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
  </p:notesMasterIdLst>
  <p:sldIdLst>
    <p:sldId id="258" r:id="rId2"/>
    <p:sldId id="256" r:id="rId3"/>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autoAdjust="0"/>
    <p:restoredTop sz="95646" autoAdjust="0"/>
  </p:normalViewPr>
  <p:slideViewPr>
    <p:cSldViewPr>
      <p:cViewPr>
        <p:scale>
          <a:sx n="22" d="100"/>
          <a:sy n="22" d="100"/>
        </p:scale>
        <p:origin x="3192" y="168"/>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11/30/20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2</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11/30/20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11/30/20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AnkitaRoychoudhury/ug_murray"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mailto:aroychou@caltech.edu" TargetMode="External"/><Relationship Id="rId21" Type="http://schemas.openxmlformats.org/officeDocument/2006/relationships/image" Target="../media/image15.png"/><Relationship Id="rId7" Type="http://schemas.openxmlformats.org/officeDocument/2006/relationships/hyperlink" Target="https://github.com/agrimadeedwania" TargetMode="External"/><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github.com/BuildACell/subsbml" TargetMode="Externa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hyperlink" Target="https://github.com/ayush9pandey/autoReduce" TargetMode="Externa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www.cds.caltech.edu/~murray/talks/murray_buildacell-pasadena_24Jul17.pdf"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CDD36-E61A-4741-918B-8CE84F0DBA5E}"/>
              </a:ext>
            </a:extLst>
          </p:cNvPr>
          <p:cNvSpPr>
            <a:spLocks noGrp="1"/>
          </p:cNvSpPr>
          <p:nvPr>
            <p:ph idx="1"/>
          </p:nvPr>
        </p:nvSpPr>
        <p:spPr>
          <a:xfrm>
            <a:off x="2766060" y="914400"/>
            <a:ext cx="34701480" cy="37719000"/>
          </a:xfrm>
        </p:spPr>
        <p:txBody>
          <a:bodyPr>
            <a:normAutofit fontScale="92500" lnSpcReduction="10000"/>
          </a:bodyPr>
          <a:lstStyle/>
          <a:p>
            <a:pPr marL="0" indent="0">
              <a:lnSpc>
                <a:spcPct val="120000"/>
              </a:lnSpc>
              <a:buNone/>
            </a:pPr>
            <a:r>
              <a:rPr lang="en-US" sz="8000" dirty="0">
                <a:latin typeface="Times New Roman" panose="02020603050405020304" pitchFamily="18" charset="0"/>
                <a:cs typeface="Times New Roman" panose="02020603050405020304" pitchFamily="18" charset="0"/>
              </a:rPr>
              <a:t>	As aforementioned, I was faulted for referencing another student’s written solution on a homework (problem set 4 of ACM 95a, Introductory Methods of Applied Mathematics for the Physical Sciences) in a class I took winter term of my sophomore year at Caltech. This was deemed an unfair advantage for which I took complete responsibility. Although we are encouraged to collaborate, the proper route would have been to discuss the problem with the student and write our thoughts on a white board or scratch paper instead of looking at their work directly. As a punishment, my credit gained for the entire homework was deducted and my letter grade changed from a B+ to a B. </a:t>
            </a:r>
          </a:p>
          <a:p>
            <a:pPr marL="0" indent="0">
              <a:lnSpc>
                <a:spcPct val="120000"/>
              </a:lnSpc>
              <a:buNone/>
            </a:pPr>
            <a:r>
              <a:rPr lang="en-US" sz="8000" dirty="0">
                <a:latin typeface="Times New Roman" panose="02020603050405020304" pitchFamily="18" charset="0"/>
                <a:cs typeface="Times New Roman" panose="02020603050405020304" pitchFamily="18" charset="0"/>
              </a:rPr>
              <a:t>	This occurred during an emotional time and was compounded by pressures arising from balancing increased athletic, academic, and research commitments. I took steps to rethink my commitments and work ethic. I started prioritizing, being judicious, avoided procrastinating, and rigorously followed a routine. As an example, I began homework sets the day they came out and went to the first office hours. This process helped me focus on deep learning and genuine understanding of subject material.</a:t>
            </a:r>
          </a:p>
          <a:p>
            <a:pPr marL="0" indent="0">
              <a:lnSpc>
                <a:spcPct val="120000"/>
              </a:lnSpc>
              <a:buNone/>
            </a:pPr>
            <a:r>
              <a:rPr lang="en-US" sz="8000" dirty="0">
                <a:latin typeface="Times New Roman" panose="02020603050405020304" pitchFamily="18" charset="0"/>
                <a:cs typeface="Times New Roman" panose="02020603050405020304" pitchFamily="18" charset="0"/>
              </a:rPr>
              <a:t>	Thereafter, my term GPA started to increase significantly. I went from averaging a 3.0 my sophomore year to 3.7 my junior year while taking upper-level bioengineering classes. I am on course for a higher GPA during my senior year while also adding a minor in control &amp; dynamical systems. This dedication to improvement was also visible on the tennis court and I was awarded the ‘Most Improved Award’ in 2019.</a:t>
            </a:r>
          </a:p>
          <a:p>
            <a:pPr marL="0" indent="0">
              <a:lnSpc>
                <a:spcPct val="120000"/>
              </a:lnSpc>
              <a:buNone/>
            </a:pPr>
            <a:r>
              <a:rPr lang="en-US" sz="8000" dirty="0">
                <a:latin typeface="Times New Roman" panose="02020603050405020304" pitchFamily="18" charset="0"/>
                <a:cs typeface="Times New Roman" panose="02020603050405020304" pitchFamily="18" charset="0"/>
              </a:rPr>
              <a:t>	Sophomore year was a reflective and emotional time for me. With the death of my most beloved grandparent and a very young cousin in my family, I lost myself and fell astray from my morals. Since this occurred in the middle of the school year, I was not able to visit my family. The academic disciplinary action along with the support and guidance from my family has served as a learning experience. It has restored my self-confidence and led me back on my path to success. I am ready to take on the challenges that graduate school requires. </a:t>
            </a:r>
          </a:p>
          <a:p>
            <a:pPr marL="0" indent="0">
              <a:lnSpc>
                <a:spcPct val="120000"/>
              </a:lnSpc>
              <a:buNone/>
            </a:pPr>
            <a:r>
              <a:rPr lang="en-US" sz="8000" dirty="0">
                <a:latin typeface="Times New Roman" panose="02020603050405020304" pitchFamily="18" charset="0"/>
                <a:cs typeface="Times New Roman" panose="02020603050405020304" pitchFamily="18" charset="0"/>
              </a:rPr>
              <a:t> 	On the following page, I have attached the poster presentation from my work in Murray Lab during the summer of 2020.</a:t>
            </a:r>
          </a:p>
        </p:txBody>
      </p:sp>
    </p:spTree>
    <p:extLst>
      <p:ext uri="{BB962C8B-B14F-4D97-AF65-F5344CB8AC3E}">
        <p14:creationId xmlns:p14="http://schemas.microsoft.com/office/powerpoint/2010/main" val="49761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0362" y="364996"/>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shows ATP Life Extension in Synthetic Cells</a:t>
            </a:r>
          </a:p>
        </p:txBody>
      </p:sp>
      <p:sp>
        <p:nvSpPr>
          <p:cNvPr id="5" name="Text Box 123"/>
          <p:cNvSpPr txBox="1">
            <a:spLocks noChangeArrowheads="1"/>
          </p:cNvSpPr>
          <p:nvPr/>
        </p:nvSpPr>
        <p:spPr bwMode="auto">
          <a:xfrm>
            <a:off x="6639420" y="2752187"/>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5321018" y="36614294"/>
            <a:ext cx="4292830" cy="2054402"/>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Ankita Roychoudhury</a:t>
            </a:r>
          </a:p>
          <a:p>
            <a:r>
              <a:rPr lang="en-US" sz="3200" dirty="0">
                <a:latin typeface="Avenir Book" panose="02000503020000020003" pitchFamily="2" charset="0"/>
                <a:ea typeface="Cambria Math" panose="02040503050406030204" pitchFamily="18" charset="0"/>
              </a:rPr>
              <a:t>Caltech</a:t>
            </a:r>
          </a:p>
          <a:p>
            <a:r>
              <a:rPr lang="en-US" sz="3200" dirty="0">
                <a:latin typeface="Avenir Book" panose="02000503020000020003" pitchFamily="2" charset="0"/>
                <a:ea typeface="Cambria Math" panose="02040503050406030204" pitchFamily="18" charset="0"/>
                <a:hlinkClick r:id="rId3"/>
              </a:rPr>
              <a:t>aroychou@caltech.edu</a:t>
            </a:r>
            <a:endParaRPr lang="en-US" sz="3200" dirty="0">
              <a:latin typeface="Avenir Book" panose="02000503020000020003" pitchFamily="2" charset="0"/>
              <a:ea typeface="Cambria Math" panose="02040503050406030204" pitchFamily="18" charset="0"/>
            </a:endParaRPr>
          </a:p>
          <a:p>
            <a:r>
              <a:rPr lang="en-US" sz="3200" dirty="0">
                <a:latin typeface="Avenir Book" panose="02000503020000020003" pitchFamily="2" charset="0"/>
                <a:ea typeface="Cambria Math" panose="02040503050406030204" pitchFamily="18" charset="0"/>
              </a:rPr>
              <a:t>203-584-4466</a:t>
            </a:r>
          </a:p>
        </p:txBody>
      </p:sp>
      <p:sp>
        <p:nvSpPr>
          <p:cNvPr id="25" name="TextBox 24"/>
          <p:cNvSpPr txBox="1"/>
          <p:nvPr/>
        </p:nvSpPr>
        <p:spPr>
          <a:xfrm>
            <a:off x="15321018" y="35524638"/>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2305150" y="36494127"/>
            <a:ext cx="17881600" cy="3616362"/>
          </a:xfrm>
          <a:prstGeom prst="rect">
            <a:avLst/>
          </a:prstGeom>
          <a:noFill/>
        </p:spPr>
        <p:txBody>
          <a:bodyPr wrap="square" lIns="83814" tIns="83814" rIns="83814" bIns="83814" numCol="1" spcCol="419070" rtlCol="0">
            <a:spAutoFit/>
          </a:bodyPr>
          <a:lstStyle/>
          <a:p>
            <a:pPr lvl="0" fontAlgn="base"/>
            <a:r>
              <a:rPr lang="en-US" sz="1600" dirty="0">
                <a:latin typeface="Avenir Book" panose="02000503020000020003" pitchFamily="2" charset="0"/>
              </a:rPr>
              <a:t>1) R. M. Murray. SURF 2020: Genetically Programmed Synthetic Cells and Multi-Cellular Machines. </a:t>
            </a:r>
          </a:p>
          <a:p>
            <a:r>
              <a:rPr lang="en-US" sz="1600" u="sng" dirty="0">
                <a:solidFill>
                  <a:srgbClr val="0070C0"/>
                </a:solidFill>
                <a:latin typeface="Avenir Book" panose="02000503020000020003" pitchFamily="2" charset="0"/>
              </a:rPr>
              <a:t>https://</a:t>
            </a:r>
            <a:r>
              <a:rPr lang="en-US" sz="1600" u="sng" dirty="0" err="1">
                <a:solidFill>
                  <a:srgbClr val="0070C0"/>
                </a:solidFill>
                <a:latin typeface="Avenir Book" panose="02000503020000020003" pitchFamily="2" charset="0"/>
              </a:rPr>
              <a:t>www.cds.caltech.edu</a:t>
            </a:r>
            <a:r>
              <a:rPr lang="en-US" sz="1600" u="sng" dirty="0">
                <a:solidFill>
                  <a:srgbClr val="0070C0"/>
                </a:solidFill>
                <a:latin typeface="Avenir Book" panose="02000503020000020003" pitchFamily="2" charset="0"/>
              </a:rPr>
              <a:t>/~</a:t>
            </a:r>
            <a:r>
              <a:rPr lang="en-US" sz="1600" u="sng" dirty="0" err="1">
                <a:solidFill>
                  <a:srgbClr val="0070C0"/>
                </a:solidFill>
                <a:latin typeface="Avenir Book" panose="02000503020000020003" pitchFamily="2" charset="0"/>
              </a:rPr>
              <a:t>murray</a:t>
            </a:r>
            <a:r>
              <a:rPr lang="en-US" sz="1600" u="sng" dirty="0">
                <a:solidFill>
                  <a:srgbClr val="0070C0"/>
                </a:solidFill>
                <a:latin typeface="Avenir Book" panose="02000503020000020003" pitchFamily="2" charset="0"/>
              </a:rPr>
              <a:t>/wiki/SURF_2020:_Synthetic_Cell</a:t>
            </a:r>
            <a:r>
              <a:rPr lang="en-US" sz="1600" dirty="0">
                <a:solidFill>
                  <a:srgbClr val="0070C0"/>
                </a:solidFill>
                <a:latin typeface="Avenir Book" panose="02000503020000020003" pitchFamily="2" charset="0"/>
              </a:rPr>
              <a:t> </a:t>
            </a:r>
            <a:r>
              <a:rPr lang="en-US" sz="1600" dirty="0">
                <a:solidFill>
                  <a:srgbClr val="0070C0"/>
                </a:solidFill>
                <a:latin typeface="Avenir Book" panose="02000503020000020003" pitchFamily="2" charset="0"/>
                <a:ea typeface="Cambria Math" panose="02040503050406030204" pitchFamily="18" charset="0"/>
              </a:rPr>
              <a:t>  </a:t>
            </a:r>
          </a:p>
          <a:p>
            <a:r>
              <a:rPr lang="en-US" sz="1600" dirty="0">
                <a:latin typeface="Avenir Book" panose="02000503020000020003" pitchFamily="2" charset="0"/>
                <a:ea typeface="Cambria Math" panose="02040503050406030204" pitchFamily="18" charset="0"/>
              </a:rPr>
              <a:t>2) </a:t>
            </a:r>
            <a:r>
              <a:rPr lang="en-US" sz="1600" dirty="0">
                <a:latin typeface="Avenir Book" panose="02000503020000020003" pitchFamily="2" charset="0"/>
              </a:rPr>
              <a:t>Murray, Richard, </a:t>
            </a:r>
            <a:r>
              <a:rPr lang="en-US" sz="1600" i="1" dirty="0">
                <a:latin typeface="Avenir Book" panose="02000503020000020003" pitchFamily="2" charset="0"/>
              </a:rPr>
              <a:t>Towards Genetically-Programmed Synthetic Cells and Multi-Cellular Machines</a:t>
            </a:r>
            <a:r>
              <a:rPr lang="en-US" sz="1600" dirty="0">
                <a:latin typeface="Avenir Book" panose="02000503020000020003" pitchFamily="2" charset="0"/>
              </a:rPr>
              <a:t>, July 2017. </a:t>
            </a:r>
            <a:r>
              <a:rPr lang="en-US" sz="1600" dirty="0">
                <a:latin typeface="Avenir Book" panose="02000503020000020003" pitchFamily="2" charset="0"/>
                <a:hlinkClick r:id="rId4"/>
              </a:rPr>
              <a:t>http://www.cds.caltech.edu/~murray/talks/murray_buildacell-pasadena_24Jul17.pdf</a:t>
            </a:r>
            <a:r>
              <a:rPr lang="en-US" sz="1600" dirty="0">
                <a:latin typeface="Avenir Book" panose="02000503020000020003" pitchFamily="2" charset="0"/>
              </a:rPr>
              <a:t>. PowerPoint Presentation. </a:t>
            </a:r>
          </a:p>
          <a:p>
            <a:r>
              <a:rPr lang="en-US" sz="1600" dirty="0">
                <a:latin typeface="Avenir Book" panose="02000503020000020003" pitchFamily="2" charset="0"/>
                <a:ea typeface="Cambria Math" panose="02040503050406030204" pitchFamily="18" charset="0"/>
              </a:rPr>
              <a:t>3)</a:t>
            </a:r>
            <a:r>
              <a:rPr lang="en-US" sz="1600" dirty="0">
                <a:latin typeface="Avenir Book" panose="02000503020000020003" pitchFamily="2" charset="0"/>
              </a:rPr>
              <a:t> Arbor Biosciences.  The </a:t>
            </a:r>
            <a:r>
              <a:rPr lang="en-US" sz="1600" dirty="0" err="1">
                <a:latin typeface="Avenir Book" panose="02000503020000020003" pitchFamily="2" charset="0"/>
              </a:rPr>
              <a:t>myTXTL</a:t>
            </a:r>
            <a:r>
              <a:rPr lang="en-US" sz="1600" dirty="0">
                <a:latin typeface="Avenir Book" panose="02000503020000020003" pitchFamily="2" charset="0"/>
              </a:rPr>
              <a:t> system is a comprehensive solution for protein engineering and synthetic biology applications. </a:t>
            </a:r>
            <a:r>
              <a:rPr lang="en-US" sz="1600" i="1" dirty="0" err="1">
                <a:latin typeface="Avenir Book" panose="02000503020000020003" pitchFamily="2" charset="0"/>
              </a:rPr>
              <a:t>myTXTL</a:t>
            </a:r>
            <a:r>
              <a:rPr lang="en-US" sz="1600" i="1" dirty="0">
                <a:latin typeface="Avenir Book" panose="02000503020000020003" pitchFamily="2" charset="0"/>
              </a:rPr>
              <a:t> – Cell-Free Expression</a:t>
            </a:r>
            <a:r>
              <a:rPr lang="en-US" sz="1600" dirty="0">
                <a:latin typeface="Avenir Book" panose="02000503020000020003" pitchFamily="2" charset="0"/>
              </a:rPr>
              <a:t>, 2014.</a:t>
            </a:r>
          </a:p>
          <a:p>
            <a:r>
              <a:rPr lang="en-US" sz="1600" dirty="0">
                <a:latin typeface="Avenir Book" panose="02000503020000020003" pitchFamily="2" charset="0"/>
              </a:rPr>
              <a:t>4) Ortega. </a:t>
            </a:r>
            <a:r>
              <a:rPr lang="en-US" sz="1600" dirty="0" err="1">
                <a:latin typeface="Avenir Book" panose="02000503020000020003" pitchFamily="2" charset="0"/>
              </a:rPr>
              <a:t>Biocircuits</a:t>
            </a:r>
            <a:r>
              <a:rPr lang="en-US" sz="1600" dirty="0">
                <a:latin typeface="Avenir Book" panose="02000503020000020003" pitchFamily="2" charset="0"/>
              </a:rPr>
              <a:t> TX TL Life Extension Project Presentation. June 2018. </a:t>
            </a:r>
          </a:p>
          <a:p>
            <a:r>
              <a:rPr lang="en-US" sz="1600" dirty="0">
                <a:latin typeface="Avenir Book" panose="02000503020000020003" pitchFamily="2" charset="0"/>
              </a:rPr>
              <a:t>5) P. H. Opgenworth, T. P. </a:t>
            </a:r>
            <a:r>
              <a:rPr lang="en-US" sz="1600" dirty="0" err="1">
                <a:latin typeface="Avenir Book" panose="02000503020000020003" pitchFamily="2" charset="0"/>
              </a:rPr>
              <a:t>Korman</a:t>
            </a:r>
            <a:r>
              <a:rPr lang="en-US" sz="1600" dirty="0">
                <a:latin typeface="Avenir Book" panose="02000503020000020003" pitchFamily="2" charset="0"/>
              </a:rPr>
              <a:t>, L. </a:t>
            </a:r>
            <a:r>
              <a:rPr lang="en-US" sz="1600" dirty="0" err="1">
                <a:latin typeface="Avenir Book" panose="02000503020000020003" pitchFamily="2" charset="0"/>
              </a:rPr>
              <a:t>Iancu</a:t>
            </a:r>
            <a:r>
              <a:rPr lang="en-US" sz="1600" dirty="0">
                <a:latin typeface="Avenir Book" panose="02000503020000020003" pitchFamily="2" charset="0"/>
              </a:rPr>
              <a:t>, and J. U. Bowie. A molecular rheostat maintains ATP levels to drive a synthetic biochemistry system. </a:t>
            </a:r>
            <a:r>
              <a:rPr lang="en-US" sz="1600" i="1" dirty="0">
                <a:latin typeface="Avenir Book" panose="02000503020000020003" pitchFamily="2" charset="0"/>
              </a:rPr>
              <a:t>Nature Chemical Biology</a:t>
            </a:r>
            <a:r>
              <a:rPr lang="en-US" sz="1600" dirty="0">
                <a:latin typeface="Avenir Book" panose="02000503020000020003" pitchFamily="2" charset="0"/>
              </a:rPr>
              <a:t>, 2017.</a:t>
            </a:r>
          </a:p>
          <a:p>
            <a:r>
              <a:rPr lang="en-US" sz="1600" dirty="0">
                <a:latin typeface="Avenir Book" panose="02000503020000020003" pitchFamily="2" charset="0"/>
              </a:rPr>
              <a:t>6) </a:t>
            </a:r>
            <a:r>
              <a:rPr lang="en-US" sz="1600" dirty="0" err="1">
                <a:latin typeface="Avenir Book" panose="02000503020000020003" pitchFamily="2" charset="0"/>
              </a:rPr>
              <a:t>Ayush</a:t>
            </a:r>
            <a:r>
              <a:rPr lang="en-US" sz="1600" dirty="0">
                <a:latin typeface="Avenir Book" panose="02000503020000020003" pitchFamily="2" charset="0"/>
              </a:rPr>
              <a:t> Pandey, R. Murray, </a:t>
            </a:r>
            <a:r>
              <a:rPr lang="en-US" sz="1600" i="1" dirty="0">
                <a:latin typeface="Avenir Book" panose="02000503020000020003" pitchFamily="2" charset="0"/>
              </a:rPr>
              <a:t>AutoReduce</a:t>
            </a:r>
            <a:r>
              <a:rPr lang="en-US" sz="1600" dirty="0">
                <a:latin typeface="Avenir Book" panose="02000503020000020003" pitchFamily="2" charset="0"/>
              </a:rPr>
              <a:t>, </a:t>
            </a:r>
            <a:r>
              <a:rPr lang="en-US" sz="1600" dirty="0">
                <a:latin typeface="Avenir Book" panose="02000503020000020003" pitchFamily="2" charset="0"/>
                <a:hlinkClick r:id="rId5"/>
              </a:rPr>
              <a:t>https://github.com/ayush9pandey/autoReduce</a:t>
            </a:r>
            <a:r>
              <a:rPr lang="en-US" sz="1600" dirty="0">
                <a:latin typeface="Avenir Book" panose="02000503020000020003" pitchFamily="2" charset="0"/>
              </a:rPr>
              <a:t>  </a:t>
            </a:r>
          </a:p>
          <a:p>
            <a:r>
              <a:rPr lang="en-US" sz="1600" dirty="0">
                <a:latin typeface="Avenir Book" panose="02000503020000020003" pitchFamily="2" charset="0"/>
              </a:rPr>
              <a:t>7) William Poole, A. Pandey, A. </a:t>
            </a:r>
            <a:r>
              <a:rPr lang="en-US" sz="1600" dirty="0" err="1">
                <a:latin typeface="Avenir Book" panose="02000503020000020003" pitchFamily="2" charset="0"/>
              </a:rPr>
              <a:t>Shur</a:t>
            </a:r>
            <a:r>
              <a:rPr lang="en-US" sz="1600" dirty="0">
                <a:latin typeface="Avenir Book" panose="02000503020000020003" pitchFamily="2" charset="0"/>
              </a:rPr>
              <a:t>, Z. </a:t>
            </a:r>
            <a:r>
              <a:rPr lang="en-US" sz="1600" dirty="0" err="1">
                <a:latin typeface="Avenir Book" panose="02000503020000020003" pitchFamily="2" charset="0"/>
              </a:rPr>
              <a:t>Tuza</a:t>
            </a:r>
            <a:r>
              <a:rPr lang="en-US" sz="1600" dirty="0">
                <a:latin typeface="Avenir Book" panose="02000503020000020003" pitchFamily="2" charset="0"/>
              </a:rPr>
              <a:t>, R. Murray. BioCRNpyler: Compiling Chemical Reaction Networks from Biomolecular Parts in Diverse Contexts. </a:t>
            </a:r>
            <a:r>
              <a:rPr lang="en-US" sz="1600" i="1" dirty="0" err="1">
                <a:latin typeface="Avenir Book" panose="02000503020000020003" pitchFamily="2" charset="0"/>
              </a:rPr>
              <a:t>Biorxiv</a:t>
            </a:r>
            <a:r>
              <a:rPr lang="en-US" sz="1600" dirty="0">
                <a:latin typeface="Avenir Book" panose="02000503020000020003" pitchFamily="2" charset="0"/>
              </a:rPr>
              <a:t>. 2020.</a:t>
            </a:r>
          </a:p>
          <a:p>
            <a:r>
              <a:rPr lang="en-US" sz="1600" dirty="0">
                <a:latin typeface="Avenir Book" panose="02000503020000020003" pitchFamily="2" charset="0"/>
              </a:rPr>
              <a:t>8) Anand Swaminathan, W. Poole, V. Hsiao, R. Murray. Fast and flexible simulation and parameter estimation for synthetic biology using bioscrape. </a:t>
            </a:r>
            <a:r>
              <a:rPr lang="en-US" sz="1600" i="1" dirty="0" err="1">
                <a:latin typeface="Avenir Book" panose="02000503020000020003" pitchFamily="2" charset="0"/>
              </a:rPr>
              <a:t>Biorxiv</a:t>
            </a:r>
            <a:r>
              <a:rPr lang="en-US" sz="1600" dirty="0">
                <a:latin typeface="Avenir Book" panose="02000503020000020003" pitchFamily="2" charset="0"/>
              </a:rPr>
              <a:t>. 2019.</a:t>
            </a:r>
          </a:p>
          <a:p>
            <a:r>
              <a:rPr lang="en-US" sz="1600" dirty="0">
                <a:latin typeface="Avenir Book" panose="02000503020000020003" pitchFamily="2" charset="0"/>
              </a:rPr>
              <a:t>9) </a:t>
            </a:r>
            <a:r>
              <a:rPr lang="en-US" sz="1600" dirty="0" err="1">
                <a:latin typeface="Avenir Book" panose="02000503020000020003" pitchFamily="2" charset="0"/>
              </a:rPr>
              <a:t>Ayush</a:t>
            </a:r>
            <a:r>
              <a:rPr lang="en-US" sz="1600" dirty="0">
                <a:latin typeface="Avenir Book" panose="02000503020000020003" pitchFamily="2" charset="0"/>
              </a:rPr>
              <a:t> Pandey, W. Poole, Z. </a:t>
            </a:r>
            <a:r>
              <a:rPr lang="en-US" sz="1600" dirty="0" err="1">
                <a:latin typeface="Avenir Book" panose="02000503020000020003" pitchFamily="2" charset="0"/>
              </a:rPr>
              <a:t>Tuza</a:t>
            </a:r>
            <a:r>
              <a:rPr lang="en-US" sz="1600" dirty="0">
                <a:latin typeface="Avenir Book" panose="02000503020000020003" pitchFamily="2" charset="0"/>
              </a:rPr>
              <a:t>, </a:t>
            </a:r>
            <a:r>
              <a:rPr lang="en-US" sz="1600" i="1" dirty="0">
                <a:latin typeface="Avenir Book" panose="02000503020000020003" pitchFamily="2" charset="0"/>
              </a:rPr>
              <a:t>sub-</a:t>
            </a:r>
            <a:r>
              <a:rPr lang="en-US" sz="1600" i="1" dirty="0" err="1">
                <a:latin typeface="Avenir Book" panose="02000503020000020003" pitchFamily="2" charset="0"/>
              </a:rPr>
              <a:t>sbml</a:t>
            </a:r>
            <a:r>
              <a:rPr lang="en-US" sz="1600" i="1" dirty="0">
                <a:latin typeface="Avenir Book" panose="02000503020000020003" pitchFamily="2" charset="0"/>
              </a:rPr>
              <a:t>, </a:t>
            </a:r>
            <a:r>
              <a:rPr lang="en-US" sz="1600" dirty="0">
                <a:latin typeface="Avenir Book" panose="02000503020000020003" pitchFamily="2" charset="0"/>
                <a:hlinkClick r:id="rId6"/>
              </a:rPr>
              <a:t>https://github.com/BuildACell/subsbml</a:t>
            </a:r>
            <a:endParaRPr lang="en-US" sz="1600" dirty="0">
              <a:latin typeface="Avenir Book" panose="02000503020000020003" pitchFamily="2" charset="0"/>
            </a:endParaRPr>
          </a:p>
          <a:p>
            <a:r>
              <a:rPr lang="en-US" sz="1600" dirty="0">
                <a:latin typeface="Avenir Book" panose="02000503020000020003" pitchFamily="2" charset="0"/>
              </a:rPr>
              <a:t>10) </a:t>
            </a:r>
            <a:r>
              <a:rPr lang="en-US" sz="1600" dirty="0" err="1">
                <a:latin typeface="Avenir Book" panose="02000503020000020003" pitchFamily="2" charset="0"/>
              </a:rPr>
              <a:t>Agrima</a:t>
            </a:r>
            <a:r>
              <a:rPr lang="en-US" sz="1600" dirty="0">
                <a:latin typeface="Avenir Book" panose="02000503020000020003" pitchFamily="2" charset="0"/>
              </a:rPr>
              <a:t> </a:t>
            </a:r>
            <a:r>
              <a:rPr lang="en-US" sz="1600" dirty="0" err="1">
                <a:latin typeface="Avenir Book" panose="02000503020000020003" pitchFamily="2" charset="0"/>
              </a:rPr>
              <a:t>Deedwania</a:t>
            </a:r>
            <a:r>
              <a:rPr lang="en-US" sz="1600" dirty="0">
                <a:latin typeface="Avenir Book" panose="02000503020000020003" pitchFamily="2" charset="0"/>
              </a:rPr>
              <a:t>, </a:t>
            </a:r>
            <a:r>
              <a:rPr lang="en-US" sz="1600" dirty="0">
                <a:latin typeface="Avenir Book" panose="02000503020000020003" pitchFamily="2" charset="0"/>
                <a:hlinkClick r:id="rId7"/>
              </a:rPr>
              <a:t>https://github.com/agrimadeedwania</a:t>
            </a:r>
            <a:endParaRPr lang="en-US" sz="1600" dirty="0">
              <a:latin typeface="Avenir Book" panose="02000503020000020003" pitchFamily="2" charset="0"/>
            </a:endParaRPr>
          </a:p>
          <a:p>
            <a:r>
              <a:rPr lang="en-US" sz="1600" dirty="0">
                <a:latin typeface="Avenir Book" panose="02000503020000020003" pitchFamily="2" charset="0"/>
              </a:rPr>
              <a:t>11) Ankita Roychoudhury, </a:t>
            </a:r>
            <a:r>
              <a:rPr lang="en-US" sz="1600" dirty="0">
                <a:latin typeface="Avenir Book" panose="02000503020000020003" pitchFamily="2" charset="0"/>
                <a:hlinkClick r:id="rId8"/>
              </a:rPr>
              <a:t>https://github.com/AnkitaRoychoudhury/ug_murray</a:t>
            </a:r>
            <a:endParaRPr lang="en-US" sz="1600" dirty="0">
              <a:latin typeface="Avenir Book" panose="02000503020000020003" pitchFamily="2" charset="0"/>
            </a:endParaRPr>
          </a:p>
          <a:p>
            <a:endParaRPr lang="en-US" sz="1600" dirty="0">
              <a:latin typeface="Avenir Book" panose="02000503020000020003" pitchFamily="2" charset="0"/>
              <a:ea typeface="Cambria Math" panose="02040503050406030204" pitchFamily="18" charset="0"/>
            </a:endParaRPr>
          </a:p>
        </p:txBody>
      </p:sp>
      <p:sp>
        <p:nvSpPr>
          <p:cNvPr id="27" name="TextBox 26"/>
          <p:cNvSpPr txBox="1"/>
          <p:nvPr/>
        </p:nvSpPr>
        <p:spPr>
          <a:xfrm>
            <a:off x="22320530" y="35463476"/>
            <a:ext cx="3553589"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Avenir Book" panose="02000503020000020003" pitchFamily="2" charset="0"/>
              </a:rPr>
              <a:t>In synthetic cell protein synthesis, a potential limiting factor is the energy supply for transcription and translation. By computationally studying mathematical models of various ATP regeneration mechanisms in synthetic cells, we aim to propose experimental methods for ATP life extension. We use available software tools to study two models. These allow us to develop and study mass-action models by implementing simple chemical reaction networks. Our simulations show that a glucose metabolic pathway can extend lifetime of ATP up to about 60 hours. Integrating ATP synthase can also lengthen the lifetime of ATP to various times depending on the implemented proton gradient mechanism. These simulations will help us understand if ATP is truly the limiting factor.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911016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i="1" dirty="0">
                <a:latin typeface="Avenir Book" panose="02000503020000020003" pitchFamily="2" charset="0"/>
                <a:ea typeface="Cambria Math" panose="02040503050406030204" pitchFamily="18" charset="0"/>
              </a:rPr>
              <a:t>ATP Life Extension can be modeled with BioCRNpyler and Bioscrape</a:t>
            </a:r>
          </a:p>
          <a:p>
            <a:pPr eaLnBrk="1" hangingPunct="1"/>
            <a:r>
              <a:rPr lang="en-US" sz="3000" dirty="0">
                <a:latin typeface="Avenir Book" panose="02000503020000020003" pitchFamily="2" charset="0"/>
                <a:ea typeface="Cambria Math" panose="02040503050406030204" pitchFamily="18" charset="0"/>
              </a:rPr>
              <a:t>For both models, we were able to show that ATP life extension can be achieved. After choosing parameters based on literature for the ATP rheostat, we simulated the pathway, shown in Figure 6 below. We note that there is isobutanol production and glucose consumption, as expected (Fig 6a). The lifetime of ATP is extended when the rheostat is implemented compared to when we only model ATP use (Fig 6b). The ATP use case is included in all simulations to represent ATP consumed by TX/TL.</a:t>
            </a:r>
          </a:p>
          <a:p>
            <a:pPr eaLnBrk="1" hangingPunct="1"/>
            <a:r>
              <a:rPr lang="en-US" sz="3000" dirty="0">
                <a:latin typeface="Avenir Book" panose="02000503020000020003" pitchFamily="2" charset="0"/>
                <a:ea typeface="Cambria Math" panose="02040503050406030204" pitchFamily="18" charset="0"/>
              </a:rPr>
              <a:t>The three main components of this ATP synthase are ATP synthesis via ATP synthase, proton gradient maintenance via a proton pump, and ATP use. When we include the proton pump, ATP is completely regenerated and can reach a higher steady state (Fig 7 ab), confirming that a proton gradient is necessary for the success of the ATP synthase model.</a:t>
            </a:r>
          </a:p>
          <a:p>
            <a:pPr eaLnBrk="1" hangingPunct="1"/>
            <a:r>
              <a:rPr lang="en-US" sz="3000" dirty="0">
                <a:latin typeface="Avenir Book" panose="02000503020000020003" pitchFamily="2" charset="0"/>
                <a:ea typeface="Cambria Math" panose="02040503050406030204" pitchFamily="18" charset="0"/>
              </a:rPr>
              <a:t>The ability to combine different models is one of the challenges of synthetic biology. Thus, we attempted to integrate our ATP life extension models with others, such as the one shown in Figure 8.</a:t>
            </a:r>
          </a:p>
        </p:txBody>
      </p:sp>
      <p:sp>
        <p:nvSpPr>
          <p:cNvPr id="33" name="Rectangle 32"/>
          <p:cNvSpPr/>
          <p:nvPr/>
        </p:nvSpPr>
        <p:spPr>
          <a:xfrm>
            <a:off x="1645920" y="14847262"/>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563998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50" i="1" dirty="0">
                <a:latin typeface="Avenir Book" panose="02000503020000020003" pitchFamily="2" charset="0"/>
              </a:rPr>
              <a:t>Different software packages were used for model simulation</a:t>
            </a:r>
          </a:p>
          <a:p>
            <a:pPr eaLnBrk="1" hangingPunct="1"/>
            <a:r>
              <a:rPr lang="en-US" sz="2650" dirty="0">
                <a:latin typeface="Avenir Book" panose="02000503020000020003" pitchFamily="2" charset="0"/>
              </a:rPr>
              <a:t>We used multiple software packages in order to test the hypothesis </a:t>
            </a:r>
            <a:r>
              <a:rPr lang="en-US" sz="2650" i="1" dirty="0">
                <a:latin typeface="Avenir Book" panose="02000503020000020003" pitchFamily="2" charset="0"/>
              </a:rPr>
              <a:t>in silico.</a:t>
            </a:r>
            <a:r>
              <a:rPr lang="en-US" sz="2650" dirty="0">
                <a:latin typeface="Avenir Book" panose="02000503020000020003" pitchFamily="2" charset="0"/>
              </a:rPr>
              <a:t> In particular, we used BioCRNpyler, bioscrape, SBML, and sub-</a:t>
            </a:r>
            <a:r>
              <a:rPr lang="en-US" sz="2650" dirty="0" err="1">
                <a:latin typeface="Avenir Book" panose="02000503020000020003" pitchFamily="2" charset="0"/>
              </a:rPr>
              <a:t>sbml</a:t>
            </a:r>
            <a:r>
              <a:rPr lang="en-US" sz="2650" dirty="0">
                <a:latin typeface="Avenir Book" panose="02000503020000020003" pitchFamily="2" charset="0"/>
              </a:rPr>
              <a:t> [7,8,9]. Biocrnpyler is an object-oriented framework (written in Python). Given simple descriptions, the software can generate chemical reaction networks (CRNs). These are outputted as SBML files. SBML is a model representation format, which uses the language XML and is commonly used in systems and synthetic biology. We then used bioscrape as a CRN simulator. Given an SBML file, bioscrape can solve the system and return an output of results that can be visualized. Sub-</a:t>
            </a:r>
            <a:r>
              <a:rPr lang="en-US" sz="2650" dirty="0" err="1">
                <a:latin typeface="Avenir Book" panose="02000503020000020003" pitchFamily="2" charset="0"/>
              </a:rPr>
              <a:t>sbml</a:t>
            </a:r>
            <a:r>
              <a:rPr lang="en-US" sz="2650" dirty="0">
                <a:latin typeface="Avenir Book" panose="02000503020000020003" pitchFamily="2" charset="0"/>
              </a:rPr>
              <a:t> was also used because it </a:t>
            </a:r>
            <a:r>
              <a:rPr lang="en-US" sz="2650" dirty="0">
                <a:latin typeface="Avenir Book" panose="02000503020000020003" pitchFamily="2" charset="0"/>
                <a:ea typeface="Arial"/>
                <a:cs typeface="Arial"/>
                <a:sym typeface="Arial"/>
              </a:rPr>
              <a:t>allows for the creation of subsystems, the ability to combine multiple subsystems, and the ability to model interactions such as molecule transport and membrane diffusion. A typical workflow is shown in Figure 5. </a:t>
            </a: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grpSp>
        <p:nvGrpSpPr>
          <p:cNvPr id="108" name="Group 107">
            <a:extLst>
              <a:ext uri="{FF2B5EF4-FFF2-40B4-BE49-F238E27FC236}">
                <a16:creationId xmlns:a16="http://schemas.microsoft.com/office/drawing/2014/main" id="{30749613-8470-084B-9BDD-8CC6295D6685}"/>
              </a:ext>
            </a:extLst>
          </p:cNvPr>
          <p:cNvGrpSpPr/>
          <p:nvPr/>
        </p:nvGrpSpPr>
        <p:grpSpPr>
          <a:xfrm>
            <a:off x="26619747" y="12685682"/>
            <a:ext cx="11704320" cy="7563242"/>
            <a:chOff x="26883360" y="14820336"/>
            <a:chExt cx="11704320" cy="7563242"/>
          </a:xfrm>
        </p:grpSpPr>
        <p:sp>
          <p:nvSpPr>
            <p:cNvPr id="12" name="Text Box 191"/>
            <p:cNvSpPr txBox="1">
              <a:spLocks noChangeArrowheads="1"/>
            </p:cNvSpPr>
            <p:nvPr/>
          </p:nvSpPr>
          <p:spPr bwMode="auto">
            <a:xfrm>
              <a:off x="26883360" y="15643296"/>
              <a:ext cx="11704320" cy="674028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i="1" dirty="0">
                  <a:latin typeface="Avenir Book" panose="02000503020000020003" pitchFamily="2" charset="0"/>
                  <a:ea typeface="Cambria Math" panose="02040503050406030204" pitchFamily="18" charset="0"/>
                </a:rPr>
                <a:t>Our models can be integrated with others</a:t>
              </a:r>
            </a:p>
            <a:p>
              <a:pPr eaLnBrk="1" hangingPunct="1"/>
              <a:r>
                <a:rPr lang="en-US" sz="3200" dirty="0">
                  <a:latin typeface="Avenir Book" panose="02000503020000020003" pitchFamily="2" charset="0"/>
                  <a:ea typeface="Cambria Math" panose="02040503050406030204" pitchFamily="18" charset="0"/>
                </a:rPr>
                <a:t>It is important to combine these models with others to understand and confirm their effects.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[10], schematic shown in Figure 8. We notice that when both ATP regeneration models are separately combined with the export model, there is more bound VirE2 and faster ssDNA export (Fig 9 </a:t>
              </a:r>
              <a:r>
                <a:rPr lang="en-US" sz="3200" dirty="0" err="1">
                  <a:latin typeface="Avenir Book" panose="02000503020000020003" pitchFamily="2" charset="0"/>
                  <a:ea typeface="Cambria Math" panose="02040503050406030204" pitchFamily="18" charset="0"/>
                </a:rPr>
                <a:t>bc</a:t>
              </a:r>
              <a:r>
                <a:rPr lang="en-US" sz="3200" dirty="0">
                  <a:latin typeface="Avenir Book" panose="02000503020000020003" pitchFamily="2" charset="0"/>
                  <a:ea typeface="Cambria Math" panose="02040503050406030204" pitchFamily="18" charset="0"/>
                </a:rPr>
                <a:t>). </a:t>
              </a:r>
              <a:r>
                <a:rPr lang="en-US" sz="3200" dirty="0">
                  <a:latin typeface="Avenir Book" panose="02000503020000020003" pitchFamily="2" charset="0"/>
                </a:rPr>
                <a:t>We also studied the effects of temperature on our model as a potential method to control the rates of ATP regeneration </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Ayush</a:t>
              </a:r>
              <a:r>
                <a:rPr lang="en-US" sz="3200" dirty="0">
                  <a:latin typeface="Avenir Book" panose="02000503020000020003" pitchFamily="2" charset="0"/>
                  <a:ea typeface="Cambria Math" panose="02040503050406030204" pitchFamily="18" charset="0"/>
                </a:rPr>
                <a:t> Venkatesh </a:t>
              </a:r>
              <a:r>
                <a:rPr lang="en-US" sz="3200" dirty="0" err="1">
                  <a:latin typeface="Avenir Book" panose="02000503020000020003" pitchFamily="2" charset="0"/>
                  <a:ea typeface="Cambria Math" panose="02040503050406030204" pitchFamily="18" charset="0"/>
                </a:rPr>
                <a:t>Bindlish’s</a:t>
              </a:r>
              <a:r>
                <a:rPr lang="en-US" sz="3200" dirty="0">
                  <a:latin typeface="Avenir Book" panose="02000503020000020003" pitchFamily="2" charset="0"/>
                  <a:ea typeface="Cambria Math" panose="02040503050406030204" pitchFamily="18" charset="0"/>
                </a:rPr>
                <a:t> (IIT Delhi) model (Figure 10). Results are shown in Figure 11. </a:t>
              </a:r>
            </a:p>
            <a:p>
              <a:pPr eaLnBrk="1" hangingPunct="1"/>
              <a:r>
                <a:rPr lang="en-US" sz="3200" dirty="0">
                  <a:latin typeface="Avenir Book" panose="02000503020000020003" pitchFamily="2" charset="0"/>
                  <a:ea typeface="Cambria Math" panose="02040503050406030204" pitchFamily="18" charset="0"/>
                </a:rPr>
                <a:t>Going forward, it will be useful to validate and test these claims with experiments.</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grpSp>
      <p:sp>
        <p:nvSpPr>
          <p:cNvPr id="14" name="Text Box 193"/>
          <p:cNvSpPr txBox="1">
            <a:spLocks noChangeArrowheads="1"/>
          </p:cNvSpPr>
          <p:nvPr/>
        </p:nvSpPr>
        <p:spPr bwMode="auto">
          <a:xfrm>
            <a:off x="26895076" y="25784627"/>
            <a:ext cx="11704320" cy="940255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100" i="1" dirty="0">
                <a:latin typeface="Avenir Book" panose="02000503020000020003" pitchFamily="2" charset="0"/>
                <a:ea typeface="Cambria Math" panose="02040503050406030204" pitchFamily="18" charset="0"/>
              </a:rPr>
              <a:t>Experimental data will be necessary to validate our claims</a:t>
            </a:r>
          </a:p>
          <a:p>
            <a:pPr eaLnBrk="1" hangingPunct="1"/>
            <a:r>
              <a:rPr lang="en-US" sz="3100" dirty="0">
                <a:latin typeface="Avenir Book" panose="02000503020000020003" pitchFamily="2" charset="0"/>
                <a:ea typeface="Cambria Math" panose="02040503050406030204" pitchFamily="18" charset="0"/>
              </a:rPr>
              <a:t>In conclusion, we have been able to model two mechanisms for ATP regeneration in synthetic cells; the ATP rheostat and ATP synthase model. These </a:t>
            </a:r>
            <a:r>
              <a:rPr lang="en-US" sz="3100" i="1" dirty="0">
                <a:latin typeface="Avenir Book" panose="02000503020000020003" pitchFamily="2" charset="0"/>
                <a:ea typeface="Cambria Math" panose="02040503050406030204" pitchFamily="18" charset="0"/>
              </a:rPr>
              <a:t>in silico</a:t>
            </a:r>
            <a:r>
              <a:rPr lang="en-US" sz="3100" dirty="0">
                <a:latin typeface="Avenir Book" panose="02000503020000020003" pitchFamily="2" charset="0"/>
                <a:ea typeface="Cambria Math" panose="02040503050406030204" pitchFamily="18" charset="0"/>
              </a:rPr>
              <a:t> results have allowed us to understand what parameter sets ensure desired ATP levels. A designer may choose a model based on the desired timescale and complexity of their experiment. </a:t>
            </a:r>
          </a:p>
          <a:p>
            <a:pPr eaLnBrk="1" hangingPunct="1"/>
            <a:r>
              <a:rPr lang="en-US" sz="3100" dirty="0">
                <a:latin typeface="Avenir Book" panose="02000503020000020003" pitchFamily="2" charset="0"/>
                <a:ea typeface="Cambria Math" panose="02040503050406030204" pitchFamily="18" charset="0"/>
              </a:rPr>
              <a:t>Validation of this project with experimental data will offer new information. The parameters implemented in this model are all presumed to be on the correct order of magnitude however there is minimal available data to confirm further accuracy. To continue, maintenance of a proton gradient mechanism for the ATP synthase model may be more challenging than depicted. Others have been able to use light-activated bacteriorhodopsin to develop a lasting gradient. Further, there are 15 additional enzymes that need to be expressed for the ATP rheostat pathway. This could lead to harmful side effects and rapid resource depletion </a:t>
            </a:r>
            <a:r>
              <a:rPr lang="en-US" sz="3100" i="1" dirty="0">
                <a:latin typeface="Avenir Book" panose="02000503020000020003" pitchFamily="2" charset="0"/>
                <a:ea typeface="Cambria Math" panose="02040503050406030204" pitchFamily="18" charset="0"/>
              </a:rPr>
              <a:t>in vitro</a:t>
            </a:r>
            <a:r>
              <a:rPr lang="en-US" sz="3100" dirty="0">
                <a:latin typeface="Avenir Book" panose="02000503020000020003" pitchFamily="2" charset="0"/>
                <a:ea typeface="Cambria Math" panose="02040503050406030204" pitchFamily="18" charset="0"/>
              </a:rPr>
              <a:t>. Experimental data will offer answers to these questions and more.</a:t>
            </a:r>
          </a:p>
        </p:txBody>
      </p:sp>
      <p:sp>
        <p:nvSpPr>
          <p:cNvPr id="36" name="Rectangle 35"/>
          <p:cNvSpPr/>
          <p:nvPr/>
        </p:nvSpPr>
        <p:spPr>
          <a:xfrm>
            <a:off x="26895076" y="24961667"/>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70222"/>
            <a:ext cx="11704320" cy="723272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i="1" dirty="0">
                <a:latin typeface="Avenir Book" panose="02000503020000020003" pitchFamily="2" charset="0"/>
              </a:rPr>
              <a:t> An ATP Rheostat and ATP Synthase Model were chosen as regeneration mechanisms for synthetic cells</a:t>
            </a:r>
          </a:p>
          <a:p>
            <a:r>
              <a:rPr lang="en-US" sz="2800" dirty="0">
                <a:latin typeface="Avenir Book" panose="02000503020000020003" pitchFamily="2" charset="0"/>
              </a:rPr>
              <a:t>There is a growing interest in the development and application of genetically-programmed synthetic cells, cells which do not replicate or divide. We want to explore whether ATP life extension mechanisms, as depicted in Figure 1, can extend ATP levels in synthetic cells with TX/TL, a transcription/translation system that creates protein from linear DNA templates [3,4,5]. See Figure 2 for a representation.</a:t>
            </a:r>
          </a:p>
          <a:p>
            <a:r>
              <a:rPr lang="en-US" sz="2800" dirty="0">
                <a:latin typeface="Avenir Book" panose="02000503020000020003" pitchFamily="2" charset="0"/>
              </a:rPr>
              <a:t>An efficient, longer-lasting method to provide energy required for internal reactions will allow us to carry out more complex, sustainable experiments.</a:t>
            </a:r>
          </a:p>
          <a:p>
            <a:pPr eaLnBrk="1" hangingPunct="1"/>
            <a:r>
              <a:rPr lang="en-US" sz="2800" dirty="0">
                <a:latin typeface="Avenir Book" panose="02000503020000020003" pitchFamily="2" charset="0"/>
              </a:rPr>
              <a:t>The two mechanisms we studied are a glucose metabolic pathway, also known as the ATP rheostat (from Bowie Lab at UCLA), and an ATP synthase mechanism [5]. See Figure 3 below for the reaction pathway of the ATP rheostat. A schematic for the ATP synthase model is shown in Figure 4.</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3. Entire Rheostat pathway as shown in the Opgenorth et al paper [5].</a:t>
            </a:r>
          </a:p>
        </p:txBody>
      </p:sp>
      <p:sp>
        <p:nvSpPr>
          <p:cNvPr id="52" name="Text Box 181"/>
          <p:cNvSpPr txBox="1">
            <a:spLocks noChangeArrowheads="1"/>
          </p:cNvSpPr>
          <p:nvPr/>
        </p:nvSpPr>
        <p:spPr bwMode="auto">
          <a:xfrm>
            <a:off x="7403845" y="33336385"/>
            <a:ext cx="6260599"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4. ATP Synthase (purple) model schematic. We include a proton pump (green) to maintain the proton gradient necessary for ATP synthesis.</a:t>
            </a:r>
          </a:p>
        </p:txBody>
      </p:sp>
      <p:sp>
        <p:nvSpPr>
          <p:cNvPr id="17" name="TextBox 16">
            <a:extLst>
              <a:ext uri="{FF2B5EF4-FFF2-40B4-BE49-F238E27FC236}">
                <a16:creationId xmlns:a16="http://schemas.microsoft.com/office/drawing/2014/main" id="{7EE6C876-5643-0142-8E67-37E35A8E0DE9}"/>
              </a:ext>
            </a:extLst>
          </p:cNvPr>
          <p:cNvSpPr txBox="1"/>
          <p:nvPr/>
        </p:nvSpPr>
        <p:spPr>
          <a:xfrm>
            <a:off x="30202864" y="6858560"/>
            <a:ext cx="185332" cy="1066800"/>
          </a:xfrm>
          <a:prstGeom prst="rect">
            <a:avLst/>
          </a:prstGeom>
          <a:solidFill>
            <a:schemeClr val="bg1"/>
          </a:solidFill>
        </p:spPr>
        <p:txBody>
          <a:bodyPr wrap="square" rtlCol="0">
            <a:spAutoFit/>
          </a:bodyPr>
          <a:lstStyle/>
          <a:p>
            <a:endParaRPr lang="en-US" dirty="0"/>
          </a:p>
        </p:txBody>
      </p:sp>
      <p:grpSp>
        <p:nvGrpSpPr>
          <p:cNvPr id="50" name="Group 49">
            <a:extLst>
              <a:ext uri="{FF2B5EF4-FFF2-40B4-BE49-F238E27FC236}">
                <a16:creationId xmlns:a16="http://schemas.microsoft.com/office/drawing/2014/main" id="{FAE7F2B6-AE8A-8049-843E-64784BC29D99}"/>
              </a:ext>
            </a:extLst>
          </p:cNvPr>
          <p:cNvGrpSpPr/>
          <p:nvPr/>
        </p:nvGrpSpPr>
        <p:grpSpPr>
          <a:xfrm>
            <a:off x="26489878" y="7634656"/>
            <a:ext cx="11745382" cy="4951809"/>
            <a:chOff x="26593800" y="5321243"/>
            <a:chExt cx="11745382" cy="4951809"/>
          </a:xfrm>
        </p:grpSpPr>
        <p:grpSp>
          <p:nvGrpSpPr>
            <p:cNvPr id="19" name="Group 18">
              <a:extLst>
                <a:ext uri="{FF2B5EF4-FFF2-40B4-BE49-F238E27FC236}">
                  <a16:creationId xmlns:a16="http://schemas.microsoft.com/office/drawing/2014/main" id="{52CAD185-3AAC-C041-8B9C-52C89B9D32B1}"/>
                </a:ext>
              </a:extLst>
            </p:cNvPr>
            <p:cNvGrpSpPr/>
            <p:nvPr/>
          </p:nvGrpSpPr>
          <p:grpSpPr>
            <a:xfrm>
              <a:off x="26593800" y="5321243"/>
              <a:ext cx="11745382" cy="4951809"/>
              <a:chOff x="26574234" y="5521265"/>
              <a:chExt cx="11745382" cy="4951809"/>
            </a:xfrm>
          </p:grpSpPr>
          <p:sp>
            <p:nvSpPr>
              <p:cNvPr id="37" name="Text Box 180"/>
              <p:cNvSpPr txBox="1">
                <a:spLocks noChangeArrowheads="1"/>
              </p:cNvSpPr>
              <p:nvPr/>
            </p:nvSpPr>
            <p:spPr bwMode="auto">
              <a:xfrm>
                <a:off x="26615296" y="9280446"/>
                <a:ext cx="11704320"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9. Combination of ssDNA export and ATP life extension models. 9a) Original ssDNA export model. 9bc) ssDNA export model with ATP Rheostat and ATP synthase model shows quicker ssDNA export and more bound VirE2. </a:t>
                </a:r>
              </a:p>
            </p:txBody>
          </p:sp>
          <p:pic>
            <p:nvPicPr>
              <p:cNvPr id="3" name="Picture 2" descr="A close up of a map&#10;&#10;Description automatically generated">
                <a:extLst>
                  <a:ext uri="{FF2B5EF4-FFF2-40B4-BE49-F238E27FC236}">
                    <a16:creationId xmlns:a16="http://schemas.microsoft.com/office/drawing/2014/main" id="{A2AF8A7D-91BD-A748-AABE-0692C3894B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15296" y="6125653"/>
                <a:ext cx="3879668" cy="3017520"/>
              </a:xfrm>
              <a:prstGeom prst="rect">
                <a:avLst/>
              </a:prstGeom>
            </p:spPr>
          </p:pic>
          <p:pic>
            <p:nvPicPr>
              <p:cNvPr id="8" name="Picture 7" descr="A close up of a map&#10;&#10;Description automatically generated">
                <a:extLst>
                  <a:ext uri="{FF2B5EF4-FFF2-40B4-BE49-F238E27FC236}">
                    <a16:creationId xmlns:a16="http://schemas.microsoft.com/office/drawing/2014/main" id="{0E5FC2E3-78A4-D041-96D3-CAF68111D4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79105" y="6125653"/>
                <a:ext cx="3879668" cy="3017520"/>
              </a:xfrm>
              <a:prstGeom prst="rect">
                <a:avLst/>
              </a:prstGeom>
            </p:spPr>
          </p:pic>
          <p:pic>
            <p:nvPicPr>
              <p:cNvPr id="49" name="Picture 48" descr="A close up of a map&#10;&#10;Description automatically generated">
                <a:extLst>
                  <a:ext uri="{FF2B5EF4-FFF2-40B4-BE49-F238E27FC236}">
                    <a16:creationId xmlns:a16="http://schemas.microsoft.com/office/drawing/2014/main" id="{5C201627-AF2B-DF47-93E9-5AA62B044DED}"/>
                  </a:ext>
                </a:extLst>
              </p:cNvPr>
              <p:cNvPicPr>
                <a:picLocks noChangeAspect="1"/>
              </p:cNvPicPr>
              <p:nvPr/>
            </p:nvPicPr>
            <p:blipFill>
              <a:blip r:embed="rId11"/>
              <a:stretch>
                <a:fillRect/>
              </a:stretch>
            </p:blipFill>
            <p:spPr>
              <a:xfrm>
                <a:off x="30236160" y="6125653"/>
                <a:ext cx="3621024" cy="3017520"/>
              </a:xfrm>
              <a:prstGeom prst="rect">
                <a:avLst/>
              </a:prstGeom>
            </p:spPr>
          </p:pic>
          <p:sp>
            <p:nvSpPr>
              <p:cNvPr id="64" name="TextBox 63">
                <a:extLst>
                  <a:ext uri="{FF2B5EF4-FFF2-40B4-BE49-F238E27FC236}">
                    <a16:creationId xmlns:a16="http://schemas.microsoft.com/office/drawing/2014/main" id="{14153557-282F-9540-8ED7-E68EDBCFB99F}"/>
                  </a:ext>
                </a:extLst>
              </p:cNvPr>
              <p:cNvSpPr txBox="1"/>
              <p:nvPr/>
            </p:nvSpPr>
            <p:spPr>
              <a:xfrm>
                <a:off x="26574234" y="5559229"/>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9a</a:t>
                </a:r>
              </a:p>
            </p:txBody>
          </p:sp>
          <p:sp>
            <p:nvSpPr>
              <p:cNvPr id="65" name="TextBox 64">
                <a:extLst>
                  <a:ext uri="{FF2B5EF4-FFF2-40B4-BE49-F238E27FC236}">
                    <a16:creationId xmlns:a16="http://schemas.microsoft.com/office/drawing/2014/main" id="{B39FC60D-8F13-A047-98E4-41DFA83BE824}"/>
                  </a:ext>
                </a:extLst>
              </p:cNvPr>
              <p:cNvSpPr txBox="1"/>
              <p:nvPr/>
            </p:nvSpPr>
            <p:spPr>
              <a:xfrm>
                <a:off x="30184650"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9b</a:t>
                </a:r>
              </a:p>
            </p:txBody>
          </p:sp>
          <p:sp>
            <p:nvSpPr>
              <p:cNvPr id="66" name="TextBox 65">
                <a:extLst>
                  <a:ext uri="{FF2B5EF4-FFF2-40B4-BE49-F238E27FC236}">
                    <a16:creationId xmlns:a16="http://schemas.microsoft.com/office/drawing/2014/main" id="{89C888CC-9CCE-5F4A-B5D0-6EE5F73BBA81}"/>
                  </a:ext>
                </a:extLst>
              </p:cNvPr>
              <p:cNvSpPr txBox="1"/>
              <p:nvPr/>
            </p:nvSpPr>
            <p:spPr>
              <a:xfrm>
                <a:off x="33868175"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9c</a:t>
                </a:r>
                <a:endParaRPr lang="en-US" sz="1400" dirty="0">
                  <a:latin typeface="Avenir Book" panose="02000503020000020003" pitchFamily="2" charset="0"/>
                </a:endParaRPr>
              </a:p>
            </p:txBody>
          </p:sp>
        </p:grpSp>
        <p:sp>
          <p:nvSpPr>
            <p:cNvPr id="18" name="TextBox 17">
              <a:extLst>
                <a:ext uri="{FF2B5EF4-FFF2-40B4-BE49-F238E27FC236}">
                  <a16:creationId xmlns:a16="http://schemas.microsoft.com/office/drawing/2014/main" id="{75A2B7C1-D945-8148-BE50-06D9A2CB308A}"/>
                </a:ext>
              </a:extLst>
            </p:cNvPr>
            <p:cNvSpPr txBox="1"/>
            <p:nvPr/>
          </p:nvSpPr>
          <p:spPr>
            <a:xfrm>
              <a:off x="26870631" y="5889611"/>
              <a:ext cx="19202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62" name="TextBox 61">
              <a:extLst>
                <a:ext uri="{FF2B5EF4-FFF2-40B4-BE49-F238E27FC236}">
                  <a16:creationId xmlns:a16="http://schemas.microsoft.com/office/drawing/2014/main" id="{F6EE586C-0906-8E48-A2CD-9872F8CE89DF}"/>
                </a:ext>
              </a:extLst>
            </p:cNvPr>
            <p:cNvSpPr txBox="1"/>
            <p:nvPr/>
          </p:nvSpPr>
          <p:spPr>
            <a:xfrm>
              <a:off x="30375467" y="5864302"/>
              <a:ext cx="245400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sp>
          <p:nvSpPr>
            <p:cNvPr id="63" name="TextBox 62">
              <a:extLst>
                <a:ext uri="{FF2B5EF4-FFF2-40B4-BE49-F238E27FC236}">
                  <a16:creationId xmlns:a16="http://schemas.microsoft.com/office/drawing/2014/main" id="{B47DDB47-BFB2-A748-956C-B04F4CD369A9}"/>
                </a:ext>
              </a:extLst>
            </p:cNvPr>
            <p:cNvSpPr txBox="1"/>
            <p:nvPr/>
          </p:nvSpPr>
          <p:spPr>
            <a:xfrm>
              <a:off x="34048671" y="5864302"/>
              <a:ext cx="32918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Synthase and Proton Pump</a:t>
              </a:r>
            </a:p>
          </p:txBody>
        </p:sp>
      </p:grpSp>
      <p:grpSp>
        <p:nvGrpSpPr>
          <p:cNvPr id="21" name="Group 20">
            <a:extLst>
              <a:ext uri="{FF2B5EF4-FFF2-40B4-BE49-F238E27FC236}">
                <a16:creationId xmlns:a16="http://schemas.microsoft.com/office/drawing/2014/main" id="{FCA347E7-C5C3-0648-8696-F85247C233D0}"/>
              </a:ext>
            </a:extLst>
          </p:cNvPr>
          <p:cNvGrpSpPr/>
          <p:nvPr/>
        </p:nvGrpSpPr>
        <p:grpSpPr>
          <a:xfrm>
            <a:off x="30333908" y="20363946"/>
            <a:ext cx="8787968" cy="4386357"/>
            <a:chOff x="27023629" y="10637910"/>
            <a:chExt cx="8787968" cy="4386357"/>
          </a:xfrm>
        </p:grpSpPr>
        <p:pic>
          <p:nvPicPr>
            <p:cNvPr id="68" name="Picture 67" descr="A screenshot of a cell phone&#10;&#10;Description automatically generated">
              <a:extLst>
                <a:ext uri="{FF2B5EF4-FFF2-40B4-BE49-F238E27FC236}">
                  <a16:creationId xmlns:a16="http://schemas.microsoft.com/office/drawing/2014/main" id="{1BF02E4B-481E-2E4E-99A5-5FFAD7BE38BC}"/>
                </a:ext>
              </a:extLst>
            </p:cNvPr>
            <p:cNvPicPr>
              <a:picLocks noChangeAspect="1"/>
            </p:cNvPicPr>
            <p:nvPr/>
          </p:nvPicPr>
          <p:blipFill>
            <a:blip r:embed="rId12"/>
            <a:stretch>
              <a:fillRect/>
            </a:stretch>
          </p:blipFill>
          <p:spPr>
            <a:xfrm>
              <a:off x="27606171" y="10803726"/>
              <a:ext cx="3879669" cy="3017520"/>
            </a:xfrm>
            <a:prstGeom prst="rect">
              <a:avLst/>
            </a:prstGeom>
          </p:spPr>
        </p:pic>
        <p:pic>
          <p:nvPicPr>
            <p:cNvPr id="69" name="Picture 68" descr="A close up of a map&#10;&#10;Description automatically generated">
              <a:extLst>
                <a:ext uri="{FF2B5EF4-FFF2-40B4-BE49-F238E27FC236}">
                  <a16:creationId xmlns:a16="http://schemas.microsoft.com/office/drawing/2014/main" id="{DC8B1A1D-D66B-944B-B92D-63055E55C15C}"/>
                </a:ext>
              </a:extLst>
            </p:cNvPr>
            <p:cNvPicPr>
              <a:picLocks noChangeAspect="1"/>
            </p:cNvPicPr>
            <p:nvPr/>
          </p:nvPicPr>
          <p:blipFill>
            <a:blip r:embed="rId13"/>
            <a:stretch>
              <a:fillRect/>
            </a:stretch>
          </p:blipFill>
          <p:spPr>
            <a:xfrm>
              <a:off x="31931928" y="10732571"/>
              <a:ext cx="3879669" cy="3017520"/>
            </a:xfrm>
            <a:prstGeom prst="rect">
              <a:avLst/>
            </a:prstGeom>
          </p:spPr>
        </p:pic>
        <p:sp>
          <p:nvSpPr>
            <p:cNvPr id="70" name="Text Box 180">
              <a:extLst>
                <a:ext uri="{FF2B5EF4-FFF2-40B4-BE49-F238E27FC236}">
                  <a16:creationId xmlns:a16="http://schemas.microsoft.com/office/drawing/2014/main" id="{FDD0D7F3-867D-4849-8462-5967AE899138}"/>
                </a:ext>
              </a:extLst>
            </p:cNvPr>
            <p:cNvSpPr txBox="1">
              <a:spLocks noChangeArrowheads="1"/>
            </p:cNvSpPr>
            <p:nvPr/>
          </p:nvSpPr>
          <p:spPr bwMode="auto">
            <a:xfrm>
              <a:off x="27928656" y="13831639"/>
              <a:ext cx="7545103"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11. Different temperatures affects the amount of bound protein (11a) and ATP regeneration rates (11b) of the ATP synthase model.</a:t>
              </a:r>
            </a:p>
          </p:txBody>
        </p:sp>
        <p:sp>
          <p:nvSpPr>
            <p:cNvPr id="71" name="TextBox 70">
              <a:extLst>
                <a:ext uri="{FF2B5EF4-FFF2-40B4-BE49-F238E27FC236}">
                  <a16:creationId xmlns:a16="http://schemas.microsoft.com/office/drawing/2014/main" id="{6F823266-3F58-E144-A41E-3B04389801FB}"/>
                </a:ext>
              </a:extLst>
            </p:cNvPr>
            <p:cNvSpPr txBox="1"/>
            <p:nvPr/>
          </p:nvSpPr>
          <p:spPr>
            <a:xfrm>
              <a:off x="27023629" y="10637910"/>
              <a:ext cx="799161"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11a</a:t>
              </a:r>
            </a:p>
          </p:txBody>
        </p:sp>
        <p:sp>
          <p:nvSpPr>
            <p:cNvPr id="72" name="TextBox 71">
              <a:extLst>
                <a:ext uri="{FF2B5EF4-FFF2-40B4-BE49-F238E27FC236}">
                  <a16:creationId xmlns:a16="http://schemas.microsoft.com/office/drawing/2014/main" id="{4F8F2F7B-4291-5843-A21A-C442A80DBF19}"/>
                </a:ext>
              </a:extLst>
            </p:cNvPr>
            <p:cNvSpPr txBox="1"/>
            <p:nvPr/>
          </p:nvSpPr>
          <p:spPr>
            <a:xfrm>
              <a:off x="31293672" y="10637910"/>
              <a:ext cx="830425"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11b</a:t>
              </a:r>
            </a:p>
          </p:txBody>
        </p:sp>
      </p:grpSp>
      <p:sp>
        <p:nvSpPr>
          <p:cNvPr id="73" name="TextBox 72">
            <a:extLst>
              <a:ext uri="{FF2B5EF4-FFF2-40B4-BE49-F238E27FC236}">
                <a16:creationId xmlns:a16="http://schemas.microsoft.com/office/drawing/2014/main" id="{799A29E0-E12A-9746-A614-E3C06FFB73BA}"/>
              </a:ext>
            </a:extLst>
          </p:cNvPr>
          <p:cNvSpPr txBox="1"/>
          <p:nvPr/>
        </p:nvSpPr>
        <p:spPr>
          <a:xfrm>
            <a:off x="1136110" y="36620716"/>
            <a:ext cx="11967997" cy="1746626"/>
          </a:xfrm>
          <a:prstGeom prst="rect">
            <a:avLst/>
          </a:prstGeom>
          <a:noFill/>
        </p:spPr>
        <p:txBody>
          <a:bodyPr wrap="square" lIns="83814" tIns="41907" rIns="83814" bIns="41907" rtlCol="0">
            <a:spAutoFit/>
          </a:bodyPr>
          <a:lstStyle/>
          <a:p>
            <a:r>
              <a:rPr lang="en-US" sz="4800" dirty="0">
                <a:latin typeface="Avenir Book" panose="02000503020000020003" pitchFamily="2" charset="0"/>
                <a:ea typeface="Cambria Math" panose="02040503050406030204" pitchFamily="18" charset="0"/>
              </a:rPr>
              <a:t>Samuel P. and Frances </a:t>
            </a:r>
            <a:r>
              <a:rPr lang="en-US" sz="4800" dirty="0" err="1">
                <a:latin typeface="Avenir Book" panose="02000503020000020003" pitchFamily="2" charset="0"/>
                <a:ea typeface="Cambria Math" panose="02040503050406030204" pitchFamily="18" charset="0"/>
              </a:rPr>
              <a:t>Krown</a:t>
            </a:r>
            <a:r>
              <a:rPr lang="en-US" sz="4800" dirty="0">
                <a:latin typeface="Avenir Book" panose="02000503020000020003" pitchFamily="2" charset="0"/>
                <a:ea typeface="Cambria Math" panose="02040503050406030204" pitchFamily="18" charset="0"/>
              </a:rPr>
              <a:t> SURF Fellow</a:t>
            </a:r>
          </a:p>
          <a:p>
            <a:r>
              <a:rPr lang="en-US" sz="2800" dirty="0">
                <a:latin typeface="Avenir Book" panose="02000503020000020003" pitchFamily="2" charset="0"/>
                <a:ea typeface="Cambria Math" panose="02040503050406030204" pitchFamily="18" charset="0"/>
              </a:rPr>
              <a:t>8.19.2020</a:t>
            </a:r>
          </a:p>
          <a:p>
            <a:r>
              <a:rPr lang="en-US" sz="2800" dirty="0">
                <a:latin typeface="Avenir Book" panose="02000503020000020003" pitchFamily="2" charset="0"/>
                <a:ea typeface="Cambria Math" panose="02040503050406030204" pitchFamily="18" charset="0"/>
              </a:rPr>
              <a:t>Note: All source code can be found at [11]</a:t>
            </a:r>
          </a:p>
        </p:txBody>
      </p:sp>
      <p:pic>
        <p:nvPicPr>
          <p:cNvPr id="43" name="Picture 42" descr="A picture containing clock&#10;&#10;Description automatically generated">
            <a:extLst>
              <a:ext uri="{FF2B5EF4-FFF2-40B4-BE49-F238E27FC236}">
                <a16:creationId xmlns:a16="http://schemas.microsoft.com/office/drawing/2014/main" id="{2EEFF4BF-B4A6-5648-AC65-CFDAD53A6C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58931" y="27762055"/>
            <a:ext cx="4847466" cy="5563045"/>
          </a:xfrm>
          <a:prstGeom prst="rect">
            <a:avLst/>
          </a:prstGeom>
        </p:spPr>
      </p:pic>
      <p:sp>
        <p:nvSpPr>
          <p:cNvPr id="44" name="TextBox 43">
            <a:extLst>
              <a:ext uri="{FF2B5EF4-FFF2-40B4-BE49-F238E27FC236}">
                <a16:creationId xmlns:a16="http://schemas.microsoft.com/office/drawing/2014/main" id="{E0B22661-82F8-B04B-B852-B523C3EF853D}"/>
              </a:ext>
            </a:extLst>
          </p:cNvPr>
          <p:cNvSpPr txBox="1"/>
          <p:nvPr/>
        </p:nvSpPr>
        <p:spPr>
          <a:xfrm>
            <a:off x="2949636" y="27762055"/>
            <a:ext cx="250764" cy="369332"/>
          </a:xfrm>
          <a:prstGeom prst="rect">
            <a:avLst/>
          </a:prstGeom>
          <a:solidFill>
            <a:schemeClr val="bg1"/>
          </a:solidFill>
        </p:spPr>
        <p:txBody>
          <a:bodyPr wrap="square" rtlCol="0">
            <a:spAutoFit/>
          </a:bodyPr>
          <a:lstStyle/>
          <a:p>
            <a:endParaRPr lang="en-US" dirty="0"/>
          </a:p>
        </p:txBody>
      </p:sp>
      <p:pic>
        <p:nvPicPr>
          <p:cNvPr id="82" name="Picture 81" descr="A picture containing drawing&#10;&#10;Description automatically generated">
            <a:extLst>
              <a:ext uri="{FF2B5EF4-FFF2-40B4-BE49-F238E27FC236}">
                <a16:creationId xmlns:a16="http://schemas.microsoft.com/office/drawing/2014/main" id="{D907739E-1FFD-5946-B135-AD43E3431D7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9680" y="1496926"/>
            <a:ext cx="4081903" cy="1745720"/>
          </a:xfrm>
          <a:prstGeom prst="rect">
            <a:avLst/>
          </a:prstGeom>
        </p:spPr>
      </p:pic>
      <p:grpSp>
        <p:nvGrpSpPr>
          <p:cNvPr id="87" name="Group 86">
            <a:extLst>
              <a:ext uri="{FF2B5EF4-FFF2-40B4-BE49-F238E27FC236}">
                <a16:creationId xmlns:a16="http://schemas.microsoft.com/office/drawing/2014/main" id="{D3E8D0E9-FC25-1645-8D19-D2B764495D32}"/>
              </a:ext>
            </a:extLst>
          </p:cNvPr>
          <p:cNvGrpSpPr/>
          <p:nvPr/>
        </p:nvGrpSpPr>
        <p:grpSpPr>
          <a:xfrm>
            <a:off x="14811316" y="25438785"/>
            <a:ext cx="10185997" cy="4468881"/>
            <a:chOff x="14548636" y="25418664"/>
            <a:chExt cx="10185997" cy="4468881"/>
          </a:xfrm>
        </p:grpSpPr>
        <p:grpSp>
          <p:nvGrpSpPr>
            <p:cNvPr id="23" name="Group 22">
              <a:extLst>
                <a:ext uri="{FF2B5EF4-FFF2-40B4-BE49-F238E27FC236}">
                  <a16:creationId xmlns:a16="http://schemas.microsoft.com/office/drawing/2014/main" id="{96EFE115-F37B-3F40-B699-3BEB1A3C0CC2}"/>
                </a:ext>
              </a:extLst>
            </p:cNvPr>
            <p:cNvGrpSpPr/>
            <p:nvPr/>
          </p:nvGrpSpPr>
          <p:grpSpPr>
            <a:xfrm>
              <a:off x="14548636" y="25418664"/>
              <a:ext cx="10185997" cy="4468881"/>
              <a:chOff x="14119960" y="29702681"/>
              <a:chExt cx="10185997" cy="4468881"/>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245978" y="30222489"/>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349537" y="30222489"/>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8" y="32978934"/>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6. Simulations of the ATP rheostat pathway. We see stoichiometric production of isobutanol (6a) and extended ATP production with the rheostat (6b).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119960" y="29702681"/>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6a</a:t>
                </a:r>
                <a:endParaRPr lang="en-US" sz="40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205010" y="29717155"/>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6b</a:t>
                </a:r>
                <a:endParaRPr lang="en-US" sz="4000" dirty="0">
                  <a:latin typeface="Avenir Book" panose="02000503020000020003" pitchFamily="2" charset="0"/>
                  <a:ea typeface="Cambria Math" panose="02040503050406030204" pitchFamily="18" charset="0"/>
                </a:endParaRPr>
              </a:p>
            </p:txBody>
          </p:sp>
        </p:grpSp>
        <p:sp>
          <p:nvSpPr>
            <p:cNvPr id="85" name="TextBox 84">
              <a:extLst>
                <a:ext uri="{FF2B5EF4-FFF2-40B4-BE49-F238E27FC236}">
                  <a16:creationId xmlns:a16="http://schemas.microsoft.com/office/drawing/2014/main" id="{8088157A-8AE2-644C-8A11-E19A76BDB22F}"/>
                </a:ext>
              </a:extLst>
            </p:cNvPr>
            <p:cNvSpPr txBox="1"/>
            <p:nvPr/>
          </p:nvSpPr>
          <p:spPr>
            <a:xfrm>
              <a:off x="15142413" y="25956801"/>
              <a:ext cx="3796198" cy="338554"/>
            </a:xfrm>
            <a:prstGeom prst="rect">
              <a:avLst/>
            </a:prstGeom>
            <a:solidFill>
              <a:schemeClr val="bg1"/>
            </a:solidFill>
          </p:spPr>
          <p:txBody>
            <a:bodyPr wrap="square" rtlCol="0">
              <a:spAutoFit/>
            </a:bodyPr>
            <a:lstStyle/>
            <a:p>
              <a:r>
                <a:rPr lang="en-US" sz="1600" dirty="0">
                  <a:latin typeface="Avenir Book" panose="02000503020000020003" pitchFamily="2" charset="0"/>
                </a:rPr>
                <a:t>Entire ATP Rheostat Pathway</a:t>
              </a:r>
            </a:p>
          </p:txBody>
        </p:sp>
        <p:sp>
          <p:nvSpPr>
            <p:cNvPr id="86" name="TextBox 85">
              <a:extLst>
                <a:ext uri="{FF2B5EF4-FFF2-40B4-BE49-F238E27FC236}">
                  <a16:creationId xmlns:a16="http://schemas.microsoft.com/office/drawing/2014/main" id="{6FCCBB8E-556D-3540-8408-46A15254CDCC}"/>
                </a:ext>
              </a:extLst>
            </p:cNvPr>
            <p:cNvSpPr txBox="1"/>
            <p:nvPr/>
          </p:nvSpPr>
          <p:spPr>
            <a:xfrm>
              <a:off x="20188279" y="25978497"/>
              <a:ext cx="4527693" cy="338554"/>
            </a:xfrm>
            <a:prstGeom prst="rect">
              <a:avLst/>
            </a:prstGeom>
            <a:solidFill>
              <a:schemeClr val="bg1"/>
            </a:solidFill>
          </p:spPr>
          <p:txBody>
            <a:bodyPr wrap="square" rtlCol="0">
              <a:spAutoFit/>
            </a:bodyPr>
            <a:lstStyle/>
            <a:p>
              <a:r>
                <a:rPr lang="en-US" sz="1600" dirty="0">
                  <a:latin typeface="Avenir Book" panose="02000503020000020003" pitchFamily="2" charset="0"/>
                </a:rPr>
                <a:t>Compare ATP Curves for Rheostat Pathway</a:t>
              </a:r>
            </a:p>
          </p:txBody>
        </p:sp>
      </p:grpSp>
      <p:grpSp>
        <p:nvGrpSpPr>
          <p:cNvPr id="90" name="Group 89">
            <a:extLst>
              <a:ext uri="{FF2B5EF4-FFF2-40B4-BE49-F238E27FC236}">
                <a16:creationId xmlns:a16="http://schemas.microsoft.com/office/drawing/2014/main" id="{F19906CD-CC96-3C44-AC7B-6ABBC0A64FB2}"/>
              </a:ext>
            </a:extLst>
          </p:cNvPr>
          <p:cNvGrpSpPr/>
          <p:nvPr/>
        </p:nvGrpSpPr>
        <p:grpSpPr>
          <a:xfrm>
            <a:off x="15003731" y="30063340"/>
            <a:ext cx="10093777" cy="5072073"/>
            <a:chOff x="14759987" y="30157003"/>
            <a:chExt cx="10093777" cy="5072073"/>
          </a:xfrm>
        </p:grpSpPr>
        <p:grpSp>
          <p:nvGrpSpPr>
            <p:cNvPr id="29" name="Group 28">
              <a:extLst>
                <a:ext uri="{FF2B5EF4-FFF2-40B4-BE49-F238E27FC236}">
                  <a16:creationId xmlns:a16="http://schemas.microsoft.com/office/drawing/2014/main" id="{DC88ABCA-27CB-B043-BBCE-43110FD448E0}"/>
                </a:ext>
              </a:extLst>
            </p:cNvPr>
            <p:cNvGrpSpPr/>
            <p:nvPr/>
          </p:nvGrpSpPr>
          <p:grpSpPr>
            <a:xfrm>
              <a:off x="14759987" y="30157003"/>
              <a:ext cx="10074323" cy="5072073"/>
              <a:chOff x="14594021" y="25649189"/>
              <a:chExt cx="10074323" cy="4806192"/>
            </a:xfrm>
          </p:grpSpPr>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3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7. Simulations of the ATP synthase model. Without the proton pump, there is not enough regeneration (7a). When the proton gradient is maintained, we note a higher steady state of ATP (7b).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594021" y="25725896"/>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7a</a:t>
                </a:r>
                <a:endParaRPr lang="en-US" sz="40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640910" y="25649189"/>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7b</a:t>
                </a:r>
                <a:endParaRPr lang="en-US" sz="4000" dirty="0">
                  <a:latin typeface="Avenir Book" panose="02000503020000020003" pitchFamily="2" charset="0"/>
                  <a:ea typeface="Cambria Math" panose="02040503050406030204" pitchFamily="18" charset="0"/>
                </a:endParaRPr>
              </a:p>
            </p:txBody>
          </p:sp>
        </p:grpSp>
        <p:pic>
          <p:nvPicPr>
            <p:cNvPr id="53" name="Picture 52" descr="A screenshot of a cell phone&#10;&#10;Description automatically generated">
              <a:extLst>
                <a:ext uri="{FF2B5EF4-FFF2-40B4-BE49-F238E27FC236}">
                  <a16:creationId xmlns:a16="http://schemas.microsoft.com/office/drawing/2014/main" id="{5CE8EB38-8AB1-C94A-A645-3EC1E9582683}"/>
                </a:ext>
              </a:extLst>
            </p:cNvPr>
            <p:cNvPicPr>
              <a:picLocks noChangeAspect="1"/>
            </p:cNvPicPr>
            <p:nvPr/>
          </p:nvPicPr>
          <p:blipFill>
            <a:blip r:embed="rId18"/>
            <a:stretch>
              <a:fillRect/>
            </a:stretch>
          </p:blipFill>
          <p:spPr>
            <a:xfrm>
              <a:off x="15106068" y="30544112"/>
              <a:ext cx="4338175" cy="3374136"/>
            </a:xfrm>
            <a:prstGeom prst="rect">
              <a:avLst/>
            </a:prstGeom>
          </p:spPr>
        </p:pic>
        <p:pic>
          <p:nvPicPr>
            <p:cNvPr id="61" name="Picture 60" descr="A close up of a map&#10;&#10;Description automatically generated">
              <a:extLst>
                <a:ext uri="{FF2B5EF4-FFF2-40B4-BE49-F238E27FC236}">
                  <a16:creationId xmlns:a16="http://schemas.microsoft.com/office/drawing/2014/main" id="{C8E4831D-234E-6E4F-940D-7532739007AE}"/>
                </a:ext>
              </a:extLst>
            </p:cNvPr>
            <p:cNvPicPr>
              <a:picLocks noChangeAspect="1"/>
            </p:cNvPicPr>
            <p:nvPr/>
          </p:nvPicPr>
          <p:blipFill>
            <a:blip r:embed="rId19"/>
            <a:stretch>
              <a:fillRect/>
            </a:stretch>
          </p:blipFill>
          <p:spPr>
            <a:xfrm>
              <a:off x="19867818" y="30524169"/>
              <a:ext cx="4220610" cy="3282696"/>
            </a:xfrm>
            <a:prstGeom prst="rect">
              <a:avLst/>
            </a:prstGeom>
          </p:spPr>
        </p:pic>
        <p:sp>
          <p:nvSpPr>
            <p:cNvPr id="88" name="TextBox 87">
              <a:extLst>
                <a:ext uri="{FF2B5EF4-FFF2-40B4-BE49-F238E27FC236}">
                  <a16:creationId xmlns:a16="http://schemas.microsoft.com/office/drawing/2014/main" id="{6111BE77-4E87-1242-999A-A5001C04B792}"/>
                </a:ext>
              </a:extLst>
            </p:cNvPr>
            <p:cNvSpPr txBox="1"/>
            <p:nvPr/>
          </p:nvSpPr>
          <p:spPr>
            <a:xfrm>
              <a:off x="15451910" y="30526736"/>
              <a:ext cx="469491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Comparison of ATP Curves with and without ATP Synthase</a:t>
              </a:r>
            </a:p>
          </p:txBody>
        </p:sp>
        <p:sp>
          <p:nvSpPr>
            <p:cNvPr id="89" name="TextBox 88">
              <a:extLst>
                <a:ext uri="{FF2B5EF4-FFF2-40B4-BE49-F238E27FC236}">
                  <a16:creationId xmlns:a16="http://schemas.microsoft.com/office/drawing/2014/main" id="{42B1D363-9D60-9C44-85C3-8365E450D0E3}"/>
                </a:ext>
              </a:extLst>
            </p:cNvPr>
            <p:cNvSpPr txBox="1"/>
            <p:nvPr/>
          </p:nvSpPr>
          <p:spPr>
            <a:xfrm>
              <a:off x="20158847" y="30529765"/>
              <a:ext cx="4694917" cy="307777"/>
            </a:xfrm>
            <a:prstGeom prst="rect">
              <a:avLst/>
            </a:prstGeom>
            <a:solidFill>
              <a:schemeClr val="bg1"/>
            </a:solidFill>
          </p:spPr>
          <p:txBody>
            <a:bodyPr wrap="square" rtlCol="0">
              <a:spAutoFit/>
            </a:bodyPr>
            <a:lstStyle/>
            <a:p>
              <a:r>
                <a:rPr lang="en-US" sz="1400" dirty="0">
                  <a:latin typeface="Avenir Book" panose="02000503020000020003" pitchFamily="2" charset="0"/>
                </a:rPr>
                <a:t>Compare All ATP Curves for ATP Synthase Model</a:t>
              </a:r>
            </a:p>
          </p:txBody>
        </p:sp>
      </p:grpSp>
      <p:pic>
        <p:nvPicPr>
          <p:cNvPr id="1026" name="Picture 2">
            <a:extLst>
              <a:ext uri="{FF2B5EF4-FFF2-40B4-BE49-F238E27FC236}">
                <a16:creationId xmlns:a16="http://schemas.microsoft.com/office/drawing/2014/main" id="{513BE802-F452-F14B-9B26-F57BB238B71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9561" y="22977505"/>
            <a:ext cx="5525318" cy="3386485"/>
          </a:xfrm>
          <a:prstGeom prst="rect">
            <a:avLst/>
          </a:prstGeom>
          <a:noFill/>
          <a:extLst>
            <a:ext uri="{909E8E84-426E-40DD-AFC4-6F175D3DCCD1}">
              <a14:hiddenFill xmlns:a14="http://schemas.microsoft.com/office/drawing/2010/main">
                <a:solidFill>
                  <a:srgbClr val="FFFFFF"/>
                </a:solidFill>
              </a14:hiddenFill>
            </a:ext>
          </a:extLst>
        </p:spPr>
      </p:pic>
      <p:sp>
        <p:nvSpPr>
          <p:cNvPr id="74" name="Text Box 180">
            <a:extLst>
              <a:ext uri="{FF2B5EF4-FFF2-40B4-BE49-F238E27FC236}">
                <a16:creationId xmlns:a16="http://schemas.microsoft.com/office/drawing/2014/main" id="{B6296DE3-E5DD-F246-A036-649ABC9075FF}"/>
              </a:ext>
            </a:extLst>
          </p:cNvPr>
          <p:cNvSpPr txBox="1">
            <a:spLocks noChangeArrowheads="1"/>
          </p:cNvSpPr>
          <p:nvPr/>
        </p:nvSpPr>
        <p:spPr bwMode="auto">
          <a:xfrm>
            <a:off x="849041" y="26381073"/>
            <a:ext cx="7075759" cy="156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 A diagram representing our overall goal. By implementing some mechanism (red arrow), we would like to regenerate ATP to longer support an anabolic process.</a:t>
            </a:r>
          </a:p>
        </p:txBody>
      </p:sp>
      <p:grpSp>
        <p:nvGrpSpPr>
          <p:cNvPr id="40" name="Group 39">
            <a:extLst>
              <a:ext uri="{FF2B5EF4-FFF2-40B4-BE49-F238E27FC236}">
                <a16:creationId xmlns:a16="http://schemas.microsoft.com/office/drawing/2014/main" id="{82300DFA-D0F4-9C4C-B9EC-A48F74A77B39}"/>
              </a:ext>
            </a:extLst>
          </p:cNvPr>
          <p:cNvGrpSpPr/>
          <p:nvPr/>
        </p:nvGrpSpPr>
        <p:grpSpPr>
          <a:xfrm>
            <a:off x="15158758" y="12380987"/>
            <a:ext cx="9617472" cy="1948295"/>
            <a:chOff x="14264640" y="12649200"/>
            <a:chExt cx="9617472" cy="1948295"/>
          </a:xfrm>
        </p:grpSpPr>
        <p:sp>
          <p:nvSpPr>
            <p:cNvPr id="7" name="Rounded Rectangle 6">
              <a:extLst>
                <a:ext uri="{FF2B5EF4-FFF2-40B4-BE49-F238E27FC236}">
                  <a16:creationId xmlns:a16="http://schemas.microsoft.com/office/drawing/2014/main" id="{E6DF51A7-BF5D-454D-9578-DDA1E6B5C49E}"/>
                </a:ext>
              </a:extLst>
            </p:cNvPr>
            <p:cNvSpPr/>
            <p:nvPr/>
          </p:nvSpPr>
          <p:spPr>
            <a:xfrm>
              <a:off x="14264640" y="12649200"/>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Design Model</a:t>
              </a:r>
            </a:p>
          </p:txBody>
        </p:sp>
        <p:sp>
          <p:nvSpPr>
            <p:cNvPr id="31" name="Right Arrow 30">
              <a:extLst>
                <a:ext uri="{FF2B5EF4-FFF2-40B4-BE49-F238E27FC236}">
                  <a16:creationId xmlns:a16="http://schemas.microsoft.com/office/drawing/2014/main" id="{AC7B6DAE-F0E8-C148-A9E7-DC080E40DA8C}"/>
                </a:ext>
              </a:extLst>
            </p:cNvPr>
            <p:cNvSpPr/>
            <p:nvPr/>
          </p:nvSpPr>
          <p:spPr>
            <a:xfrm>
              <a:off x="16900427" y="12984617"/>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3" name="Picture 9">
              <a:extLst>
                <a:ext uri="{FF2B5EF4-FFF2-40B4-BE49-F238E27FC236}">
                  <a16:creationId xmlns:a16="http://schemas.microsoft.com/office/drawing/2014/main" id="{6E5351E1-D5D9-5047-96D3-82B595BCC17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59059" y="12681258"/>
              <a:ext cx="3235459" cy="9652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434A5DF9-D787-4A45-98FD-9FCA2C0A7A1C}"/>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r="62162"/>
            <a:stretch/>
          </p:blipFill>
          <p:spPr bwMode="auto">
            <a:xfrm>
              <a:off x="21978123" y="12668651"/>
              <a:ext cx="1903989" cy="875495"/>
            </a:xfrm>
            <a:prstGeom prst="rect">
              <a:avLst/>
            </a:prstGeom>
            <a:noFill/>
            <a:extLst>
              <a:ext uri="{909E8E84-426E-40DD-AFC4-6F175D3DCCD1}">
                <a14:hiddenFill xmlns:a14="http://schemas.microsoft.com/office/drawing/2010/main">
                  <a:solidFill>
                    <a:srgbClr val="FFFFFF"/>
                  </a:solidFill>
                </a14:hiddenFill>
              </a:ext>
            </a:extLst>
          </p:spPr>
        </p:pic>
        <p:sp>
          <p:nvSpPr>
            <p:cNvPr id="83" name="Right Arrow 82">
              <a:extLst>
                <a:ext uri="{FF2B5EF4-FFF2-40B4-BE49-F238E27FC236}">
                  <a16:creationId xmlns:a16="http://schemas.microsoft.com/office/drawing/2014/main" id="{44BFBC98-F943-DA43-A3B8-748C42C5AD02}"/>
                </a:ext>
              </a:extLst>
            </p:cNvPr>
            <p:cNvSpPr/>
            <p:nvPr/>
          </p:nvSpPr>
          <p:spPr>
            <a:xfrm>
              <a:off x="21050691" y="1300977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 Arrow 38">
              <a:extLst>
                <a:ext uri="{FF2B5EF4-FFF2-40B4-BE49-F238E27FC236}">
                  <a16:creationId xmlns:a16="http://schemas.microsoft.com/office/drawing/2014/main" id="{F72FD8E9-2DAC-694F-846D-9471A781A8C5}"/>
                </a:ext>
              </a:extLst>
            </p:cNvPr>
            <p:cNvSpPr/>
            <p:nvPr/>
          </p:nvSpPr>
          <p:spPr>
            <a:xfrm rot="10800000">
              <a:off x="22638010" y="13653852"/>
              <a:ext cx="393182" cy="6345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ounded Rectangle 90">
              <a:extLst>
                <a:ext uri="{FF2B5EF4-FFF2-40B4-BE49-F238E27FC236}">
                  <a16:creationId xmlns:a16="http://schemas.microsoft.com/office/drawing/2014/main" id="{560C2B2C-1A63-A140-A63B-2C212B6B1B80}"/>
                </a:ext>
              </a:extLst>
            </p:cNvPr>
            <p:cNvSpPr/>
            <p:nvPr/>
          </p:nvSpPr>
          <p:spPr>
            <a:xfrm>
              <a:off x="19632985"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Bioscrape</a:t>
              </a:r>
            </a:p>
          </p:txBody>
        </p:sp>
        <p:sp>
          <p:nvSpPr>
            <p:cNvPr id="92" name="Right Arrow 91">
              <a:extLst>
                <a:ext uri="{FF2B5EF4-FFF2-40B4-BE49-F238E27FC236}">
                  <a16:creationId xmlns:a16="http://schemas.microsoft.com/office/drawing/2014/main" id="{5B68B5D2-8EE9-5A4F-90B6-238F5BBAFBD0}"/>
                </a:ext>
              </a:extLst>
            </p:cNvPr>
            <p:cNvSpPr/>
            <p:nvPr/>
          </p:nvSpPr>
          <p:spPr>
            <a:xfrm rot="10800000">
              <a:off x="18666665" y="1409514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46412E28-7E33-6446-B277-FA408D1CF508}"/>
                </a:ext>
              </a:extLst>
            </p:cNvPr>
            <p:cNvSpPr/>
            <p:nvPr/>
          </p:nvSpPr>
          <p:spPr>
            <a:xfrm>
              <a:off x="15989312"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Output!</a:t>
              </a:r>
            </a:p>
          </p:txBody>
        </p:sp>
      </p:grpSp>
      <p:sp>
        <p:nvSpPr>
          <p:cNvPr id="94" name="Text Box 181">
            <a:extLst>
              <a:ext uri="{FF2B5EF4-FFF2-40B4-BE49-F238E27FC236}">
                <a16:creationId xmlns:a16="http://schemas.microsoft.com/office/drawing/2014/main" id="{5A080813-75E1-5F48-A7A7-E508E82CC5A2}"/>
              </a:ext>
            </a:extLst>
          </p:cNvPr>
          <p:cNvSpPr txBox="1">
            <a:spLocks noChangeArrowheads="1"/>
          </p:cNvSpPr>
          <p:nvPr/>
        </p:nvSpPr>
        <p:spPr bwMode="auto">
          <a:xfrm>
            <a:off x="15303391" y="14336602"/>
            <a:ext cx="11186487"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5. A typical simulation workflow used in this project.</a:t>
            </a:r>
          </a:p>
        </p:txBody>
      </p:sp>
      <p:grpSp>
        <p:nvGrpSpPr>
          <p:cNvPr id="107" name="Group 106">
            <a:extLst>
              <a:ext uri="{FF2B5EF4-FFF2-40B4-BE49-F238E27FC236}">
                <a16:creationId xmlns:a16="http://schemas.microsoft.com/office/drawing/2014/main" id="{5F5E18D3-0E6B-1047-BF0B-18FB215D2F28}"/>
              </a:ext>
            </a:extLst>
          </p:cNvPr>
          <p:cNvGrpSpPr/>
          <p:nvPr/>
        </p:nvGrpSpPr>
        <p:grpSpPr>
          <a:xfrm>
            <a:off x="27119895" y="5315498"/>
            <a:ext cx="10623046" cy="2274898"/>
            <a:chOff x="27423997" y="22459883"/>
            <a:chExt cx="10623046" cy="2274898"/>
          </a:xfrm>
        </p:grpSpPr>
        <p:sp>
          <p:nvSpPr>
            <p:cNvPr id="95" name="Text Box 180">
              <a:extLst>
                <a:ext uri="{FF2B5EF4-FFF2-40B4-BE49-F238E27FC236}">
                  <a16:creationId xmlns:a16="http://schemas.microsoft.com/office/drawing/2014/main" id="{994AFB00-19F2-4C47-B54A-59BA6DD4D805}"/>
                </a:ext>
              </a:extLst>
            </p:cNvPr>
            <p:cNvSpPr txBox="1">
              <a:spLocks noChangeArrowheads="1"/>
            </p:cNvSpPr>
            <p:nvPr/>
          </p:nvSpPr>
          <p:spPr bwMode="auto">
            <a:xfrm>
              <a:off x="27423997" y="24280817"/>
              <a:ext cx="10623046"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8. VirE2 membrane integration and ssDNA export model schematic</a:t>
              </a:r>
            </a:p>
          </p:txBody>
        </p:sp>
        <p:pic>
          <p:nvPicPr>
            <p:cNvPr id="67" name="Picture 66" descr="A picture containing clock&#10;&#10;Description automatically generated">
              <a:extLst>
                <a:ext uri="{FF2B5EF4-FFF2-40B4-BE49-F238E27FC236}">
                  <a16:creationId xmlns:a16="http://schemas.microsoft.com/office/drawing/2014/main" id="{93782A63-CBBC-A64A-8A21-E18D2D4001CA}"/>
                </a:ext>
              </a:extLst>
            </p:cNvPr>
            <p:cNvPicPr>
              <a:picLocks noChangeAspect="1"/>
            </p:cNvPicPr>
            <p:nvPr/>
          </p:nvPicPr>
          <p:blipFill rotWithShape="1">
            <a:blip r:embed="rId23">
              <a:extLst>
                <a:ext uri="{28A0092B-C50C-407E-A947-70E740481C1C}">
                  <a14:useLocalDpi xmlns:a14="http://schemas.microsoft.com/office/drawing/2010/main" val="0"/>
                </a:ext>
              </a:extLst>
            </a:blip>
            <a:srcRect t="4587"/>
            <a:stretch/>
          </p:blipFill>
          <p:spPr>
            <a:xfrm>
              <a:off x="28968348" y="22459883"/>
              <a:ext cx="6553200" cy="1798246"/>
            </a:xfrm>
            <a:prstGeom prst="rect">
              <a:avLst/>
            </a:prstGeom>
          </p:spPr>
        </p:pic>
      </p:grpSp>
      <p:grpSp>
        <p:nvGrpSpPr>
          <p:cNvPr id="76" name="Group 75">
            <a:extLst>
              <a:ext uri="{FF2B5EF4-FFF2-40B4-BE49-F238E27FC236}">
                <a16:creationId xmlns:a16="http://schemas.microsoft.com/office/drawing/2014/main" id="{5BD90203-1F62-7448-B393-45609F7E339C}"/>
              </a:ext>
            </a:extLst>
          </p:cNvPr>
          <p:cNvGrpSpPr/>
          <p:nvPr/>
        </p:nvGrpSpPr>
        <p:grpSpPr>
          <a:xfrm>
            <a:off x="2667192" y="27960117"/>
            <a:ext cx="2453349" cy="5840184"/>
            <a:chOff x="2667192" y="27960117"/>
            <a:chExt cx="2453349" cy="5840184"/>
          </a:xfrm>
        </p:grpSpPr>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24"/>
            <a:stretch>
              <a:fillRect/>
            </a:stretch>
          </p:blipFill>
          <p:spPr>
            <a:xfrm>
              <a:off x="2667192" y="28154347"/>
              <a:ext cx="2453349" cy="5645954"/>
            </a:xfrm>
            <a:prstGeom prst="rect">
              <a:avLst/>
            </a:prstGeom>
          </p:spPr>
        </p:pic>
        <p:sp>
          <p:nvSpPr>
            <p:cNvPr id="75" name="TextBox 74">
              <a:extLst>
                <a:ext uri="{FF2B5EF4-FFF2-40B4-BE49-F238E27FC236}">
                  <a16:creationId xmlns:a16="http://schemas.microsoft.com/office/drawing/2014/main" id="{08A0B717-AEBC-FB41-893C-48A8FDF859A0}"/>
                </a:ext>
              </a:extLst>
            </p:cNvPr>
            <p:cNvSpPr txBox="1"/>
            <p:nvPr/>
          </p:nvSpPr>
          <p:spPr>
            <a:xfrm>
              <a:off x="2667192" y="27960117"/>
              <a:ext cx="623439" cy="538683"/>
            </a:xfrm>
            <a:prstGeom prst="rect">
              <a:avLst/>
            </a:prstGeom>
            <a:solidFill>
              <a:schemeClr val="bg1"/>
            </a:solidFill>
          </p:spPr>
          <p:txBody>
            <a:bodyPr wrap="square" rtlCol="0">
              <a:spAutoFit/>
            </a:bodyPr>
            <a:lstStyle/>
            <a:p>
              <a:endParaRPr lang="en-US" dirty="0"/>
            </a:p>
          </p:txBody>
        </p:sp>
      </p:grpSp>
      <p:sp>
        <p:nvSpPr>
          <p:cNvPr id="77" name="Oval 76">
            <a:extLst>
              <a:ext uri="{FF2B5EF4-FFF2-40B4-BE49-F238E27FC236}">
                <a16:creationId xmlns:a16="http://schemas.microsoft.com/office/drawing/2014/main" id="{E7F6EF74-8D1D-9544-976D-740897ED5975}"/>
              </a:ext>
            </a:extLst>
          </p:cNvPr>
          <p:cNvSpPr/>
          <p:nvPr/>
        </p:nvSpPr>
        <p:spPr>
          <a:xfrm>
            <a:off x="7874554" y="2360144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BA9645B-17A0-C142-A0D0-7A33D0281FFD}"/>
              </a:ext>
            </a:extLst>
          </p:cNvPr>
          <p:cNvSpPr/>
          <p:nvPr/>
        </p:nvSpPr>
        <p:spPr>
          <a:xfrm>
            <a:off x="11245103" y="2355050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 Box 180">
            <a:extLst>
              <a:ext uri="{FF2B5EF4-FFF2-40B4-BE49-F238E27FC236}">
                <a16:creationId xmlns:a16="http://schemas.microsoft.com/office/drawing/2014/main" id="{C1E4E14C-FC40-8347-B293-26F7FCA118AF}"/>
              </a:ext>
            </a:extLst>
          </p:cNvPr>
          <p:cNvSpPr txBox="1">
            <a:spLocks noChangeArrowheads="1"/>
          </p:cNvSpPr>
          <p:nvPr/>
        </p:nvSpPr>
        <p:spPr bwMode="auto">
          <a:xfrm>
            <a:off x="7828173"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Escherichia Coli</a:t>
            </a:r>
          </a:p>
        </p:txBody>
      </p:sp>
      <p:sp>
        <p:nvSpPr>
          <p:cNvPr id="101" name="Text Box 180">
            <a:extLst>
              <a:ext uri="{FF2B5EF4-FFF2-40B4-BE49-F238E27FC236}">
                <a16:creationId xmlns:a16="http://schemas.microsoft.com/office/drawing/2014/main" id="{EC835408-EC04-3348-A0A1-6DD3B6516EF6}"/>
              </a:ext>
            </a:extLst>
          </p:cNvPr>
          <p:cNvSpPr txBox="1">
            <a:spLocks noChangeArrowheads="1"/>
          </p:cNvSpPr>
          <p:nvPr/>
        </p:nvSpPr>
        <p:spPr bwMode="auto">
          <a:xfrm>
            <a:off x="11327200"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Synthetic Cell</a:t>
            </a:r>
          </a:p>
        </p:txBody>
      </p:sp>
      <p:sp>
        <p:nvSpPr>
          <p:cNvPr id="78" name="Trapezoid 77">
            <a:extLst>
              <a:ext uri="{FF2B5EF4-FFF2-40B4-BE49-F238E27FC236}">
                <a16:creationId xmlns:a16="http://schemas.microsoft.com/office/drawing/2014/main" id="{3F86ACAD-2947-5A43-B98A-E6158AB8F272}"/>
              </a:ext>
            </a:extLst>
          </p:cNvPr>
          <p:cNvSpPr/>
          <p:nvPr/>
        </p:nvSpPr>
        <p:spPr>
          <a:xfrm>
            <a:off x="8205689" y="24090376"/>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79" name="Triangle 78">
            <a:extLst>
              <a:ext uri="{FF2B5EF4-FFF2-40B4-BE49-F238E27FC236}">
                <a16:creationId xmlns:a16="http://schemas.microsoft.com/office/drawing/2014/main" id="{7575CEBA-0CED-E440-9741-93DA73B7B0B3}"/>
              </a:ext>
            </a:extLst>
          </p:cNvPr>
          <p:cNvSpPr/>
          <p:nvPr/>
        </p:nvSpPr>
        <p:spPr>
          <a:xfrm>
            <a:off x="9094498" y="24715341"/>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sp>
        <p:nvSpPr>
          <p:cNvPr id="84" name="Hexagon 83">
            <a:extLst>
              <a:ext uri="{FF2B5EF4-FFF2-40B4-BE49-F238E27FC236}">
                <a16:creationId xmlns:a16="http://schemas.microsoft.com/office/drawing/2014/main" id="{8C4F2866-CCB4-F04C-AE8D-D48B68CA715B}"/>
              </a:ext>
            </a:extLst>
          </p:cNvPr>
          <p:cNvSpPr/>
          <p:nvPr/>
        </p:nvSpPr>
        <p:spPr>
          <a:xfrm>
            <a:off x="8334617" y="24935530"/>
            <a:ext cx="428383" cy="36821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Teardrop 97">
            <a:extLst>
              <a:ext uri="{FF2B5EF4-FFF2-40B4-BE49-F238E27FC236}">
                <a16:creationId xmlns:a16="http://schemas.microsoft.com/office/drawing/2014/main" id="{7F97674F-1275-E547-BFE6-E6F7BC2B803C}"/>
              </a:ext>
            </a:extLst>
          </p:cNvPr>
          <p:cNvSpPr/>
          <p:nvPr/>
        </p:nvSpPr>
        <p:spPr>
          <a:xfrm>
            <a:off x="9220200" y="24155400"/>
            <a:ext cx="228600" cy="264943"/>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Diagonal Stripe 101">
            <a:extLst>
              <a:ext uri="{FF2B5EF4-FFF2-40B4-BE49-F238E27FC236}">
                <a16:creationId xmlns:a16="http://schemas.microsoft.com/office/drawing/2014/main" id="{8C7BF5FC-C58E-124C-93DE-145C14228C17}"/>
              </a:ext>
            </a:extLst>
          </p:cNvPr>
          <p:cNvSpPr/>
          <p:nvPr/>
        </p:nvSpPr>
        <p:spPr>
          <a:xfrm>
            <a:off x="8812916" y="24474355"/>
            <a:ext cx="281582" cy="331472"/>
          </a:xfrm>
          <a:prstGeom prst="diagStrip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3" name="Pie 102">
            <a:extLst>
              <a:ext uri="{FF2B5EF4-FFF2-40B4-BE49-F238E27FC236}">
                <a16:creationId xmlns:a16="http://schemas.microsoft.com/office/drawing/2014/main" id="{5A149A77-2F5D-7C4F-8C22-4F14C621F51F}"/>
              </a:ext>
            </a:extLst>
          </p:cNvPr>
          <p:cNvSpPr/>
          <p:nvPr/>
        </p:nvSpPr>
        <p:spPr>
          <a:xfrm>
            <a:off x="8812915" y="23850600"/>
            <a:ext cx="255043" cy="304800"/>
          </a:xfrm>
          <a:prstGeom prst="pi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4" name="Right Arrow 103">
            <a:extLst>
              <a:ext uri="{FF2B5EF4-FFF2-40B4-BE49-F238E27FC236}">
                <a16:creationId xmlns:a16="http://schemas.microsoft.com/office/drawing/2014/main" id="{CED72B33-0291-9549-89FB-5DE213F2607C}"/>
              </a:ext>
            </a:extLst>
          </p:cNvPr>
          <p:cNvSpPr/>
          <p:nvPr/>
        </p:nvSpPr>
        <p:spPr>
          <a:xfrm>
            <a:off x="10134600" y="24474355"/>
            <a:ext cx="990600" cy="146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apezoid 112">
            <a:extLst>
              <a:ext uri="{FF2B5EF4-FFF2-40B4-BE49-F238E27FC236}">
                <a16:creationId xmlns:a16="http://schemas.microsoft.com/office/drawing/2014/main" id="{AE60773E-D8F8-1241-8AB6-AE97E86386DA}"/>
              </a:ext>
            </a:extLst>
          </p:cNvPr>
          <p:cNvSpPr/>
          <p:nvPr/>
        </p:nvSpPr>
        <p:spPr>
          <a:xfrm>
            <a:off x="11752275" y="24109761"/>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114" name="Triangle 113">
            <a:extLst>
              <a:ext uri="{FF2B5EF4-FFF2-40B4-BE49-F238E27FC236}">
                <a16:creationId xmlns:a16="http://schemas.microsoft.com/office/drawing/2014/main" id="{F6D7B77A-FB8D-3A4F-B0D0-58FF7A4E6120}"/>
              </a:ext>
            </a:extLst>
          </p:cNvPr>
          <p:cNvSpPr/>
          <p:nvPr/>
        </p:nvSpPr>
        <p:spPr>
          <a:xfrm>
            <a:off x="12379897" y="24808789"/>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pic>
        <p:nvPicPr>
          <p:cNvPr id="106" name="Picture 105" descr="A picture containing drawing, table, window&#10;&#10;Description automatically generated">
            <a:extLst>
              <a:ext uri="{FF2B5EF4-FFF2-40B4-BE49-F238E27FC236}">
                <a16:creationId xmlns:a16="http://schemas.microsoft.com/office/drawing/2014/main" id="{A79F8FDC-83DA-464A-9D9E-887AC9D225C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2872588">
            <a:off x="12616296" y="23976542"/>
            <a:ext cx="290825" cy="747836"/>
          </a:xfrm>
          <a:prstGeom prst="rect">
            <a:avLst/>
          </a:prstGeom>
        </p:spPr>
      </p:pic>
      <p:sp>
        <p:nvSpPr>
          <p:cNvPr id="117" name="Text Box 180">
            <a:extLst>
              <a:ext uri="{FF2B5EF4-FFF2-40B4-BE49-F238E27FC236}">
                <a16:creationId xmlns:a16="http://schemas.microsoft.com/office/drawing/2014/main" id="{88054338-BD98-8E4F-A61B-49DFFC8BF9C1}"/>
              </a:ext>
            </a:extLst>
          </p:cNvPr>
          <p:cNvSpPr txBox="1">
            <a:spLocks noChangeArrowheads="1"/>
          </p:cNvSpPr>
          <p:nvPr/>
        </p:nvSpPr>
        <p:spPr bwMode="auto">
          <a:xfrm>
            <a:off x="8057622" y="25758505"/>
            <a:ext cx="6041352" cy="193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2. A depiction of a synthetic cell. The transcriptional (orange) and translational (blue) machinery from </a:t>
            </a:r>
            <a:r>
              <a:rPr lang="en-US" sz="2400" i="1" dirty="0">
                <a:latin typeface="Avenir Book" panose="02000503020000020003" pitchFamily="2" charset="0"/>
                <a:ea typeface="Cambria Math" panose="02040503050406030204" pitchFamily="18" charset="0"/>
              </a:rPr>
              <a:t>E. Coli</a:t>
            </a:r>
            <a:r>
              <a:rPr lang="en-US" sz="2400" dirty="0">
                <a:latin typeface="Avenir Book" panose="02000503020000020003" pitchFamily="2" charset="0"/>
                <a:ea typeface="Cambria Math" panose="02040503050406030204" pitchFamily="18" charset="0"/>
              </a:rPr>
              <a:t> is extracted and placed into a liposome with the desired DNA template.</a:t>
            </a:r>
          </a:p>
        </p:txBody>
      </p:sp>
      <p:grpSp>
        <p:nvGrpSpPr>
          <p:cNvPr id="116" name="Group 115">
            <a:extLst>
              <a:ext uri="{FF2B5EF4-FFF2-40B4-BE49-F238E27FC236}">
                <a16:creationId xmlns:a16="http://schemas.microsoft.com/office/drawing/2014/main" id="{9BC8596D-2C9A-CC4A-87C8-C004B7938CAB}"/>
              </a:ext>
            </a:extLst>
          </p:cNvPr>
          <p:cNvGrpSpPr/>
          <p:nvPr/>
        </p:nvGrpSpPr>
        <p:grpSpPr>
          <a:xfrm>
            <a:off x="26273919" y="20415171"/>
            <a:ext cx="3961098" cy="3989443"/>
            <a:chOff x="34758319" y="20365921"/>
            <a:chExt cx="3961098" cy="3989443"/>
          </a:xfrm>
        </p:grpSpPr>
        <p:sp>
          <p:nvSpPr>
            <p:cNvPr id="109" name="Rounded Rectangle 108">
              <a:extLst>
                <a:ext uri="{FF2B5EF4-FFF2-40B4-BE49-F238E27FC236}">
                  <a16:creationId xmlns:a16="http://schemas.microsoft.com/office/drawing/2014/main" id="{8D39E084-7AC9-5B4D-9B8C-78D3A2B84A9E}"/>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DNA</a:t>
              </a:r>
            </a:p>
          </p:txBody>
        </p:sp>
        <p:sp>
          <p:nvSpPr>
            <p:cNvPr id="110" name="Right Arrow 109">
              <a:extLst>
                <a:ext uri="{FF2B5EF4-FFF2-40B4-BE49-F238E27FC236}">
                  <a16:creationId xmlns:a16="http://schemas.microsoft.com/office/drawing/2014/main" id="{966907BB-E171-7A4C-A931-2C7112196759}"/>
                </a:ext>
              </a:extLst>
            </p:cNvPr>
            <p:cNvSpPr/>
            <p:nvPr/>
          </p:nvSpPr>
          <p:spPr>
            <a:xfrm>
              <a:off x="36002963" y="20886833"/>
              <a:ext cx="1311002" cy="185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97C44BBF-5FC4-974F-AD73-BD000FE63C3C}"/>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RNA</a:t>
              </a:r>
            </a:p>
          </p:txBody>
        </p:sp>
        <p:sp>
          <p:nvSpPr>
            <p:cNvPr id="111" name="Bent Arrow 110">
              <a:extLst>
                <a:ext uri="{FF2B5EF4-FFF2-40B4-BE49-F238E27FC236}">
                  <a16:creationId xmlns:a16="http://schemas.microsoft.com/office/drawing/2014/main" id="{0D3ABD9E-6BB5-8A4E-AF1B-48AB93F4B5D3}"/>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4" name="Rounded Rectangle 123">
              <a:extLst>
                <a:ext uri="{FF2B5EF4-FFF2-40B4-BE49-F238E27FC236}">
                  <a16:creationId xmlns:a16="http://schemas.microsoft.com/office/drawing/2014/main" id="{9DF017EC-68DA-EE49-9B0D-78F030B41D07}"/>
                </a:ext>
              </a:extLst>
            </p:cNvPr>
            <p:cNvSpPr/>
            <p:nvPr/>
          </p:nvSpPr>
          <p:spPr>
            <a:xfrm>
              <a:off x="36733818" y="21715313"/>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latin typeface="Avenir Book" panose="02000503020000020003" pitchFamily="2" charset="0"/>
                </a:rPr>
                <a:t>Protein Folding</a:t>
              </a:r>
            </a:p>
          </p:txBody>
        </p:sp>
        <p:sp>
          <p:nvSpPr>
            <p:cNvPr id="125" name="Right Arrow 124">
              <a:extLst>
                <a:ext uri="{FF2B5EF4-FFF2-40B4-BE49-F238E27FC236}">
                  <a16:creationId xmlns:a16="http://schemas.microsoft.com/office/drawing/2014/main" id="{04EE3384-7136-6D4A-B20B-3DE223D01DD0}"/>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BA4ACE83-42A7-8144-A6EE-C9646BF72469}"/>
                </a:ext>
              </a:extLst>
            </p:cNvPr>
            <p:cNvSpPr/>
            <p:nvPr/>
          </p:nvSpPr>
          <p:spPr>
            <a:xfrm>
              <a:off x="34758319" y="21692488"/>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Membrane Integration</a:t>
              </a:r>
            </a:p>
          </p:txBody>
        </p:sp>
        <p:sp>
          <p:nvSpPr>
            <p:cNvPr id="115" name="TextBox 114">
              <a:extLst>
                <a:ext uri="{FF2B5EF4-FFF2-40B4-BE49-F238E27FC236}">
                  <a16:creationId xmlns:a16="http://schemas.microsoft.com/office/drawing/2014/main" id="{031439D1-73DA-8141-BE61-7C0FDC3C3418}"/>
                </a:ext>
              </a:extLst>
            </p:cNvPr>
            <p:cNvSpPr txBox="1"/>
            <p:nvPr/>
          </p:nvSpPr>
          <p:spPr>
            <a:xfrm>
              <a:off x="35949670" y="20365921"/>
              <a:ext cx="1481327" cy="584775"/>
            </a:xfrm>
            <a:prstGeom prst="rect">
              <a:avLst/>
            </a:prstGeom>
            <a:noFill/>
          </p:spPr>
          <p:txBody>
            <a:bodyPr wrap="square" rtlCol="0">
              <a:spAutoFit/>
            </a:bodyPr>
            <a:lstStyle/>
            <a:p>
              <a:pPr algn="ctr"/>
              <a:r>
                <a:rPr lang="en-US" sz="1600" dirty="0">
                  <a:latin typeface="Avenir Book" panose="02000503020000020003" pitchFamily="2" charset="0"/>
                </a:rPr>
                <a:t>Temperature Sensitive</a:t>
              </a:r>
            </a:p>
          </p:txBody>
        </p:sp>
        <p:sp>
          <p:nvSpPr>
            <p:cNvPr id="128" name="Text Box 180">
              <a:extLst>
                <a:ext uri="{FF2B5EF4-FFF2-40B4-BE49-F238E27FC236}">
                  <a16:creationId xmlns:a16="http://schemas.microsoft.com/office/drawing/2014/main" id="{E95797F4-A3EB-C747-9EF5-03B4C6C36E37}"/>
                </a:ext>
              </a:extLst>
            </p:cNvPr>
            <p:cNvSpPr txBox="1">
              <a:spLocks noChangeArrowheads="1"/>
            </p:cNvSpPr>
            <p:nvPr/>
          </p:nvSpPr>
          <p:spPr bwMode="auto">
            <a:xfrm>
              <a:off x="34857596" y="23162736"/>
              <a:ext cx="3861821"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10. The DNA to RNA step of the modelling is temperature sensitive. </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10530</TotalTime>
  <Words>2202</Words>
  <Application>Microsoft Macintosh PowerPoint</Application>
  <PresentationFormat>Custom</PresentationFormat>
  <Paragraphs>94</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Book</vt:lpstr>
      <vt:lpstr>Calibri</vt:lpstr>
      <vt:lpstr>Calibri Light</vt:lpstr>
      <vt:lpstr>Times New Roman</vt:lpstr>
      <vt:lpstr>Office Theme</vt:lpstr>
      <vt:lpstr>PowerPoint Presentation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172</cp:revision>
  <cp:lastPrinted>2013-02-12T02:21:55Z</cp:lastPrinted>
  <dcterms:created xsi:type="dcterms:W3CDTF">2013-02-10T21:14:48Z</dcterms:created>
  <dcterms:modified xsi:type="dcterms:W3CDTF">2020-12-01T01:27:04Z</dcterms:modified>
</cp:coreProperties>
</file>