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2" r:id="rId10"/>
    <p:sldId id="264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2C"/>
    <a:srgbClr val="90C2FF"/>
    <a:srgbClr val="66E0B3"/>
    <a:srgbClr val="F9F7E8"/>
    <a:srgbClr val="FFFBEC"/>
    <a:srgbClr val="F1F2DF"/>
    <a:srgbClr val="F3EDE7"/>
    <a:srgbClr val="EEF2D1"/>
    <a:srgbClr val="D8DCBE"/>
    <a:srgbClr val="FCF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84626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D683-1578-F748-B085-1E10510083F1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BACE3-C2DC-9A4F-912D-0A9E7489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BACE3-C2DC-9A4F-912D-0A9E74896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Photosensitive one up to 2.5 hours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BACE3-C2DC-9A4F-912D-0A9E74896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E62A-3E4C-5544-ADD2-5D11A369A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97BDC-305C-4B4E-AE80-B92BDFAF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FDBF-F316-544F-9176-A8B74A62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7FF-6D00-1744-8E2F-14EAD7B5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6137-1C77-2240-84EC-7471ADF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B6A3-39B1-0B45-A1AD-1BBD6DBF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3F23-A424-A643-97C3-B0AAC5341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36A2-218E-844C-8C92-6E55318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FFC5-3088-D840-96E0-2481E965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06D4-E548-1B4C-B549-4A8BA8A0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C74E0-489A-6444-92B5-E3D80B8FA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FBD7-1907-7A48-8DD8-A47346B8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9EA5-84E5-2241-A30D-6564653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C703-356D-0A40-8EC5-75E6C7E1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EDC4-194E-6943-AC49-C8DF252F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CFE5-313F-8F41-9951-2A35761E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CB80-4932-0A46-81A9-0BB0E0BB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7164-239D-8C4C-96FD-C1F9AED5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D3D8-A842-6246-B523-7F2CA660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3C1E-FDF0-8047-AF20-A565E8C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A5B-0430-BB49-B1DA-72CD8FBD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460DD-C83C-1245-BEB3-8F7726B9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BDDB-0B30-7A4F-963B-B6C3BDFC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AC17-5ED4-284B-9697-15EC02C8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B5F8-44A4-194F-AAC4-14279636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5784-43AD-D042-A853-5225121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69B2-CFE6-804A-9E0C-941255AB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F11D9-A955-754F-8C1A-D40CAF22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511D-362C-F14D-824E-670E196E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0EDB-1FE2-1E4E-A374-E95820C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4BC79-6A11-C542-9417-49D6AABD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CA12-A34D-7144-8086-995B53B7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BFDF6-067A-B54D-99A6-EBF25C93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7DBC1-69CC-1641-BD6E-94528B82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03C58-362E-EC4A-8E07-4F7666B8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1E8B3-9770-9E44-B800-2B78D2F4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0F144-09F7-2341-9310-53C072DC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8D931-8AEC-8644-BB12-94BC9EC2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BCF4-3288-BB48-8764-8508FCC7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C627-897C-FD4D-8AA3-C0834C47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195B7-AB2F-634E-9C52-35428C8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1A121-935E-0A47-B071-F3415164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93827-8C00-094E-90BA-C34285D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0896-9AA0-0340-BED1-A44054BE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E3CD4-BC81-7343-B80B-5CF324D3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AFD8-E324-A446-9DA2-41915BB8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DA4-0C2D-1D45-93E1-B5EED658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FECF-D5E6-1844-AEC2-5C559AC8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AC2F9-94D2-3C41-A94D-522B9B4D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4EB0-9BA1-5542-8758-F4416273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51A0-EAD4-FA45-A6DF-1BB2EC29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A892A-0287-3144-BF17-19ABF07D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80CB-DEA4-E843-8A1B-7045483E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DDC1E-7D64-9D4B-8085-68FA385BD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BFD4E-50B7-5345-A733-1835DEBD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FFD0-AFA6-7A4A-8B0E-BE44D93F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C524-2C0C-DA4A-9FED-EED640F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286BA-31B2-7D42-BC6B-FA624D43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51FF-4C0D-784D-A43A-51960C41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36525"/>
            <a:ext cx="1027684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4A75-6095-3543-AD86-3433286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A379-0277-6143-98F0-3F6F28E2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0A47-BEB2-E848-903F-8C619EB8832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87A3-035A-9844-8BA9-2E4E47A71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606D-84DC-C44A-BA8B-6EE7F89CC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AF5-E76D-B14C-9D79-4A416B36B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Project Updates </a:t>
            </a:r>
            <a:br>
              <a:rPr lang="en-US" b="0" dirty="0">
                <a:latin typeface="Avenir Book" panose="02000503020000020003" pitchFamily="2" charset="0"/>
              </a:rPr>
            </a:br>
            <a:r>
              <a:rPr lang="en-US" b="0" dirty="0">
                <a:latin typeface="Avenir Book" panose="02000503020000020003" pitchFamily="2" charset="0"/>
              </a:rPr>
              <a:t>&amp; SURF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DDEFB-5072-0F4F-ADEF-4C1F243C9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330"/>
            <a:ext cx="9144000" cy="165576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Ankita Roychoudhury</a:t>
            </a:r>
          </a:p>
          <a:p>
            <a:r>
              <a:rPr lang="en-US" dirty="0">
                <a:latin typeface="Avenir Book" panose="02000503020000020003" pitchFamily="2" charset="0"/>
              </a:rPr>
              <a:t>4.27.2020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55C055-F356-404F-9353-B96ACD290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8" y="4242291"/>
            <a:ext cx="3895560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3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92A-542C-2C45-85AD-4465A849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SURF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7612-C224-B241-A32F-BC76A13B8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8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A48CD8-F340-4A41-A2EC-CF0F09B8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3211286" cy="930275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Avenir Book" panose="02000503020000020003" pitchFamily="2" charset="0"/>
              </a:rPr>
              <a:t>Original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7E0CF9-C3CE-6844-A8F8-59DAAB596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5181600" cy="511016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Implement TX/TL into liposomes</a:t>
            </a:r>
          </a:p>
          <a:p>
            <a:pPr lvl="1"/>
            <a:r>
              <a:rPr lang="en-US" sz="1400" dirty="0">
                <a:latin typeface="Avenir Book" panose="02000503020000020003" pitchFamily="2" charset="0"/>
              </a:rPr>
              <a:t>Quantify activity and lifetime</a:t>
            </a:r>
          </a:p>
          <a:p>
            <a:pPr lvl="1"/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Use ATP rheostat with TX/TL to create functioning metabolic pathway in liposomes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Study protein production with and without rheostat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Quantify rate of activity with rheostat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Quantify lifetime of activity with rheostat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Explore experiment conditions, protocols, and parameters to optimize protein production ate and lifetime</a:t>
            </a:r>
          </a:p>
          <a:p>
            <a:endParaRPr lang="en-US" sz="1800" dirty="0">
              <a:latin typeface="Avenir Book" panose="02000503020000020003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9D661-6DAF-B245-8C6A-38A5B225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66800"/>
            <a:ext cx="5181600" cy="511016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Model TX/TL in liposomes</a:t>
            </a:r>
          </a:p>
          <a:p>
            <a:pPr lvl="1"/>
            <a:r>
              <a:rPr lang="en-US" sz="1400" dirty="0">
                <a:latin typeface="Avenir Book" panose="02000503020000020003" pitchFamily="2" charset="0"/>
              </a:rPr>
              <a:t>Quantify activity and lifetime</a:t>
            </a:r>
          </a:p>
          <a:p>
            <a:pPr lvl="1"/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Model ATP rheostat with TX/TL in liposomes</a:t>
            </a:r>
          </a:p>
          <a:p>
            <a:endParaRPr lang="en-US" sz="1800" dirty="0">
              <a:latin typeface="Avenir Book" panose="02000503020000020003" pitchFamily="2" charset="0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5AC4A017-2368-EA42-AD85-922C99CCDA80}"/>
              </a:ext>
            </a:extLst>
          </p:cNvPr>
          <p:cNvSpPr txBox="1">
            <a:spLocks/>
          </p:cNvSpPr>
          <p:nvPr/>
        </p:nvSpPr>
        <p:spPr>
          <a:xfrm>
            <a:off x="6172200" y="136524"/>
            <a:ext cx="3608614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b="0" dirty="0">
                <a:latin typeface="Avenir Book" panose="02000503020000020003" pitchFamily="2" charset="0"/>
              </a:rPr>
              <a:t>Adapted Approach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E7FE0D15-B426-BE4B-BDF1-67ADA193B0B8}"/>
              </a:ext>
            </a:extLst>
          </p:cNvPr>
          <p:cNvSpPr/>
          <p:nvPr/>
        </p:nvSpPr>
        <p:spPr>
          <a:xfrm>
            <a:off x="5633357" y="2710543"/>
            <a:ext cx="462643" cy="3466420"/>
          </a:xfrm>
          <a:prstGeom prst="rightBracket">
            <a:avLst/>
          </a:prstGeom>
          <a:ln>
            <a:solidFill>
              <a:srgbClr val="F2A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9535715B-F7F7-7D45-924F-6A28256B6D92}"/>
              </a:ext>
            </a:extLst>
          </p:cNvPr>
          <p:cNvSpPr/>
          <p:nvPr/>
        </p:nvSpPr>
        <p:spPr>
          <a:xfrm>
            <a:off x="6172200" y="4288631"/>
            <a:ext cx="783772" cy="310243"/>
          </a:xfrm>
          <a:prstGeom prst="stripedRightArrow">
            <a:avLst/>
          </a:prstGeom>
          <a:noFill/>
          <a:ln>
            <a:solidFill>
              <a:srgbClr val="F2A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C3A5-34B9-364D-BE1F-5FC19506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Research labs near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2C58-ED40-F54A-A6F1-353DC0A7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6654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Murat </a:t>
            </a:r>
            <a:r>
              <a:rPr lang="en-US" sz="1800" dirty="0" err="1">
                <a:latin typeface="Avenir Book" panose="02000503020000020003" pitchFamily="2" charset="0"/>
              </a:rPr>
              <a:t>Acar</a:t>
            </a:r>
            <a:r>
              <a:rPr lang="en-US" sz="1800" dirty="0">
                <a:latin typeface="Avenir Book" panose="02000503020000020003" pitchFamily="2" charset="0"/>
              </a:rPr>
              <a:t> (Yale) </a:t>
            </a:r>
          </a:p>
          <a:p>
            <a:pPr lvl="1"/>
            <a:r>
              <a:rPr lang="en-US" sz="1600" i="1" dirty="0">
                <a:latin typeface="Avenir Book" panose="02000503020000020003" pitchFamily="2" charset="0"/>
              </a:rPr>
              <a:t>”Saccharomyces cerevisiae</a:t>
            </a:r>
            <a:r>
              <a:rPr lang="en-US" sz="1600" dirty="0">
                <a:latin typeface="Avenir Book" panose="02000503020000020003" pitchFamily="2" charset="0"/>
              </a:rPr>
              <a:t> as a model organism, we are interested in understanding and controlling aging and replicative lifespan at the single-cell level.”</a:t>
            </a:r>
          </a:p>
          <a:p>
            <a:pPr lvl="1"/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800" dirty="0" err="1">
                <a:latin typeface="Avenir Book" panose="02000503020000020003" pitchFamily="2" charset="0"/>
              </a:rPr>
              <a:t>Farren</a:t>
            </a:r>
            <a:r>
              <a:rPr lang="en-US" sz="1800" dirty="0">
                <a:latin typeface="Avenir Book" panose="02000503020000020003" pitchFamily="2" charset="0"/>
              </a:rPr>
              <a:t> Isaacs (Yale)</a:t>
            </a:r>
          </a:p>
          <a:p>
            <a:pPr lvl="1"/>
            <a:r>
              <a:rPr lang="en-US" sz="1600" dirty="0">
                <a:latin typeface="Avenir Book" panose="02000503020000020003" pitchFamily="2" charset="0"/>
              </a:rPr>
              <a:t>Few cell-free protein synthesis papers</a:t>
            </a:r>
          </a:p>
          <a:p>
            <a:pPr lvl="1"/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UCONN</a:t>
            </a:r>
          </a:p>
        </p:txBody>
      </p:sp>
    </p:spTree>
    <p:extLst>
      <p:ext uri="{BB962C8B-B14F-4D97-AF65-F5344CB8AC3E}">
        <p14:creationId xmlns:p14="http://schemas.microsoft.com/office/powerpoint/2010/main" val="320839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E3F8-F286-2140-8CC8-98617FEA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37" y="553448"/>
            <a:ext cx="10276840" cy="930275"/>
          </a:xfrm>
        </p:spPr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Any chance of on-campus work?</a:t>
            </a:r>
          </a:p>
        </p:txBody>
      </p:sp>
    </p:spTree>
    <p:extLst>
      <p:ext uri="{BB962C8B-B14F-4D97-AF65-F5344CB8AC3E}">
        <p14:creationId xmlns:p14="http://schemas.microsoft.com/office/powerpoint/2010/main" val="14970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1D6D-151A-8543-8018-D89776FB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BE 98 Term 3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7C12-C5E4-0B48-BB2C-41E23EAA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521345"/>
            <a:ext cx="10515600" cy="4351338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Replicate Opgenorth et al. model in Bioscrape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Model energy usage in liposomes / characterize reaction time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Understand limiting factors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Parameter search for optimal extension of TX/TL lifetime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76EB8-FFF1-A641-A0C3-0BC9D0CEAC98}"/>
              </a:ext>
            </a:extLst>
          </p:cNvPr>
          <p:cNvSpPr/>
          <p:nvPr/>
        </p:nvSpPr>
        <p:spPr>
          <a:xfrm>
            <a:off x="431800" y="1324303"/>
            <a:ext cx="7167179" cy="7252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9EF8-EC73-1743-B4F0-4DE65F5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Simplified Model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700A4DE-F0CA-6F4E-8BBA-EA3F7DFDE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85" y="1187223"/>
            <a:ext cx="2319096" cy="5336995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DFA30CE-B464-084E-A3BA-1FAD10FD422D}"/>
              </a:ext>
            </a:extLst>
          </p:cNvPr>
          <p:cNvSpPr/>
          <p:nvPr/>
        </p:nvSpPr>
        <p:spPr>
          <a:xfrm>
            <a:off x="2723833" y="1372651"/>
            <a:ext cx="599089" cy="496613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AC42400F-D837-C84F-8DA6-9ACC113B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00" y="2605665"/>
            <a:ext cx="3200400" cy="2133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52D31-2158-8D44-8364-219CE039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74"/>
          <a:stretch/>
        </p:blipFill>
        <p:spPr>
          <a:xfrm>
            <a:off x="6599047" y="2624715"/>
            <a:ext cx="4067502" cy="2095500"/>
          </a:xfrm>
          <a:prstGeom prst="rect">
            <a:avLst/>
          </a:prstGeom>
        </p:spPr>
      </p:pic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DC31E96-D15D-274E-9327-8E0A3D105B36}"/>
              </a:ext>
            </a:extLst>
          </p:cNvPr>
          <p:cNvSpPr/>
          <p:nvPr/>
        </p:nvSpPr>
        <p:spPr>
          <a:xfrm>
            <a:off x="9929588" y="2692751"/>
            <a:ext cx="326571" cy="97971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77967-E5C7-C546-A90D-B32C939CD8C3}"/>
              </a:ext>
            </a:extLst>
          </p:cNvPr>
          <p:cNvSpPr txBox="1"/>
          <p:nvPr/>
        </p:nvSpPr>
        <p:spPr>
          <a:xfrm>
            <a:off x="10424160" y="2978332"/>
            <a:ext cx="13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2A32C"/>
                </a:solidFill>
                <a:latin typeface="Avenir Book" panose="02000503020000020003" pitchFamily="2" charset="0"/>
              </a:rPr>
              <a:t>Stoichiometric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54ED7060-F2C5-E34E-8A5C-B7AB0A7BFE99}"/>
              </a:ext>
            </a:extLst>
          </p:cNvPr>
          <p:cNvSpPr/>
          <p:nvPr/>
        </p:nvSpPr>
        <p:spPr>
          <a:xfrm>
            <a:off x="9749972" y="2692751"/>
            <a:ext cx="428172" cy="151348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FF3CE-13C5-7F45-946E-9C593F4E9F1F}"/>
              </a:ext>
            </a:extLst>
          </p:cNvPr>
          <p:cNvSpPr txBox="1"/>
          <p:nvPr/>
        </p:nvSpPr>
        <p:spPr>
          <a:xfrm>
            <a:off x="10256159" y="3680254"/>
            <a:ext cx="13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venir Book" panose="02000503020000020003" pitchFamily="2" charset="0"/>
              </a:rPr>
              <a:t>Rheostat</a:t>
            </a:r>
          </a:p>
        </p:txBody>
      </p:sp>
    </p:spTree>
    <p:extLst>
      <p:ext uri="{BB962C8B-B14F-4D97-AF65-F5344CB8AC3E}">
        <p14:creationId xmlns:p14="http://schemas.microsoft.com/office/powerpoint/2010/main" val="23978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65E2-EB43-384A-9A9E-7527754F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3 Enzyme Reaction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07277-E4F5-824E-B5CD-23F571EB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31776"/>
            <a:ext cx="8724900" cy="609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1A5068-1396-B84E-BEA9-EA5260D72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681310"/>
            <a:ext cx="8509000" cy="13843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6AFC3-46EB-BC47-87A7-05AB6106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2489200"/>
            <a:ext cx="8648700" cy="1435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ED530-ACD7-ED42-A23A-B8369B9A3297}"/>
              </a:ext>
            </a:extLst>
          </p:cNvPr>
          <p:cNvCxnSpPr>
            <a:cxnSpLocks/>
          </p:cNvCxnSpPr>
          <p:nvPr/>
        </p:nvCxnSpPr>
        <p:spPr>
          <a:xfrm>
            <a:off x="725533" y="2155372"/>
            <a:ext cx="10740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F95FF3-2188-2949-87A2-3DBAB8132A14}"/>
              </a:ext>
            </a:extLst>
          </p:cNvPr>
          <p:cNvCxnSpPr>
            <a:cxnSpLocks/>
          </p:cNvCxnSpPr>
          <p:nvPr/>
        </p:nvCxnSpPr>
        <p:spPr>
          <a:xfrm>
            <a:off x="785767" y="4280264"/>
            <a:ext cx="10740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F169-0123-904E-8060-B2DFBAF6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Avenir Book" panose="02000503020000020003" pitchFamily="2" charset="0"/>
              </a:rPr>
              <a:t>Simplified rheostat model shows quicker approach to higher ATP level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1465A8-3C7C-9F4D-BFF2-5DD5729C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4"/>
          <a:stretch/>
        </p:blipFill>
        <p:spPr>
          <a:xfrm>
            <a:off x="9366340" y="5474945"/>
            <a:ext cx="2684599" cy="138305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D7A6A65-5567-F449-9216-69D284421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04" t="85535" r="28092" b="-1"/>
          <a:stretch/>
        </p:blipFill>
        <p:spPr>
          <a:xfrm>
            <a:off x="6829809" y="1839629"/>
            <a:ext cx="4488561" cy="435429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E7A92A4-86AB-2749-BA53-D4671CAFB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18" y="3711865"/>
            <a:ext cx="6471692" cy="2657577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55BC9C6-4D0F-BB40-85CD-16EC839AB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83"/>
          <a:stretch/>
        </p:blipFill>
        <p:spPr>
          <a:xfrm>
            <a:off x="469461" y="995810"/>
            <a:ext cx="6192595" cy="25045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4FA9445-556E-464D-958F-8EF8D182A316}"/>
              </a:ext>
            </a:extLst>
          </p:cNvPr>
          <p:cNvGrpSpPr/>
          <p:nvPr/>
        </p:nvGrpSpPr>
        <p:grpSpPr>
          <a:xfrm>
            <a:off x="6913053" y="1836524"/>
            <a:ext cx="4488561" cy="2974746"/>
            <a:chOff x="6913053" y="1836524"/>
            <a:chExt cx="4488561" cy="29747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333815-8B7A-4D45-9775-32A4E5D54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3053" y="4408934"/>
              <a:ext cx="4488561" cy="40233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A0A473-5442-C944-AB74-0D07A0E915D6}"/>
                </a:ext>
              </a:extLst>
            </p:cNvPr>
            <p:cNvSpPr/>
            <p:nvPr/>
          </p:nvSpPr>
          <p:spPr>
            <a:xfrm>
              <a:off x="9421368" y="1836524"/>
              <a:ext cx="1097280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224623-DFEE-8142-AD22-A28E41A37E96}"/>
                </a:ext>
              </a:extLst>
            </p:cNvPr>
            <p:cNvSpPr/>
            <p:nvPr/>
          </p:nvSpPr>
          <p:spPr>
            <a:xfrm>
              <a:off x="9805988" y="2023328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6B5E6-F6A4-B44C-9D0A-C602F4CE6CF7}"/>
                </a:ext>
              </a:extLst>
            </p:cNvPr>
            <p:cNvSpPr/>
            <p:nvPr/>
          </p:nvSpPr>
          <p:spPr>
            <a:xfrm>
              <a:off x="9679499" y="4366687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2B9B7B-70F9-6945-8246-45DEA27F13FA}"/>
                </a:ext>
              </a:extLst>
            </p:cNvPr>
            <p:cNvSpPr/>
            <p:nvPr/>
          </p:nvSpPr>
          <p:spPr>
            <a:xfrm>
              <a:off x="10105839" y="4556750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9AA4-03BA-2144-89F1-13DEEEE5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Avenir Book" panose="02000503020000020003" pitchFamily="2" charset="0"/>
              </a:rPr>
              <a:t>1-Step Model shows slower rate of isobutanol production but higher steady state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74E9F-B5D3-AD4E-8C2D-A0070383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6282866"/>
            <a:ext cx="8724900" cy="57513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8581EF0-D4E7-4C47-9E6F-8BAA0EFE9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65"/>
          <a:stretch/>
        </p:blipFill>
        <p:spPr>
          <a:xfrm>
            <a:off x="431800" y="1027503"/>
            <a:ext cx="6667500" cy="2677631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65D5FFAB-CDC5-294D-89FB-9EE7CB98A5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665"/>
          <a:stretch/>
        </p:blipFill>
        <p:spPr>
          <a:xfrm>
            <a:off x="529547" y="3748993"/>
            <a:ext cx="6667500" cy="267763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0D2535F-9412-6F44-A0DA-F9AD7E604286}"/>
              </a:ext>
            </a:extLst>
          </p:cNvPr>
          <p:cNvGrpSpPr/>
          <p:nvPr/>
        </p:nvGrpSpPr>
        <p:grpSpPr>
          <a:xfrm>
            <a:off x="7323548" y="1899864"/>
            <a:ext cx="4504708" cy="3011853"/>
            <a:chOff x="7323548" y="1899864"/>
            <a:chExt cx="4504708" cy="3011853"/>
          </a:xfrm>
        </p:grpSpPr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5461855-C11A-2A42-BE5A-4B254D405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13" t="87865" r="33900" b="-1237"/>
            <a:stretch/>
          </p:blipFill>
          <p:spPr>
            <a:xfrm>
              <a:off x="7325403" y="1905852"/>
              <a:ext cx="4434797" cy="429662"/>
            </a:xfrm>
            <a:prstGeom prst="rect">
              <a:avLst/>
            </a:prstGeom>
          </p:spPr>
        </p:pic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DEFC25DE-403D-EF4C-96C3-064C3C359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6628" r="34925" b="1258"/>
            <a:stretch/>
          </p:blipFill>
          <p:spPr>
            <a:xfrm>
              <a:off x="7323548" y="4510961"/>
              <a:ext cx="4338905" cy="3892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46E010-DDBA-D046-87B6-96BCE352286B}"/>
                </a:ext>
              </a:extLst>
            </p:cNvPr>
            <p:cNvSpPr/>
            <p:nvPr/>
          </p:nvSpPr>
          <p:spPr>
            <a:xfrm>
              <a:off x="9911713" y="1899864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CF6575-C1AB-DB48-8D78-04C8749E8ED2}"/>
                </a:ext>
              </a:extLst>
            </p:cNvPr>
            <p:cNvSpPr/>
            <p:nvPr/>
          </p:nvSpPr>
          <p:spPr>
            <a:xfrm>
              <a:off x="10517978" y="2076668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DC41A0-2FC0-7C46-A85F-FF8644277633}"/>
                </a:ext>
              </a:extLst>
            </p:cNvPr>
            <p:cNvSpPr/>
            <p:nvPr/>
          </p:nvSpPr>
          <p:spPr>
            <a:xfrm>
              <a:off x="9969338" y="4522487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8C25A2-B207-5C4C-8EA8-D5D7086DC911}"/>
                </a:ext>
              </a:extLst>
            </p:cNvPr>
            <p:cNvSpPr/>
            <p:nvPr/>
          </p:nvSpPr>
          <p:spPr>
            <a:xfrm>
              <a:off x="10478676" y="4690898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7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1E29-0B77-0042-A58E-0BDFB945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dirty="0">
                <a:latin typeface="Avenir Book" panose="02000503020000020003" pitchFamily="2" charset="0"/>
              </a:rPr>
              <a:t>3-Step Model V1 shows quicker approach to higher ATP value yet decreased isobutanol production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0C1F34-0374-CF49-8E1B-CB21CB40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31" y="5991379"/>
            <a:ext cx="5221422" cy="8664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B5D6C4A-0305-F74E-BF68-50BBD8BD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70"/>
          <a:stretch/>
        </p:blipFill>
        <p:spPr>
          <a:xfrm>
            <a:off x="288108" y="1119299"/>
            <a:ext cx="6474823" cy="256266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58BB806-93AC-8142-AD2E-BED51FB749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9"/>
          <a:stretch/>
        </p:blipFill>
        <p:spPr>
          <a:xfrm>
            <a:off x="288108" y="3700729"/>
            <a:ext cx="6474823" cy="26563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298D-114C-F045-B408-E7368263AE50}"/>
              </a:ext>
            </a:extLst>
          </p:cNvPr>
          <p:cNvGrpSpPr/>
          <p:nvPr/>
        </p:nvGrpSpPr>
        <p:grpSpPr>
          <a:xfrm>
            <a:off x="7199269" y="2138713"/>
            <a:ext cx="4578894" cy="2935784"/>
            <a:chOff x="7199269" y="2138713"/>
            <a:chExt cx="4578894" cy="2935784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8825BDF3-E621-9B44-AAD6-CEECF2F5C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112" r="32628" b="142"/>
            <a:stretch/>
          </p:blipFill>
          <p:spPr>
            <a:xfrm>
              <a:off x="7199269" y="2138713"/>
              <a:ext cx="4491989" cy="473796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07282597-3C96-1B4B-9A43-264D89902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5254" r="31325" b="-309"/>
            <a:stretch/>
          </p:blipFill>
          <p:spPr>
            <a:xfrm>
              <a:off x="7199269" y="4590763"/>
              <a:ext cx="4578894" cy="48373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777B-799B-5B44-AC71-973E2937E898}"/>
                </a:ext>
              </a:extLst>
            </p:cNvPr>
            <p:cNvSpPr/>
            <p:nvPr/>
          </p:nvSpPr>
          <p:spPr>
            <a:xfrm>
              <a:off x="9961718" y="2162945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071C26-B7B3-5F4C-A1FC-FB4E0E7953D3}"/>
                </a:ext>
              </a:extLst>
            </p:cNvPr>
            <p:cNvSpPr/>
            <p:nvPr/>
          </p:nvSpPr>
          <p:spPr>
            <a:xfrm>
              <a:off x="10380980" y="2411606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96F254-4B6C-9F49-838D-28042F4352BA}"/>
                </a:ext>
              </a:extLst>
            </p:cNvPr>
            <p:cNvSpPr/>
            <p:nvPr/>
          </p:nvSpPr>
          <p:spPr>
            <a:xfrm>
              <a:off x="9964258" y="4674414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A5CD10-403C-984B-9150-C4D60AF80125}"/>
                </a:ext>
              </a:extLst>
            </p:cNvPr>
            <p:cNvSpPr/>
            <p:nvPr/>
          </p:nvSpPr>
          <p:spPr>
            <a:xfrm>
              <a:off x="10380980" y="4846637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5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63F7-5187-3E4D-AC6A-D5EB8BF8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Avenir Book" panose="02000503020000020003" pitchFamily="2" charset="0"/>
              </a:rPr>
              <a:t>3-Step Model V2 shows strange Pi activity (some negative values)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ACFA9B7-C419-D341-BEA5-2C29BBA0C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98"/>
          <a:stretch/>
        </p:blipFill>
        <p:spPr>
          <a:xfrm>
            <a:off x="231503" y="1160599"/>
            <a:ext cx="6667500" cy="2740841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679FD51-36F8-6D4B-BD2C-37EEAA3AE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57"/>
          <a:stretch/>
        </p:blipFill>
        <p:spPr>
          <a:xfrm>
            <a:off x="231503" y="3995239"/>
            <a:ext cx="6667500" cy="262327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677C5-F909-B34C-844D-1FD5926FE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063" y="6003746"/>
            <a:ext cx="4574540" cy="74421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954889-DA0E-7F46-8AD2-F57C11E8CBD7}"/>
              </a:ext>
            </a:extLst>
          </p:cNvPr>
          <p:cNvGrpSpPr/>
          <p:nvPr/>
        </p:nvGrpSpPr>
        <p:grpSpPr>
          <a:xfrm>
            <a:off x="7117625" y="2117613"/>
            <a:ext cx="4542991" cy="3276380"/>
            <a:chOff x="7117625" y="2117613"/>
            <a:chExt cx="4542991" cy="3276380"/>
          </a:xfrm>
        </p:grpSpPr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563F177C-7F0D-FD40-A654-75C85A67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86" t="88011" r="35722"/>
            <a:stretch/>
          </p:blipFill>
          <p:spPr>
            <a:xfrm>
              <a:off x="7242810" y="2145846"/>
              <a:ext cx="4304756" cy="385173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6E9E6032-4906-7642-8160-9B0319DF0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844" r="33559" b="333"/>
            <a:stretch/>
          </p:blipFill>
          <p:spPr>
            <a:xfrm>
              <a:off x="7117625" y="4949855"/>
              <a:ext cx="4429941" cy="44413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A74CD7-E5DE-504C-A772-DC92FE4285F1}"/>
                </a:ext>
              </a:extLst>
            </p:cNvPr>
            <p:cNvSpPr/>
            <p:nvPr/>
          </p:nvSpPr>
          <p:spPr>
            <a:xfrm>
              <a:off x="9855038" y="2117613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ACB163-70EB-954F-B1DD-6463A4C5EE57}"/>
                </a:ext>
              </a:extLst>
            </p:cNvPr>
            <p:cNvSpPr/>
            <p:nvPr/>
          </p:nvSpPr>
          <p:spPr>
            <a:xfrm>
              <a:off x="10350338" y="2285989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D54E21-F00C-5F4B-8A36-1A6F57879172}"/>
                </a:ext>
              </a:extLst>
            </p:cNvPr>
            <p:cNvSpPr/>
            <p:nvPr/>
          </p:nvSpPr>
          <p:spPr>
            <a:xfrm>
              <a:off x="9855038" y="4951105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FD6AC-5519-214B-919E-F15A90314158}"/>
                </a:ext>
              </a:extLst>
            </p:cNvPr>
            <p:cNvSpPr/>
            <p:nvPr/>
          </p:nvSpPr>
          <p:spPr>
            <a:xfrm>
              <a:off x="10290628" y="5171924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07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15E2-B06E-EB49-919E-C97DB04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8173"/>
            <a:ext cx="10276840" cy="930275"/>
          </a:xfrm>
        </p:spPr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6DE3-138E-554D-914D-1AE7CB7F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997043"/>
            <a:ext cx="10515600" cy="4351338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BioCRNpyler troubleshooting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Model some with M-M kinetics?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Photosensitive/compartmentalized options</a:t>
            </a:r>
          </a:p>
          <a:p>
            <a:endParaRPr lang="en-US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6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_pres" id="{ECA865E6-2214-A240-AAF2-32E9945A7AFE}" vid="{AE61F61A-1E42-4F43-B506-E0171BE5F0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2970</TotalTime>
  <Words>256</Words>
  <Application>Microsoft Macintosh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Book</vt:lpstr>
      <vt:lpstr>Calibri</vt:lpstr>
      <vt:lpstr>Times New Roman</vt:lpstr>
      <vt:lpstr>Office Theme</vt:lpstr>
      <vt:lpstr>Project Updates  &amp; SURF Plans</vt:lpstr>
      <vt:lpstr>BE 98 Term 3 Plan</vt:lpstr>
      <vt:lpstr>Simplified Model</vt:lpstr>
      <vt:lpstr>3 Enzyme Reaction Models</vt:lpstr>
      <vt:lpstr>Simplified rheostat model shows quicker approach to higher ATP level</vt:lpstr>
      <vt:lpstr>1-Step Model shows slower rate of isobutanol production but higher steady state value</vt:lpstr>
      <vt:lpstr>3-Step Model V1 shows quicker approach to higher ATP value yet decreased isobutanol production</vt:lpstr>
      <vt:lpstr>3-Step Model V2 shows strange Pi activity (some negative values) </vt:lpstr>
      <vt:lpstr>Future Directions</vt:lpstr>
      <vt:lpstr>SURF 2020</vt:lpstr>
      <vt:lpstr>Original Approach</vt:lpstr>
      <vt:lpstr>Research labs near me</vt:lpstr>
      <vt:lpstr>Any chance of on-campus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</dc:title>
  <dc:creator>Roychoudhury, Ankita</dc:creator>
  <cp:lastModifiedBy>Roychoudhury, Ankita</cp:lastModifiedBy>
  <cp:revision>35</cp:revision>
  <dcterms:created xsi:type="dcterms:W3CDTF">2020-04-25T03:18:04Z</dcterms:created>
  <dcterms:modified xsi:type="dcterms:W3CDTF">2020-05-01T21:50:57Z</dcterms:modified>
</cp:coreProperties>
</file>