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73" r:id="rId11"/>
    <p:sldId id="281" r:id="rId12"/>
    <p:sldId id="271" r:id="rId13"/>
    <p:sldId id="274" r:id="rId14"/>
    <p:sldId id="279" r:id="rId15"/>
    <p:sldId id="278" r:id="rId16"/>
    <p:sldId id="282" r:id="rId17"/>
    <p:sldId id="272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B1B1B1"/>
    <a:srgbClr val="E53BDE"/>
    <a:srgbClr val="E166DD"/>
    <a:srgbClr val="FB7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0"/>
    <p:restoredTop sz="89281"/>
  </p:normalViewPr>
  <p:slideViewPr>
    <p:cSldViewPr snapToGrid="0" snapToObjects="1">
      <p:cViewPr varScale="1">
        <p:scale>
          <a:sx n="114" d="100"/>
          <a:sy n="114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BE5D3-D48E-6E44-8676-FBFD15CA7C61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F772B-7887-4843-AC26-B1485BC4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Shown in buffer</a:t>
            </a:r>
          </a:p>
          <a:p>
            <a:r>
              <a:rPr lang="en-US" dirty="0"/>
              <a:t>We want to show with </a:t>
            </a:r>
            <a:r>
              <a:rPr lang="en-US" dirty="0" err="1"/>
              <a:t>txtl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shown the simplified pathway on the right that we will use for the simplified modeling for convenience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show the different enzymatic models we’ve tried to study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At this point, I chose slightly arbitrary parameters. They are generally on the correct order of magnitude but not entirely accurate. There is a large oversimplification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thicker?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animation make params bigger</a:t>
            </a:r>
          </a:p>
          <a:p>
            <a:endParaRPr lang="en-US" dirty="0"/>
          </a:p>
          <a:p>
            <a:r>
              <a:rPr lang="en-US" dirty="0"/>
              <a:t>Add animations </a:t>
            </a:r>
            <a:r>
              <a:rPr lang="en-US"/>
              <a:t>to circle the things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4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red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under curve of green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5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0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4779"/>
            <a:ext cx="9144000" cy="945183"/>
          </a:xfrm>
        </p:spPr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  <a:p>
            <a:r>
              <a:rPr lang="en-US" dirty="0"/>
              <a:t>6.1.2020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B34ABF0-7E70-4C4B-93FB-656BDCA7BE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245782" y="991646"/>
            <a:ext cx="9464128" cy="51975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34" y="6261748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FF99AE2-54F0-BC42-8999-3B3F92B5D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00" y="1924050"/>
            <a:ext cx="10236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5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527886-AB85-C446-8EF0-985F372557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2356" y="2961785"/>
            <a:ext cx="5181600" cy="41452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8E32B7-AA6C-7E41-A769-F2E692F2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Parameter Estimates </a:t>
            </a:r>
            <a:r>
              <a:rPr lang="en-US" sz="2800" b="1" dirty="0">
                <a:solidFill>
                  <a:srgbClr val="FF0000"/>
                </a:solidFill>
              </a:rPr>
              <a:t>edit slide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/>
              <p:nvPr/>
            </p:nvSpPr>
            <p:spPr>
              <a:xfrm>
                <a:off x="1557110" y="2819717"/>
                <a:ext cx="307520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110" y="2819717"/>
                <a:ext cx="307520" cy="232692"/>
              </a:xfrm>
              <a:prstGeom prst="rect">
                <a:avLst/>
              </a:prstGeom>
              <a:blipFill>
                <a:blip r:embed="rId3"/>
                <a:stretch>
                  <a:fillRect l="-12000" r="-4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/>
              <p:nvPr/>
            </p:nvSpPr>
            <p:spPr>
              <a:xfrm>
                <a:off x="1557110" y="3268591"/>
                <a:ext cx="29854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110" y="3268591"/>
                <a:ext cx="298543" cy="215444"/>
              </a:xfrm>
              <a:prstGeom prst="rect">
                <a:avLst/>
              </a:prstGeom>
              <a:blipFill>
                <a:blip r:embed="rId4"/>
                <a:stretch>
                  <a:fillRect l="-12500" r="-41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/>
              <p:nvPr/>
            </p:nvSpPr>
            <p:spPr>
              <a:xfrm>
                <a:off x="4158331" y="2830497"/>
                <a:ext cx="31393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331" y="2830497"/>
                <a:ext cx="313932" cy="232692"/>
              </a:xfrm>
              <a:prstGeom prst="rect">
                <a:avLst/>
              </a:prstGeom>
              <a:blipFill>
                <a:blip r:embed="rId5"/>
                <a:stretch>
                  <a:fillRect l="-7692" r="-7692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/>
              <p:nvPr/>
            </p:nvSpPr>
            <p:spPr>
              <a:xfrm>
                <a:off x="4237438" y="3273367"/>
                <a:ext cx="30495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38" y="3273367"/>
                <a:ext cx="304955" cy="215444"/>
              </a:xfrm>
              <a:prstGeom prst="rect">
                <a:avLst/>
              </a:prstGeom>
              <a:blipFill>
                <a:blip r:embed="rId6"/>
                <a:stretch>
                  <a:fillRect l="-12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/>
              <p:nvPr/>
            </p:nvSpPr>
            <p:spPr>
              <a:xfrm>
                <a:off x="2761914" y="2849287"/>
                <a:ext cx="355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914" y="2849287"/>
                <a:ext cx="355610" cy="215444"/>
              </a:xfrm>
              <a:prstGeom prst="rect">
                <a:avLst/>
              </a:prstGeom>
              <a:blipFill>
                <a:blip r:embed="rId7"/>
                <a:stretch>
                  <a:fillRect l="-6897" r="-34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64945E8-C5B2-8E43-8E5C-60C4E92B4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5431" y="489182"/>
            <a:ext cx="2554892" cy="5879636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73A2A4-E381-F448-AA48-CBB3DC29B5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1102" y="1758950"/>
            <a:ext cx="20066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6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able&#10;&#10;Description automatically generated">
            <a:extLst>
              <a:ext uri="{FF2B5EF4-FFF2-40B4-BE49-F238E27FC236}">
                <a16:creationId xmlns:a16="http://schemas.microsoft.com/office/drawing/2014/main" id="{467B9F4B-9C9D-AE40-B330-644BA8A8E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6400" y="6000449"/>
            <a:ext cx="1948448" cy="47885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21B2C2-EFA4-7842-943D-E7A55B86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Simulate Entire Pathway - Biocrnpyler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69CFFA8-352A-A24E-BA2E-3F0E1A4B3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325" y="913070"/>
            <a:ext cx="2554892" cy="5879636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8F9A1DB-0C52-6947-9EC0-1DFCC4948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988" y="3517624"/>
            <a:ext cx="7864021" cy="214551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430BCCD-EFDB-C64C-BCDB-FD1BC8B73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7248" y="1229313"/>
            <a:ext cx="7909443" cy="2145511"/>
          </a:xfrm>
          <a:prstGeom prst="rect">
            <a:avLst/>
          </a:prstGeom>
        </p:spPr>
      </p:pic>
      <p:pic>
        <p:nvPicPr>
          <p:cNvPr id="21" name="Picture 20" descr="A picture containing knife&#10;&#10;Description automatically generated">
            <a:extLst>
              <a:ext uri="{FF2B5EF4-FFF2-40B4-BE49-F238E27FC236}">
                <a16:creationId xmlns:a16="http://schemas.microsoft.com/office/drawing/2014/main" id="{96799932-5129-164C-BDEB-019466BE9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8482" y="1547874"/>
            <a:ext cx="761147" cy="1224453"/>
          </a:xfrm>
          <a:prstGeom prst="rect">
            <a:avLst/>
          </a:prstGeom>
        </p:spPr>
      </p:pic>
      <p:pic>
        <p:nvPicPr>
          <p:cNvPr id="25" name="Picture 24" descr="A picture containing knife&#10;&#10;Description automatically generated">
            <a:extLst>
              <a:ext uri="{FF2B5EF4-FFF2-40B4-BE49-F238E27FC236}">
                <a16:creationId xmlns:a16="http://schemas.microsoft.com/office/drawing/2014/main" id="{174AA658-6E02-4143-ADD1-2A010E54E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3320" y="3822939"/>
            <a:ext cx="834294" cy="12936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BAC91B-6437-EB40-B6EB-EA9F35374EBC}"/>
              </a:ext>
            </a:extLst>
          </p:cNvPr>
          <p:cNvSpPr txBox="1"/>
          <p:nvPr/>
        </p:nvSpPr>
        <p:spPr>
          <a:xfrm>
            <a:off x="4874681" y="6018074"/>
            <a:ext cx="705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venir Book" panose="02000503020000020003" pitchFamily="2" charset="0"/>
              </a:rPr>
              <a:t>Adjusting the rate of </a:t>
            </a:r>
            <a:r>
              <a:rPr lang="en-US" sz="1400" b="1" dirty="0" err="1">
                <a:latin typeface="Avenir Book" panose="02000503020000020003" pitchFamily="2" charset="0"/>
              </a:rPr>
              <a:t>atp</a:t>
            </a:r>
            <a:r>
              <a:rPr lang="en-US" sz="1400" b="1" dirty="0">
                <a:latin typeface="Avenir Book" panose="02000503020000020003" pitchFamily="2" charset="0"/>
              </a:rPr>
              <a:t> leak and the initial conditions of enzymes can lead to more optimal dynamics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9F256D-2FB3-9845-A21E-ED2417A0A0E5}"/>
              </a:ext>
            </a:extLst>
          </p:cNvPr>
          <p:cNvSpPr txBox="1"/>
          <p:nvPr/>
        </p:nvSpPr>
        <p:spPr>
          <a:xfrm>
            <a:off x="7532865" y="2289097"/>
            <a:ext cx="80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53BDE"/>
                </a:solidFill>
                <a:latin typeface="Avenir Book" panose="02000503020000020003" pitchFamily="2" charset="0"/>
              </a:rPr>
              <a:t>44.4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3244D7-F0C6-C242-AFBD-976A197DC727}"/>
              </a:ext>
            </a:extLst>
          </p:cNvPr>
          <p:cNvSpPr txBox="1"/>
          <p:nvPr/>
        </p:nvSpPr>
        <p:spPr>
          <a:xfrm>
            <a:off x="7669489" y="4563981"/>
            <a:ext cx="10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53BDE"/>
                </a:solidFill>
                <a:latin typeface="Avenir Book" panose="02000503020000020003" pitchFamily="2" charset="0"/>
              </a:rPr>
              <a:t>130.7</a:t>
            </a:r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430129-92B4-4145-AE0E-44807ADDA6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2955" y="3876107"/>
            <a:ext cx="1004435" cy="1224453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87DF3A-A0AD-4940-8EF7-F87A20F0E3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47506" y="1691930"/>
            <a:ext cx="1020976" cy="110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5A01F7E-6C80-CD4D-816A-4C7F630B2F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310" y="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en-US" sz="2800" b="1" dirty="0"/>
                  <a:t>Parameter Search-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5A01F7E-6C80-CD4D-816A-4C7F630B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" y="0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BF3CF06-B19B-384D-9F06-B84D68FA64F6}"/>
              </a:ext>
            </a:extLst>
          </p:cNvPr>
          <p:cNvSpPr txBox="1"/>
          <p:nvPr/>
        </p:nvSpPr>
        <p:spPr>
          <a:xfrm>
            <a:off x="453102" y="5780207"/>
            <a:ext cx="700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venir Book" panose="02000503020000020003" pitchFamily="2" charset="0"/>
              </a:rPr>
              <a:t>Slower rates tend to cause prolonged ATP life extension, as expected.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FE7DAC-7ABA-8247-8BCE-5DFCA4C95270}"/>
              </a:ext>
            </a:extLst>
          </p:cNvPr>
          <p:cNvGrpSpPr/>
          <p:nvPr/>
        </p:nvGrpSpPr>
        <p:grpSpPr>
          <a:xfrm>
            <a:off x="400714" y="869991"/>
            <a:ext cx="11338184" cy="5366211"/>
            <a:chOff x="298119" y="943173"/>
            <a:chExt cx="11338184" cy="5366211"/>
          </a:xfrm>
        </p:grpSpPr>
        <p:pic>
          <p:nvPicPr>
            <p:cNvPr id="10" name="Picture 9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F6E3040D-4EB7-DD41-9D75-F4447CE0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119" y="1100710"/>
              <a:ext cx="4380434" cy="4294683"/>
            </a:xfrm>
            <a:prstGeom prst="rect">
              <a:avLst/>
            </a:prstGeom>
          </p:spPr>
        </p:pic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6627E85-9627-3447-B965-FF61A9C20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5503" y="943173"/>
              <a:ext cx="2590800" cy="2070100"/>
            </a:xfrm>
            <a:prstGeom prst="rect">
              <a:avLst/>
            </a:prstGeom>
          </p:spPr>
        </p:pic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F86EEE1-8EA7-3743-AB5E-45FA818AD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9495" y="3429000"/>
              <a:ext cx="2362815" cy="2880384"/>
            </a:xfrm>
            <a:prstGeom prst="rect">
              <a:avLst/>
            </a:prstGeom>
          </p:spPr>
        </p:pic>
      </p:grpSp>
      <p:pic>
        <p:nvPicPr>
          <p:cNvPr id="34" name="Picture 3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1A9D1F-14CE-0E40-8F3F-78E2CD8AE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552" y="1000613"/>
            <a:ext cx="4315979" cy="42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1EBF854-E800-6B40-86BB-A8CF48E9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3" y="4001747"/>
            <a:ext cx="10273654" cy="2856253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35545A6-94AF-6744-9BF3-E154E700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83" y="1204725"/>
            <a:ext cx="9963688" cy="2797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CABE5-4953-2B47-B3FF-203E4462C859}"/>
              </a:ext>
            </a:extLst>
          </p:cNvPr>
          <p:cNvSpPr txBox="1"/>
          <p:nvPr/>
        </p:nvSpPr>
        <p:spPr>
          <a:xfrm>
            <a:off x="6096000" y="2948663"/>
            <a:ext cx="10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53BDE"/>
                </a:solidFill>
                <a:latin typeface="Avenir Book" panose="02000503020000020003" pitchFamily="2" charset="0"/>
              </a:rPr>
              <a:t>662.9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B62E170-31B8-7B43-A0D2-E3995DC3C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310" y="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en-US" sz="2800" b="1" dirty="0"/>
                  <a:t>Parameter Search-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B62E170-31B8-7B43-A0D2-E3995DC3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" y="0"/>
                <a:ext cx="10515600" cy="1325563"/>
              </a:xfrm>
              <a:prstGeom prst="rect">
                <a:avLst/>
              </a:prstGeom>
              <a:blipFill>
                <a:blip r:embed="rId5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AD0CAF-8541-2D49-9603-32DBAA78F18C}"/>
              </a:ext>
            </a:extLst>
          </p:cNvPr>
          <p:cNvSpPr txBox="1"/>
          <p:nvPr/>
        </p:nvSpPr>
        <p:spPr>
          <a:xfrm>
            <a:off x="7767234" y="5702441"/>
            <a:ext cx="10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53BDE"/>
                </a:solidFill>
                <a:latin typeface="Avenir Book" panose="02000503020000020003" pitchFamily="2" charset="0"/>
              </a:rPr>
              <a:t>144.2</a:t>
            </a:r>
          </a:p>
        </p:txBody>
      </p:sp>
    </p:spTree>
    <p:extLst>
      <p:ext uri="{BB962C8B-B14F-4D97-AF65-F5344CB8AC3E}">
        <p14:creationId xmlns:p14="http://schemas.microsoft.com/office/powerpoint/2010/main" val="179289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75F08C-3752-8842-BED4-D11F69D7740B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Increasing [Pi]</a:t>
            </a:r>
            <a:r>
              <a:rPr lang="en-US" sz="2800" b="1" baseline="-25000" dirty="0"/>
              <a:t>0</a:t>
            </a:r>
            <a:r>
              <a:rPr lang="en-US" sz="2800" b="1" dirty="0"/>
              <a:t> extends ATP lifetime</a:t>
            </a:r>
            <a:endParaRPr lang="en-US" sz="2800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A34096C-0187-2C47-8DDC-2EF99627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864353"/>
            <a:ext cx="8636294" cy="2430745"/>
          </a:xfrm>
          <a:prstGeom prst="rect">
            <a:avLst/>
          </a:prstGeom>
        </p:spPr>
      </p:pic>
      <p:pic>
        <p:nvPicPr>
          <p:cNvPr id="11" name="Picture 10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3844E7FD-F551-314E-B180-B23948E1D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225" y="886151"/>
            <a:ext cx="1333061" cy="236062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049F8C-66C5-174A-B35E-81B0E440C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262" y="1076290"/>
            <a:ext cx="1671963" cy="193675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006F1E3-B3A5-4F40-B878-EE747FBE7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" y="3633019"/>
            <a:ext cx="8739107" cy="24307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9A50B8-5735-0B48-9768-758973756C70}"/>
              </a:ext>
            </a:extLst>
          </p:cNvPr>
          <p:cNvSpPr txBox="1"/>
          <p:nvPr/>
        </p:nvSpPr>
        <p:spPr>
          <a:xfrm>
            <a:off x="6911897" y="5052767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291.3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F9F5B-04E0-6149-8ADB-AA456716E73A}"/>
              </a:ext>
            </a:extLst>
          </p:cNvPr>
          <p:cNvSpPr txBox="1"/>
          <p:nvPr/>
        </p:nvSpPr>
        <p:spPr>
          <a:xfrm>
            <a:off x="6556970" y="2437534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144.2</a:t>
            </a:r>
          </a:p>
        </p:txBody>
      </p:sp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29B7FC08-15D3-0C45-934D-074323C79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0531" y="3880014"/>
            <a:ext cx="1095992" cy="1936753"/>
          </a:xfrm>
          <a:prstGeom prst="rect">
            <a:avLst/>
          </a:prstGeom>
        </p:spPr>
      </p:pic>
      <p:pic>
        <p:nvPicPr>
          <p:cNvPr id="21" name="Picture 20" descr="A picture containing bird&#10;&#10;Description automatically generated">
            <a:extLst>
              <a:ext uri="{FF2B5EF4-FFF2-40B4-BE49-F238E27FC236}">
                <a16:creationId xmlns:a16="http://schemas.microsoft.com/office/drawing/2014/main" id="{239F4E8D-5533-2945-972E-F371710719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4100" y="3852877"/>
            <a:ext cx="1590904" cy="193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D03A-8ADC-DC49-88FF-24BFADD5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47078"/>
          </a:xfrm>
        </p:spPr>
        <p:txBody>
          <a:bodyPr>
            <a:normAutofit fontScale="90000"/>
          </a:bodyPr>
          <a:lstStyle/>
          <a:p>
            <a:r>
              <a:rPr lang="en-US" dirty="0"/>
              <a:t>Independent of Other things, it seems like this pathway could work to extend lifetime! Now, how about we compare to Opgenworth et al to see if there’s a difference?</a:t>
            </a:r>
          </a:p>
        </p:txBody>
      </p:sp>
    </p:spTree>
    <p:extLst>
      <p:ext uri="{BB962C8B-B14F-4D97-AF65-F5344CB8AC3E}">
        <p14:creationId xmlns:p14="http://schemas.microsoft.com/office/powerpoint/2010/main" val="203302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A1DB18-413E-5F4A-8306-E515CE56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Compare to Data from Paper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A07FEAB-9842-0E4A-92B1-174DB520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1" y="1046736"/>
            <a:ext cx="5184578" cy="295779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00C021-B541-B74A-BC77-9D4D2888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24" y="4004532"/>
            <a:ext cx="9672802" cy="26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1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1249-D621-484B-98AA-546022C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93752-0261-3441-8855-290D512B8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B7329C-9429-EA40-9F29-C9306EB1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58" y="1741540"/>
            <a:ext cx="4315978" cy="42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9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E67C-7866-CD4C-B4F8-22159DFA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8473-C9C6-BB4E-84DD-0775904291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Overall goal</a:t>
            </a:r>
          </a:p>
          <a:p>
            <a:r>
              <a:rPr lang="en-US" dirty="0"/>
              <a:t>Paper and proposal</a:t>
            </a:r>
          </a:p>
          <a:p>
            <a:r>
              <a:rPr lang="en-US" dirty="0"/>
              <a:t>Simplified model</a:t>
            </a:r>
          </a:p>
          <a:p>
            <a:r>
              <a:rPr lang="en-US" dirty="0"/>
              <a:t>Enzyme models</a:t>
            </a:r>
          </a:p>
          <a:p>
            <a:r>
              <a:rPr lang="en-US" dirty="0"/>
              <a:t>Enzyme choices</a:t>
            </a:r>
          </a:p>
          <a:p>
            <a:r>
              <a:rPr lang="en-US" dirty="0"/>
              <a:t>Parameter choices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28AC5-F82B-AD4B-AA3C-1D6930DCCC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Biocrnpyler</a:t>
            </a:r>
            <a:r>
              <a:rPr lang="en-US" dirty="0"/>
              <a:t> description - show all parts u coded</a:t>
            </a:r>
          </a:p>
          <a:p>
            <a:r>
              <a:rPr lang="en-US" dirty="0" err="1"/>
              <a:t>Biocrnpyler</a:t>
            </a:r>
            <a:r>
              <a:rPr lang="en-US" dirty="0"/>
              <a:t> comparison with simple model</a:t>
            </a:r>
          </a:p>
          <a:p>
            <a:r>
              <a:rPr lang="en-US" dirty="0" err="1"/>
              <a:t>Biocrnpyler</a:t>
            </a:r>
            <a:r>
              <a:rPr lang="en-US" dirty="0"/>
              <a:t> implement complex model</a:t>
            </a:r>
          </a:p>
          <a:p>
            <a:r>
              <a:rPr lang="en-US" dirty="0"/>
              <a:t>Future directions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0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2969"/>
          </a:xfrm>
        </p:spPr>
        <p:txBody>
          <a:bodyPr>
            <a:normAutofit/>
          </a:bodyPr>
          <a:lstStyle/>
          <a:p>
            <a:r>
              <a:rPr lang="en-US" sz="4000" b="1" dirty="0"/>
              <a:t>Goal: ATP Life Extension in Synthetic Cells by Regeneration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EE84680-DA8D-BD45-80A8-94D8AE7B6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543" y="2305946"/>
            <a:ext cx="6358945" cy="389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9F93C-F176-C040-A502-EB00509D4597}"/>
              </a:ext>
            </a:extLst>
          </p:cNvPr>
          <p:cNvSpPr txBox="1"/>
          <p:nvPr/>
        </p:nvSpPr>
        <p:spPr>
          <a:xfrm>
            <a:off x="4404732" y="3869473"/>
            <a:ext cx="80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TX/TL</a:t>
            </a:r>
          </a:p>
        </p:txBody>
      </p:sp>
    </p:spTree>
    <p:extLst>
      <p:ext uri="{BB962C8B-B14F-4D97-AF65-F5344CB8AC3E}">
        <p14:creationId xmlns:p14="http://schemas.microsoft.com/office/powerpoint/2010/main" val="16190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41B-257D-074C-8470-37681984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Proposed Model: Rheostat Machinery</a:t>
            </a:r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6314D0F-9E00-9E46-A8CC-5983568C2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4865" y="662781"/>
            <a:ext cx="2554892" cy="5879636"/>
          </a:xfr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06F786A-6262-B04D-B7E7-39101DD47A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57" r="3542"/>
          <a:stretch/>
        </p:blipFill>
        <p:spPr>
          <a:xfrm>
            <a:off x="1772513" y="1815996"/>
            <a:ext cx="4030860" cy="35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0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399C-BE6D-A84D-A34B-71E3FCF8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Modelling Approach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ADBC-7488-9C4C-A92C-94639ADC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8" y="1884717"/>
            <a:ext cx="4614746" cy="308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 Simple pathway - bioscrape</a:t>
            </a:r>
          </a:p>
          <a:p>
            <a:pPr lvl="1"/>
            <a:r>
              <a:rPr lang="en-US" sz="1800"/>
              <a:t>Choose an enzymatic mechanism</a:t>
            </a:r>
          </a:p>
          <a:p>
            <a:pPr lvl="1"/>
            <a:endParaRPr lang="en-US" sz="1800"/>
          </a:p>
          <a:p>
            <a:pPr marL="0" indent="0">
              <a:buNone/>
            </a:pPr>
            <a:r>
              <a:rPr lang="en-US" sz="2000"/>
              <a:t>2) Simple pathway – biocrnpyler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3) Entire pathway - biocrnpyler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A46A4-CCB8-0D47-BC1C-6078989A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10" y="1690688"/>
            <a:ext cx="5969000" cy="26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8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4D01AC-45E2-0649-AC76-F54CF669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127" y="1372719"/>
            <a:ext cx="5203241" cy="3792345"/>
          </a:xfr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A41DD81-A994-B740-8C81-B645208B2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891" y="257782"/>
            <a:ext cx="6753982" cy="6021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D1B68-C29C-BB49-A524-956F476E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Enzymatic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9D1525-3836-8446-B511-D412C37B6EE3}"/>
              </a:ext>
            </a:extLst>
          </p:cNvPr>
          <p:cNvGrpSpPr/>
          <p:nvPr/>
        </p:nvGrpSpPr>
        <p:grpSpPr>
          <a:xfrm>
            <a:off x="278662" y="229628"/>
            <a:ext cx="11699844" cy="2622311"/>
            <a:chOff x="169127" y="184855"/>
            <a:chExt cx="11699844" cy="26223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22413C-8629-134C-83A6-3598D110EADA}"/>
                </a:ext>
              </a:extLst>
            </p:cNvPr>
            <p:cNvSpPr/>
            <p:nvPr/>
          </p:nvSpPr>
          <p:spPr>
            <a:xfrm>
              <a:off x="5159356" y="184855"/>
              <a:ext cx="6709615" cy="19737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45E882-6CD7-9147-9732-92DDEA168305}"/>
                </a:ext>
              </a:extLst>
            </p:cNvPr>
            <p:cNvSpPr/>
            <p:nvPr/>
          </p:nvSpPr>
          <p:spPr>
            <a:xfrm>
              <a:off x="169127" y="2174487"/>
              <a:ext cx="4990229" cy="632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4E74C0-3CBA-C845-A240-659E454E7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34" y="6261748"/>
            <a:ext cx="5372100" cy="50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EF3FFC-2041-9747-AA53-223539EA0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6275219"/>
            <a:ext cx="4976791" cy="5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D7A1-FFF7-D349-9EFE-4652385D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Biocrnpyler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A94B8-9ED3-994F-B04C-E7CE4A4D6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EAD2-CF8F-9C44-9A2E-93D62FCC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767" y="1630168"/>
            <a:ext cx="3268980" cy="3100705"/>
          </a:xfrm>
        </p:spPr>
        <p:txBody>
          <a:bodyPr>
            <a:normAutofit/>
          </a:bodyPr>
          <a:lstStyle/>
          <a:p>
            <a:r>
              <a:rPr lang="en-US" sz="1800" dirty="0"/>
              <a:t>Called </a:t>
            </a:r>
            <a:r>
              <a:rPr lang="en-US" sz="1800" dirty="0" err="1"/>
              <a:t>FuelMichaelisMenten</a:t>
            </a:r>
            <a:endParaRPr lang="en-US" sz="1800" dirty="0"/>
          </a:p>
          <a:p>
            <a:r>
              <a:rPr lang="en-US" sz="1800" dirty="0"/>
              <a:t>Type ‘catalysis’</a:t>
            </a:r>
          </a:p>
          <a:p>
            <a:r>
              <a:rPr lang="en-US" sz="1800" dirty="0"/>
              <a:t>Takes in enzyme, </a:t>
            </a:r>
            <a:r>
              <a:rPr lang="en-US" sz="1800" dirty="0" err="1"/>
              <a:t>fuel_list</a:t>
            </a:r>
            <a:r>
              <a:rPr lang="en-US" sz="1800" dirty="0"/>
              <a:t>, </a:t>
            </a:r>
            <a:r>
              <a:rPr lang="en-US" sz="1800" dirty="0" err="1"/>
              <a:t>substrate_list</a:t>
            </a:r>
            <a:r>
              <a:rPr lang="en-US" sz="1800" dirty="0"/>
              <a:t>, </a:t>
            </a:r>
            <a:r>
              <a:rPr lang="en-US" sz="1800" dirty="0" err="1"/>
              <a:t>product_list</a:t>
            </a:r>
            <a:r>
              <a:rPr lang="en-US" sz="1800" dirty="0"/>
              <a:t>, </a:t>
            </a:r>
            <a:r>
              <a:rPr lang="en-US" sz="1800" dirty="0" err="1"/>
              <a:t>waste_list</a:t>
            </a:r>
            <a:endParaRPr lang="en-US" sz="1800" dirty="0"/>
          </a:p>
          <a:p>
            <a:r>
              <a:rPr lang="en-US" sz="1800" dirty="0"/>
              <a:t>Binding, catalysis, and unbinding reaction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764287-1C09-7F45-86F5-E29492DB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667" y="768791"/>
            <a:ext cx="2263140" cy="742950"/>
          </a:xfrm>
        </p:spPr>
        <p:txBody>
          <a:bodyPr>
            <a:normAutofit/>
          </a:bodyPr>
          <a:lstStyle/>
          <a:p>
            <a:r>
              <a:rPr lang="en-US" sz="2800" b="1" dirty="0"/>
              <a:t>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D6F70CF-33D6-FC4C-8C8A-3169A0A27F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0597" y="1630168"/>
                <a:ext cx="3268980" cy="31007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Called Enzyme</a:t>
                </a:r>
              </a:p>
              <a:p>
                <a:r>
                  <a:rPr lang="en-US" sz="1800" dirty="0"/>
                  <a:t>Uses mechanism ‘catalysis’</a:t>
                </a:r>
              </a:p>
              <a:p>
                <a:r>
                  <a:rPr lang="en-US" sz="1800" dirty="0"/>
                  <a:t>Also takes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𝑢𝑓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𝑐𝑎𝑡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D6F70CF-33D6-FC4C-8C8A-3169A0A27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597" y="1630168"/>
                <a:ext cx="3268980" cy="3100705"/>
              </a:xfrm>
              <a:prstGeom prst="rect">
                <a:avLst/>
              </a:prstGeom>
              <a:blipFill>
                <a:blip r:embed="rId2"/>
                <a:stretch>
                  <a:fillRect l="-775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F40BBB87-987B-5044-B904-F245F30A372D}"/>
              </a:ext>
            </a:extLst>
          </p:cNvPr>
          <p:cNvSpPr txBox="1">
            <a:spLocks/>
          </p:cNvSpPr>
          <p:nvPr/>
        </p:nvSpPr>
        <p:spPr>
          <a:xfrm>
            <a:off x="4953497" y="768791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Component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057C8F-20B7-D846-8C19-4E5AFA8FBAFA}"/>
              </a:ext>
            </a:extLst>
          </p:cNvPr>
          <p:cNvSpPr txBox="1">
            <a:spLocks/>
          </p:cNvSpPr>
          <p:nvPr/>
        </p:nvSpPr>
        <p:spPr>
          <a:xfrm>
            <a:off x="8203427" y="1630168"/>
            <a:ext cx="3268980" cy="310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Called </a:t>
            </a:r>
            <a:r>
              <a:rPr lang="en-US" sz="1800" dirty="0" err="1"/>
              <a:t>EnergyTxTl</a:t>
            </a:r>
            <a:endParaRPr lang="en-US" sz="1800" dirty="0"/>
          </a:p>
          <a:p>
            <a:r>
              <a:rPr lang="en-US" sz="1800" dirty="0"/>
              <a:t>Use mechanism ‘catalysis’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13CAC9-32E6-F84D-829C-AF2923619973}"/>
              </a:ext>
            </a:extLst>
          </p:cNvPr>
          <p:cNvSpPr txBox="1">
            <a:spLocks/>
          </p:cNvSpPr>
          <p:nvPr/>
        </p:nvSpPr>
        <p:spPr>
          <a:xfrm>
            <a:off x="8546327" y="768791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Mixture</a:t>
            </a:r>
          </a:p>
        </p:txBody>
      </p:sp>
    </p:spTree>
    <p:extLst>
      <p:ext uri="{BB962C8B-B14F-4D97-AF65-F5344CB8AC3E}">
        <p14:creationId xmlns:p14="http://schemas.microsoft.com/office/powerpoint/2010/main" val="314563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B34ABF0-7E70-4C4B-93FB-656BDCA7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82" y="991646"/>
            <a:ext cx="9464128" cy="51975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34" y="6261748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</TotalTime>
  <Words>366</Words>
  <Application>Microsoft Macintosh PowerPoint</Application>
  <PresentationFormat>Widescreen</PresentationFormat>
  <Paragraphs>85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Book</vt:lpstr>
      <vt:lpstr>Calibri</vt:lpstr>
      <vt:lpstr>Cambria Math</vt:lpstr>
      <vt:lpstr>Office Theme</vt:lpstr>
      <vt:lpstr>ATP Life Extension in Synthetic Cells</vt:lpstr>
      <vt:lpstr>Outline</vt:lpstr>
      <vt:lpstr>Goal: ATP Life Extension in Synthetic Cells by Regeneration</vt:lpstr>
      <vt:lpstr>Proposed Model: Rheostat Machinery</vt:lpstr>
      <vt:lpstr>Modelling Approach</vt:lpstr>
      <vt:lpstr>Enzymatic Models</vt:lpstr>
      <vt:lpstr>Biocrnpyler</vt:lpstr>
      <vt:lpstr>Mechanism</vt:lpstr>
      <vt:lpstr>PowerPoint Presentation</vt:lpstr>
      <vt:lpstr>PowerPoint Presentation</vt:lpstr>
      <vt:lpstr>Parameter Estimates edit slide</vt:lpstr>
      <vt:lpstr>Simulate Entire Pathway - Biocrnpyler</vt:lpstr>
      <vt:lpstr>PowerPoint Presentation</vt:lpstr>
      <vt:lpstr>PowerPoint Presentation</vt:lpstr>
      <vt:lpstr>PowerPoint Presentation</vt:lpstr>
      <vt:lpstr>Independent of Other things, it seems like this pathway could work to extend lifetime! Now, how about we compare to Opgenworth et al to see if there’s a difference?</vt:lpstr>
      <vt:lpstr>Compare to Data from Paper</vt:lpstr>
      <vt:lpstr>Supplementary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26</cp:revision>
  <dcterms:created xsi:type="dcterms:W3CDTF">2020-05-24T01:05:19Z</dcterms:created>
  <dcterms:modified xsi:type="dcterms:W3CDTF">2020-06-01T23:07:31Z</dcterms:modified>
</cp:coreProperties>
</file>