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9" r:id="rId4"/>
    <p:sldId id="263" r:id="rId5"/>
    <p:sldId id="264" r:id="rId6"/>
    <p:sldId id="260" r:id="rId7"/>
    <p:sldId id="275" r:id="rId8"/>
    <p:sldId id="276" r:id="rId9"/>
    <p:sldId id="274" r:id="rId10"/>
    <p:sldId id="277" r:id="rId11"/>
    <p:sldId id="265" r:id="rId12"/>
    <p:sldId id="273" r:id="rId13"/>
    <p:sldId id="270" r:id="rId14"/>
    <p:sldId id="26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90612"/>
  </p:normalViewPr>
  <p:slideViewPr>
    <p:cSldViewPr snapToGrid="0" snapToObjects="1">
      <p:cViewPr>
        <p:scale>
          <a:sx n="156" d="100"/>
          <a:sy n="156" d="100"/>
        </p:scale>
        <p:origin x="-3328" y="-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6C44EC70-1BEE-E440-94B1-366EECF0D4DD}">
      <dgm:prSet/>
      <dgm:spPr/>
      <dgm:t>
        <a:bodyPr/>
        <a:lstStyle/>
        <a:p>
          <a:endParaRPr lang="en-US"/>
        </a:p>
      </dgm:t>
    </dgm:pt>
    <dgm:pt modelId="{CC76C5C7-7954-F148-BB1E-99EBCAE2BCE4}" type="parTrans" cxnId="{89E6C873-7BE0-9849-8909-E801862CB122}">
      <dgm:prSet/>
      <dgm:spPr/>
      <dgm:t>
        <a:bodyPr/>
        <a:lstStyle/>
        <a:p>
          <a:endParaRPr lang="en-US"/>
        </a:p>
      </dgm:t>
    </dgm:pt>
    <dgm:pt modelId="{BF5384D4-87AF-7F45-89D1-D2E8B15D730B}" type="sibTrans" cxnId="{89E6C873-7BE0-9849-8909-E801862CB122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6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6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6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6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6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6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6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6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6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6"/>
      <dgm:spPr/>
    </dgm:pt>
    <dgm:pt modelId="{8CAE0426-1DFF-2B4C-B285-7F6DFC39CAB0}" type="pres">
      <dgm:prSet presAssocID="{6C44EC70-1BEE-E440-94B1-366EECF0D4DD}" presName="dummy" presStyleCnt="0"/>
      <dgm:spPr/>
    </dgm:pt>
    <dgm:pt modelId="{AB6408C1-32BC-9A4C-BF6C-DFF9F466A712}" type="pres">
      <dgm:prSet presAssocID="{6C44EC70-1BEE-E440-94B1-366EECF0D4DD}" presName="node" presStyleLbl="revTx" presStyleIdx="5" presStyleCnt="6">
        <dgm:presLayoutVars>
          <dgm:bulletEnabled val="1"/>
        </dgm:presLayoutVars>
      </dgm:prSet>
      <dgm:spPr/>
    </dgm:pt>
    <dgm:pt modelId="{CE26F8B0-CDD1-AE4E-9863-9063391C53E3}" type="pres">
      <dgm:prSet presAssocID="{BF5384D4-87AF-7F45-89D1-D2E8B15D730B}" presName="sibTrans" presStyleLbl="node1" presStyleIdx="5" presStyleCnt="6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EBDDEA22-4B42-F44A-82FA-3B6456E7772B}" type="presOf" srcId="{6C44EC70-1BEE-E440-94B1-366EECF0D4DD}" destId="{AB6408C1-32BC-9A4C-BF6C-DFF9F466A712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89E6C873-7BE0-9849-8909-E801862CB122}" srcId="{F614EAEA-60EF-B045-A363-0E3758185095}" destId="{6C44EC70-1BEE-E440-94B1-366EECF0D4DD}" srcOrd="5" destOrd="0" parTransId="{CC76C5C7-7954-F148-BB1E-99EBCAE2BCE4}" sibTransId="{BF5384D4-87AF-7F45-89D1-D2E8B15D730B}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126A00CD-879E-4848-848B-F6264BAD9519}" type="presOf" srcId="{BF5384D4-87AF-7F45-89D1-D2E8B15D730B}" destId="{CE26F8B0-CDD1-AE4E-9863-9063391C53E3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  <dgm:cxn modelId="{D391B822-B3E8-4945-9EE0-F5A37ACBD01B}" type="presParOf" srcId="{A452763E-8874-604E-95DC-284B060532A4}" destId="{8CAE0426-1DFF-2B4C-B285-7F6DFC39CAB0}" srcOrd="15" destOrd="0" presId="urn:microsoft.com/office/officeart/2005/8/layout/cycle1"/>
    <dgm:cxn modelId="{77CE20A6-D344-CC4C-B8B9-726ACAB2FEC3}" type="presParOf" srcId="{A452763E-8874-604E-95DC-284B060532A4}" destId="{AB6408C1-32BC-9A4C-BF6C-DFF9F466A712}" srcOrd="16" destOrd="0" presId="urn:microsoft.com/office/officeart/2005/8/layout/cycle1"/>
    <dgm:cxn modelId="{585DF1D7-F69B-8544-A2A4-AB00C808CFF5}" type="presParOf" srcId="{A452763E-8874-604E-95DC-284B060532A4}" destId="{CE26F8B0-CDD1-AE4E-9863-9063391C53E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6C44EC70-1BEE-E440-94B1-366EECF0D4DD}">
      <dgm:prSet/>
      <dgm:spPr/>
      <dgm:t>
        <a:bodyPr/>
        <a:lstStyle/>
        <a:p>
          <a:endParaRPr lang="en-US"/>
        </a:p>
      </dgm:t>
    </dgm:pt>
    <dgm:pt modelId="{CC76C5C7-7954-F148-BB1E-99EBCAE2BCE4}" type="parTrans" cxnId="{89E6C873-7BE0-9849-8909-E801862CB122}">
      <dgm:prSet/>
      <dgm:spPr/>
      <dgm:t>
        <a:bodyPr/>
        <a:lstStyle/>
        <a:p>
          <a:endParaRPr lang="en-US"/>
        </a:p>
      </dgm:t>
    </dgm:pt>
    <dgm:pt modelId="{BF5384D4-87AF-7F45-89D1-D2E8B15D730B}" type="sibTrans" cxnId="{89E6C873-7BE0-9849-8909-E801862CB122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6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6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6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6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6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6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6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6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6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6"/>
      <dgm:spPr/>
    </dgm:pt>
    <dgm:pt modelId="{8CAE0426-1DFF-2B4C-B285-7F6DFC39CAB0}" type="pres">
      <dgm:prSet presAssocID="{6C44EC70-1BEE-E440-94B1-366EECF0D4DD}" presName="dummy" presStyleCnt="0"/>
      <dgm:spPr/>
    </dgm:pt>
    <dgm:pt modelId="{AB6408C1-32BC-9A4C-BF6C-DFF9F466A712}" type="pres">
      <dgm:prSet presAssocID="{6C44EC70-1BEE-E440-94B1-366EECF0D4DD}" presName="node" presStyleLbl="revTx" presStyleIdx="5" presStyleCnt="6">
        <dgm:presLayoutVars>
          <dgm:bulletEnabled val="1"/>
        </dgm:presLayoutVars>
      </dgm:prSet>
      <dgm:spPr/>
    </dgm:pt>
    <dgm:pt modelId="{CE26F8B0-CDD1-AE4E-9863-9063391C53E3}" type="pres">
      <dgm:prSet presAssocID="{BF5384D4-87AF-7F45-89D1-D2E8B15D730B}" presName="sibTrans" presStyleLbl="node1" presStyleIdx="5" presStyleCnt="6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EBDDEA22-4B42-F44A-82FA-3B6456E7772B}" type="presOf" srcId="{6C44EC70-1BEE-E440-94B1-366EECF0D4DD}" destId="{AB6408C1-32BC-9A4C-BF6C-DFF9F466A712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89E6C873-7BE0-9849-8909-E801862CB122}" srcId="{F614EAEA-60EF-B045-A363-0E3758185095}" destId="{6C44EC70-1BEE-E440-94B1-366EECF0D4DD}" srcOrd="5" destOrd="0" parTransId="{CC76C5C7-7954-F148-BB1E-99EBCAE2BCE4}" sibTransId="{BF5384D4-87AF-7F45-89D1-D2E8B15D730B}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126A00CD-879E-4848-848B-F6264BAD9519}" type="presOf" srcId="{BF5384D4-87AF-7F45-89D1-D2E8B15D730B}" destId="{CE26F8B0-CDD1-AE4E-9863-9063391C53E3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  <dgm:cxn modelId="{D391B822-B3E8-4945-9EE0-F5A37ACBD01B}" type="presParOf" srcId="{A452763E-8874-604E-95DC-284B060532A4}" destId="{8CAE0426-1DFF-2B4C-B285-7F6DFC39CAB0}" srcOrd="15" destOrd="0" presId="urn:microsoft.com/office/officeart/2005/8/layout/cycle1"/>
    <dgm:cxn modelId="{77CE20A6-D344-CC4C-B8B9-726ACAB2FEC3}" type="presParOf" srcId="{A452763E-8874-604E-95DC-284B060532A4}" destId="{AB6408C1-32BC-9A4C-BF6C-DFF9F466A712}" srcOrd="16" destOrd="0" presId="urn:microsoft.com/office/officeart/2005/8/layout/cycle1"/>
    <dgm:cxn modelId="{585DF1D7-F69B-8544-A2A4-AB00C808CFF5}" type="presParOf" srcId="{A452763E-8874-604E-95DC-284B060532A4}" destId="{CE26F8B0-CDD1-AE4E-9863-9063391C53E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6C44EC70-1BEE-E440-94B1-366EECF0D4DD}">
      <dgm:prSet/>
      <dgm:spPr/>
      <dgm:t>
        <a:bodyPr/>
        <a:lstStyle/>
        <a:p>
          <a:endParaRPr lang="en-US"/>
        </a:p>
      </dgm:t>
    </dgm:pt>
    <dgm:pt modelId="{CC76C5C7-7954-F148-BB1E-99EBCAE2BCE4}" type="parTrans" cxnId="{89E6C873-7BE0-9849-8909-E801862CB122}">
      <dgm:prSet/>
      <dgm:spPr/>
      <dgm:t>
        <a:bodyPr/>
        <a:lstStyle/>
        <a:p>
          <a:endParaRPr lang="en-US"/>
        </a:p>
      </dgm:t>
    </dgm:pt>
    <dgm:pt modelId="{BF5384D4-87AF-7F45-89D1-D2E8B15D730B}" type="sibTrans" cxnId="{89E6C873-7BE0-9849-8909-E801862CB122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6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6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6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6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6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6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6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6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6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6"/>
      <dgm:spPr/>
    </dgm:pt>
    <dgm:pt modelId="{8CAE0426-1DFF-2B4C-B285-7F6DFC39CAB0}" type="pres">
      <dgm:prSet presAssocID="{6C44EC70-1BEE-E440-94B1-366EECF0D4DD}" presName="dummy" presStyleCnt="0"/>
      <dgm:spPr/>
    </dgm:pt>
    <dgm:pt modelId="{AB6408C1-32BC-9A4C-BF6C-DFF9F466A712}" type="pres">
      <dgm:prSet presAssocID="{6C44EC70-1BEE-E440-94B1-366EECF0D4DD}" presName="node" presStyleLbl="revTx" presStyleIdx="5" presStyleCnt="6">
        <dgm:presLayoutVars>
          <dgm:bulletEnabled val="1"/>
        </dgm:presLayoutVars>
      </dgm:prSet>
      <dgm:spPr/>
    </dgm:pt>
    <dgm:pt modelId="{CE26F8B0-CDD1-AE4E-9863-9063391C53E3}" type="pres">
      <dgm:prSet presAssocID="{BF5384D4-87AF-7F45-89D1-D2E8B15D730B}" presName="sibTrans" presStyleLbl="node1" presStyleIdx="5" presStyleCnt="6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EBDDEA22-4B42-F44A-82FA-3B6456E7772B}" type="presOf" srcId="{6C44EC70-1BEE-E440-94B1-366EECF0D4DD}" destId="{AB6408C1-32BC-9A4C-BF6C-DFF9F466A712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89E6C873-7BE0-9849-8909-E801862CB122}" srcId="{F614EAEA-60EF-B045-A363-0E3758185095}" destId="{6C44EC70-1BEE-E440-94B1-366EECF0D4DD}" srcOrd="5" destOrd="0" parTransId="{CC76C5C7-7954-F148-BB1E-99EBCAE2BCE4}" sibTransId="{BF5384D4-87AF-7F45-89D1-D2E8B15D730B}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126A00CD-879E-4848-848B-F6264BAD9519}" type="presOf" srcId="{BF5384D4-87AF-7F45-89D1-D2E8B15D730B}" destId="{CE26F8B0-CDD1-AE4E-9863-9063391C53E3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  <dgm:cxn modelId="{D391B822-B3E8-4945-9EE0-F5A37ACBD01B}" type="presParOf" srcId="{A452763E-8874-604E-95DC-284B060532A4}" destId="{8CAE0426-1DFF-2B4C-B285-7F6DFC39CAB0}" srcOrd="15" destOrd="0" presId="urn:microsoft.com/office/officeart/2005/8/layout/cycle1"/>
    <dgm:cxn modelId="{77CE20A6-D344-CC4C-B8B9-726ACAB2FEC3}" type="presParOf" srcId="{A452763E-8874-604E-95DC-284B060532A4}" destId="{AB6408C1-32BC-9A4C-BF6C-DFF9F466A712}" srcOrd="16" destOrd="0" presId="urn:microsoft.com/office/officeart/2005/8/layout/cycle1"/>
    <dgm:cxn modelId="{585DF1D7-F69B-8544-A2A4-AB00C808CFF5}" type="presParOf" srcId="{A452763E-8874-604E-95DC-284B060532A4}" destId="{CE26F8B0-CDD1-AE4E-9863-9063391C53E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648427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61272"/>
        <a:ext cx="193529" cy="193529"/>
      </dsp:txXfrm>
    </dsp:sp>
    <dsp:sp modelId="{934C93EC-4007-4542-80CF-F9C5D725D2D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0573170"/>
            <a:gd name="adj4" fmla="val 189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864448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864448" y="435433"/>
        <a:ext cx="193529" cy="193529"/>
      </dsp:txXfrm>
    </dsp:sp>
    <dsp:sp modelId="{C706A535-B6D0-CF45-A865-317E40362A8F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366715"/>
            <a:gd name="adj4" fmla="val 7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648427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809593"/>
        <a:ext cx="193529" cy="193529"/>
      </dsp:txXfrm>
    </dsp:sp>
    <dsp:sp modelId="{89C95E3D-E56F-6142-9266-3C93460C8B8D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6111114"/>
            <a:gd name="adj4" fmla="val 44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216384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216384" y="809593"/>
        <a:ext cx="193529" cy="193529"/>
      </dsp:txXfrm>
    </dsp:sp>
    <dsp:sp modelId="{38349559-4D5F-F14F-83AC-16BEA504F69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9773170"/>
            <a:gd name="adj4" fmla="val 81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362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362" y="435433"/>
        <a:ext cx="193529" cy="193529"/>
      </dsp:txXfrm>
    </dsp:sp>
    <dsp:sp modelId="{DCF14260-0C01-2146-B7B9-437AFDBB613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3166715"/>
            <a:gd name="adj4" fmla="val 115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08C1-32BC-9A4C-BF6C-DFF9F466A712}">
      <dsp:nvSpPr>
        <dsp:cNvPr id="0" name=""/>
        <dsp:cNvSpPr/>
      </dsp:nvSpPr>
      <dsp:spPr>
        <a:xfrm>
          <a:off x="216384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6384" y="61272"/>
        <a:ext cx="193529" cy="193529"/>
      </dsp:txXfrm>
    </dsp:sp>
    <dsp:sp modelId="{CE26F8B0-CDD1-AE4E-9863-9063391C53E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6911114"/>
            <a:gd name="adj4" fmla="val 152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648427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61272"/>
        <a:ext cx="193529" cy="193529"/>
      </dsp:txXfrm>
    </dsp:sp>
    <dsp:sp modelId="{934C93EC-4007-4542-80CF-F9C5D725D2D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0573170"/>
            <a:gd name="adj4" fmla="val 189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864448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864448" y="435433"/>
        <a:ext cx="193529" cy="193529"/>
      </dsp:txXfrm>
    </dsp:sp>
    <dsp:sp modelId="{C706A535-B6D0-CF45-A865-317E40362A8F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366715"/>
            <a:gd name="adj4" fmla="val 7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648427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809593"/>
        <a:ext cx="193529" cy="193529"/>
      </dsp:txXfrm>
    </dsp:sp>
    <dsp:sp modelId="{89C95E3D-E56F-6142-9266-3C93460C8B8D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6111114"/>
            <a:gd name="adj4" fmla="val 44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216384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216384" y="809593"/>
        <a:ext cx="193529" cy="193529"/>
      </dsp:txXfrm>
    </dsp:sp>
    <dsp:sp modelId="{38349559-4D5F-F14F-83AC-16BEA504F69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9773170"/>
            <a:gd name="adj4" fmla="val 81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362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362" y="435433"/>
        <a:ext cx="193529" cy="193529"/>
      </dsp:txXfrm>
    </dsp:sp>
    <dsp:sp modelId="{DCF14260-0C01-2146-B7B9-437AFDBB613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3166715"/>
            <a:gd name="adj4" fmla="val 115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08C1-32BC-9A4C-BF6C-DFF9F466A712}">
      <dsp:nvSpPr>
        <dsp:cNvPr id="0" name=""/>
        <dsp:cNvSpPr/>
      </dsp:nvSpPr>
      <dsp:spPr>
        <a:xfrm>
          <a:off x="216384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6384" y="61272"/>
        <a:ext cx="193529" cy="193529"/>
      </dsp:txXfrm>
    </dsp:sp>
    <dsp:sp modelId="{CE26F8B0-CDD1-AE4E-9863-9063391C53E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6911114"/>
            <a:gd name="adj4" fmla="val 152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648427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61272"/>
        <a:ext cx="193529" cy="193529"/>
      </dsp:txXfrm>
    </dsp:sp>
    <dsp:sp modelId="{934C93EC-4007-4542-80CF-F9C5D725D2D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0573170"/>
            <a:gd name="adj4" fmla="val 189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864448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864448" y="435433"/>
        <a:ext cx="193529" cy="193529"/>
      </dsp:txXfrm>
    </dsp:sp>
    <dsp:sp modelId="{C706A535-B6D0-CF45-A865-317E40362A8F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366715"/>
            <a:gd name="adj4" fmla="val 7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648427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809593"/>
        <a:ext cx="193529" cy="193529"/>
      </dsp:txXfrm>
    </dsp:sp>
    <dsp:sp modelId="{89C95E3D-E56F-6142-9266-3C93460C8B8D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6111114"/>
            <a:gd name="adj4" fmla="val 44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216384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216384" y="809593"/>
        <a:ext cx="193529" cy="193529"/>
      </dsp:txXfrm>
    </dsp:sp>
    <dsp:sp modelId="{38349559-4D5F-F14F-83AC-16BEA504F69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9773170"/>
            <a:gd name="adj4" fmla="val 81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362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362" y="435433"/>
        <a:ext cx="193529" cy="193529"/>
      </dsp:txXfrm>
    </dsp:sp>
    <dsp:sp modelId="{DCF14260-0C01-2146-B7B9-437AFDBB613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3166715"/>
            <a:gd name="adj4" fmla="val 115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08C1-32BC-9A4C-BF6C-DFF9F466A712}">
      <dsp:nvSpPr>
        <dsp:cNvPr id="0" name=""/>
        <dsp:cNvSpPr/>
      </dsp:nvSpPr>
      <dsp:spPr>
        <a:xfrm>
          <a:off x="216384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6384" y="61272"/>
        <a:ext cx="193529" cy="193529"/>
      </dsp:txXfrm>
    </dsp:sp>
    <dsp:sp modelId="{CE26F8B0-CDD1-AE4E-9863-9063391C53E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6911114"/>
            <a:gd name="adj4" fmla="val 152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B2777-1482-C344-B933-FD5F068DD379}" type="datetimeFigureOut">
              <a:rPr lang="en-US" smtClean="0"/>
              <a:t>8/16/20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A38ED-6E11-A042-BD50-887A2F32D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82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lant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Prokaryotes" TargetMode="External"/><Relationship Id="rId5" Type="http://schemas.openxmlformats.org/officeDocument/2006/relationships/hyperlink" Target="https://en.wikipedia.org/wiki/Protists" TargetMode="External"/><Relationship Id="rId4" Type="http://schemas.openxmlformats.org/officeDocument/2006/relationships/hyperlink" Target="https://en.wikipedia.org/wiki/Fungi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2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42522-F24A-B14B-BB2C-B26443761E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37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42522-F24A-B14B-BB2C-B26443761E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26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Proton pump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Plasma membrane H+-ATPase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P-type proton ATPase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 in the plasma membrane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lants"/>
              </a:rPr>
              <a:t>plants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Fungi"/>
              </a:rPr>
              <a:t>fungi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Protists"/>
              </a:rPr>
              <a:t>protists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many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Prokaryotes"/>
              </a:rPr>
              <a:t>prokaryotes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A38ED-6E11-A042-BD50-887A2F32D7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33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WHAT </a:t>
            </a:r>
            <a:r>
              <a:rPr lang="en-US" dirty="0" err="1">
                <a:solidFill>
                  <a:srgbClr val="FFC000"/>
                </a:solidFill>
              </a:rPr>
              <a:t>kIND</a:t>
            </a:r>
            <a:r>
              <a:rPr lang="en-US" dirty="0">
                <a:solidFill>
                  <a:srgbClr val="FFC000"/>
                </a:solidFill>
              </a:rPr>
              <a:t> OF Proton PUMP MORE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A38ED-6E11-A042-BD50-887A2F32D7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93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A38ED-6E11-A042-BD50-887A2F32D7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77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A38ED-6E11-A042-BD50-887A2F32D7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08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A38ED-6E11-A042-BD50-887A2F32D7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69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A38ED-6E11-A042-BD50-887A2F32D7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1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2D91-97C2-4941-BA3E-C4AF60BEB877}" type="datetime1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45677" y="6370515"/>
            <a:ext cx="2743200" cy="365125"/>
          </a:xfrm>
        </p:spPr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60C0-E09E-0C40-8F93-481F37E4ED4E}" type="datetime1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2F5F-76C8-EC4C-B850-F54B7E3E5F25}" type="datetime1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E1F7-AB0E-A74D-8A66-A3E4D70D579E}" type="datetime1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133600" y="6356350"/>
            <a:ext cx="2743200" cy="365125"/>
          </a:xfrm>
        </p:spPr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225A-A437-1042-9E29-AA8581FCFA5A}" type="datetime1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501F-F4AA-9A4A-9D43-B3BBC7BD875F}" type="datetime1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FBA-D81C-294B-A6E0-EECF4E00BA1E}" type="datetime1">
              <a:rPr lang="en-US" smtClean="0"/>
              <a:t>8/17/20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CED3-F003-0B45-B0B6-EFC58B1BF81E}" type="datetime1">
              <a:rPr lang="en-US" smtClean="0"/>
              <a:t>8/17/20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84CA8-26A8-244F-A6FD-7B65E55B5102}" type="datetime1">
              <a:rPr lang="en-US" smtClean="0"/>
              <a:t>8/17/20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1C8D-6FF9-3A4B-8D59-D7C1C903E691}" type="datetime1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3D1B-1510-4341-B309-22F5C36FEAC9}" type="datetime1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31344-E90A-0445-83E4-8EAF856746E2}" type="datetime1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10.png"/><Relationship Id="rId5" Type="http://schemas.openxmlformats.org/officeDocument/2006/relationships/diagramLayout" Target="../diagrams/layout2.xml"/><Relationship Id="rId10" Type="http://schemas.openxmlformats.org/officeDocument/2006/relationships/image" Target="../media/image9.png"/><Relationship Id="rId4" Type="http://schemas.openxmlformats.org/officeDocument/2006/relationships/diagramData" Target="../diagrams/data2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Ankita Roychoudhury</a:t>
            </a:r>
          </a:p>
          <a:p>
            <a:r>
              <a:rPr lang="en-US" dirty="0"/>
              <a:t>8.17.2020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2AB4CD-A371-3A47-B541-413DDF2320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" b="862"/>
          <a:stretch/>
        </p:blipFill>
        <p:spPr>
          <a:xfrm>
            <a:off x="11044383" y="6526184"/>
            <a:ext cx="1074881" cy="2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1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8054-14EE-4249-ABDC-4BF90931D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51" y="15738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Entire ATP Synthase Model in Different Temperatures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F180694-CA3A-5E46-A5B0-61484D753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83125C-F600-7A49-B52F-EB67A9138FED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  <p:pic>
        <p:nvPicPr>
          <p:cNvPr id="30" name="Picture 2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6A72E0A-1C71-B548-A11C-723AC0FD0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638" y="2483977"/>
            <a:ext cx="2240362" cy="228871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7CC6667-8E46-454E-92EB-3C3E3CFE42B4}"/>
              </a:ext>
            </a:extLst>
          </p:cNvPr>
          <p:cNvSpPr txBox="1"/>
          <p:nvPr/>
        </p:nvSpPr>
        <p:spPr>
          <a:xfrm>
            <a:off x="0" y="6596390"/>
            <a:ext cx="617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Temperature rate equation courtesy of </a:t>
            </a:r>
            <a:r>
              <a:rPr lang="en-US" sz="1400" dirty="0" err="1">
                <a:latin typeface="Avenir Book" panose="02000503020000020003" pitchFamily="2" charset="0"/>
              </a:rPr>
              <a:t>Ayush</a:t>
            </a:r>
            <a:r>
              <a:rPr lang="en-US" sz="1400" dirty="0">
                <a:latin typeface="Avenir Book" panose="02000503020000020003" pitchFamily="2" charset="0"/>
              </a:rPr>
              <a:t> Venkatesh </a:t>
            </a:r>
            <a:r>
              <a:rPr lang="en-US" sz="1400" dirty="0" err="1">
                <a:latin typeface="Avenir Book" panose="02000503020000020003" pitchFamily="2" charset="0"/>
              </a:rPr>
              <a:t>Bindlish</a:t>
            </a:r>
            <a:r>
              <a:rPr lang="en-US" sz="1400" dirty="0">
                <a:latin typeface="Avenir Book" panose="02000503020000020003" pitchFamily="2" charset="0"/>
              </a:rPr>
              <a:t> (IIT Delhi)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2FCB9A-D148-9540-933C-87F5FFDAF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79" y="1799535"/>
            <a:ext cx="4702629" cy="365760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69E17409-E726-5C43-A633-C3239992E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5008" y="1799535"/>
            <a:ext cx="4702629" cy="365760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B0DE53A-2303-804B-B425-EF035D03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25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4BA4-7225-F24B-A030-318746A7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51" y="67836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Entire ATP Synthase Model speeds up ssDNA export and causes more bound VirE2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AF88F714-150F-9B4B-AE2A-7CE2365EF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04A006-464B-5147-BD6E-A57B37B24840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D9234790-41F3-0145-A411-73E834999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34704"/>
            <a:ext cx="4702629" cy="3657600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76A72BC9-5E6C-B044-9E38-114158ACA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040" y="1834704"/>
            <a:ext cx="4702629" cy="3657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FEB0ACE-6BCF-4348-9C9D-F70420388B6C}"/>
              </a:ext>
            </a:extLst>
          </p:cNvPr>
          <p:cNvSpPr txBox="1"/>
          <p:nvPr/>
        </p:nvSpPr>
        <p:spPr>
          <a:xfrm>
            <a:off x="0" y="6596390"/>
            <a:ext cx="4655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Export model courtesy of </a:t>
            </a:r>
            <a:r>
              <a:rPr lang="en-US" sz="1400" dirty="0" err="1">
                <a:latin typeface="Avenir Book" panose="02000503020000020003" pitchFamily="2" charset="0"/>
              </a:rPr>
              <a:t>Agrima</a:t>
            </a:r>
            <a:r>
              <a:rPr lang="en-US" sz="1400" dirty="0">
                <a:latin typeface="Avenir Book" panose="02000503020000020003" pitchFamily="2" charset="0"/>
              </a:rPr>
              <a:t> </a:t>
            </a:r>
            <a:r>
              <a:rPr lang="en-US" sz="1400" dirty="0" err="1">
                <a:latin typeface="Avenir Book" panose="02000503020000020003" pitchFamily="2" charset="0"/>
              </a:rPr>
              <a:t>Deedwania</a:t>
            </a:r>
            <a:r>
              <a:rPr lang="en-US" sz="1400" dirty="0">
                <a:latin typeface="Avenir Book" panose="02000503020000020003" pitchFamily="2" charset="0"/>
              </a:rPr>
              <a:t> (IIT Delhi)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84F20E-A314-B84B-A681-6BD4679D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82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4861B5C-53A1-0346-BA2A-B65689567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655" y="1966100"/>
            <a:ext cx="4389120" cy="365760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9F9905E-FCEE-A542-8896-E096A70EE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55" y="1966100"/>
            <a:ext cx="4389120" cy="3657600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CAF0F45-76E8-654E-9DAD-1C6FEE079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1C62DB-C6B0-3D4F-86DC-96465B6ED01A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0179AD-0848-2146-86FD-8BBB1360E0A4}"/>
              </a:ext>
            </a:extLst>
          </p:cNvPr>
          <p:cNvSpPr txBox="1"/>
          <p:nvPr/>
        </p:nvSpPr>
        <p:spPr>
          <a:xfrm>
            <a:off x="0" y="6596390"/>
            <a:ext cx="4655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Export model courtesy of </a:t>
            </a:r>
            <a:r>
              <a:rPr lang="en-US" sz="1400" dirty="0" err="1">
                <a:latin typeface="Avenir Book" panose="02000503020000020003" pitchFamily="2" charset="0"/>
              </a:rPr>
              <a:t>Agrima</a:t>
            </a:r>
            <a:r>
              <a:rPr lang="en-US" sz="1400" dirty="0">
                <a:latin typeface="Avenir Book" panose="02000503020000020003" pitchFamily="2" charset="0"/>
              </a:rPr>
              <a:t> </a:t>
            </a:r>
            <a:r>
              <a:rPr lang="en-US" sz="1400" dirty="0" err="1">
                <a:latin typeface="Avenir Book" panose="02000503020000020003" pitchFamily="2" charset="0"/>
              </a:rPr>
              <a:t>Deedwania</a:t>
            </a:r>
            <a:r>
              <a:rPr lang="en-US" sz="1400" dirty="0">
                <a:latin typeface="Avenir Book" panose="02000503020000020003" pitchFamily="2" charset="0"/>
              </a:rPr>
              <a:t> (IIT Delhi)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22C4901-7D8F-3148-BB66-6C803E3BFF47}"/>
              </a:ext>
            </a:extLst>
          </p:cNvPr>
          <p:cNvSpPr txBox="1">
            <a:spLocks/>
          </p:cNvSpPr>
          <p:nvPr/>
        </p:nvSpPr>
        <p:spPr>
          <a:xfrm>
            <a:off x="133375" y="1147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Entire ATP Rheostat Model speeds up ssDNA export and causes more bound VirE2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AACE714-A15F-E246-BA79-DB2893C9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12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64265A-59BD-7A4A-BC4F-E79384F25B3B}"/>
              </a:ext>
            </a:extLst>
          </p:cNvPr>
          <p:cNvSpPr txBox="1"/>
          <p:nvPr/>
        </p:nvSpPr>
        <p:spPr>
          <a:xfrm rot="16200000">
            <a:off x="287419" y="3600758"/>
            <a:ext cx="15532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Concentration (nM)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8550E1-D36F-C24B-923E-A08253CF1F70}"/>
              </a:ext>
            </a:extLst>
          </p:cNvPr>
          <p:cNvSpPr txBox="1"/>
          <p:nvPr/>
        </p:nvSpPr>
        <p:spPr>
          <a:xfrm rot="16200000">
            <a:off x="4943905" y="3600758"/>
            <a:ext cx="15532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Concentration (nM)</a:t>
            </a:r>
          </a:p>
        </p:txBody>
      </p:sp>
    </p:spTree>
    <p:extLst>
      <p:ext uri="{BB962C8B-B14F-4D97-AF65-F5344CB8AC3E}">
        <p14:creationId xmlns:p14="http://schemas.microsoft.com/office/powerpoint/2010/main" val="692766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2EDD-A20D-6343-A05B-2FACB4C22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32" y="0"/>
            <a:ext cx="10117744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ATP Rheostat Reduced Model Parameter Sensitivity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B1137-E3E6-764B-B4B2-A8F234344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304" y="6082139"/>
            <a:ext cx="1506352" cy="353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Analysis?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9EB912-C633-1440-A5F8-ED753E1F9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8275" y="3163970"/>
            <a:ext cx="1933833" cy="1386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3E0A66-C136-C142-BD42-5097F5504AA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63928" y="1195895"/>
            <a:ext cx="3255645" cy="249618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017A1AB-DCA1-8C46-A9EA-54E429248DEF}"/>
              </a:ext>
            </a:extLst>
          </p:cNvPr>
          <p:cNvGrpSpPr/>
          <p:nvPr/>
        </p:nvGrpSpPr>
        <p:grpSpPr>
          <a:xfrm>
            <a:off x="7868062" y="2831184"/>
            <a:ext cx="2833325" cy="597816"/>
            <a:chOff x="468376" y="2553214"/>
            <a:chExt cx="2833527" cy="56683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7D55FDB-203C-284F-85BF-69FAFBBD4322}"/>
                </a:ext>
              </a:extLst>
            </p:cNvPr>
            <p:cNvSpPr/>
            <p:nvPr/>
          </p:nvSpPr>
          <p:spPr>
            <a:xfrm>
              <a:off x="1900936" y="2553214"/>
              <a:ext cx="38511" cy="1705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5D1ADAE-038B-D144-B3F3-4BB1BC88FFB4}"/>
                </a:ext>
              </a:extLst>
            </p:cNvPr>
            <p:cNvSpPr/>
            <p:nvPr/>
          </p:nvSpPr>
          <p:spPr>
            <a:xfrm>
              <a:off x="2452624" y="2684278"/>
              <a:ext cx="38511" cy="17059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31BBA54-BFC2-7549-99D4-A761EA7DE456}"/>
                </a:ext>
              </a:extLst>
            </p:cNvPr>
            <p:cNvSpPr/>
            <p:nvPr/>
          </p:nvSpPr>
          <p:spPr>
            <a:xfrm>
              <a:off x="2714752" y="2684278"/>
              <a:ext cx="38511" cy="17059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6157CEA-4A04-EB48-A5AE-901F1A558DE5}"/>
                </a:ext>
              </a:extLst>
            </p:cNvPr>
            <p:cNvSpPr/>
            <p:nvPr/>
          </p:nvSpPr>
          <p:spPr>
            <a:xfrm>
              <a:off x="2934208" y="2684278"/>
              <a:ext cx="38511" cy="17059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A37EEB4-FAFB-144D-A5BA-5C3262388A77}"/>
                </a:ext>
              </a:extLst>
            </p:cNvPr>
            <p:cNvSpPr/>
            <p:nvPr/>
          </p:nvSpPr>
          <p:spPr>
            <a:xfrm>
              <a:off x="1312672" y="2818389"/>
              <a:ext cx="38511" cy="1705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F058F4D-3EE5-2F47-8AD0-86CC6722A9B7}"/>
                </a:ext>
              </a:extLst>
            </p:cNvPr>
            <p:cNvSpPr/>
            <p:nvPr/>
          </p:nvSpPr>
          <p:spPr>
            <a:xfrm>
              <a:off x="3263392" y="2818389"/>
              <a:ext cx="38511" cy="1705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28FE69D-4BB9-FD49-9571-FC01BF22C36E}"/>
                </a:ext>
              </a:extLst>
            </p:cNvPr>
            <p:cNvSpPr/>
            <p:nvPr/>
          </p:nvSpPr>
          <p:spPr>
            <a:xfrm>
              <a:off x="468376" y="2949454"/>
              <a:ext cx="38511" cy="17059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C45D260-D0C6-E64F-A3C1-840D05A59CD5}"/>
                </a:ext>
              </a:extLst>
            </p:cNvPr>
            <p:cNvSpPr/>
            <p:nvPr/>
          </p:nvSpPr>
          <p:spPr>
            <a:xfrm>
              <a:off x="889000" y="2949454"/>
              <a:ext cx="38511" cy="17059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pic>
        <p:nvPicPr>
          <p:cNvPr id="37" name="Picture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5B38EA-74F7-8D4A-B5B5-074CDDA63F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6611" y="1843099"/>
            <a:ext cx="4997107" cy="3770823"/>
          </a:xfrm>
          <a:prstGeom prst="rect">
            <a:avLst/>
          </a:prstGeom>
        </p:spPr>
      </p:pic>
      <p:pic>
        <p:nvPicPr>
          <p:cNvPr id="38" name="Picture 3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3A909E-3DA9-864F-B7E8-9E241740A9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8275" y="4625727"/>
            <a:ext cx="2031634" cy="145641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1530A55-A879-EB4F-A776-9573132F573C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855905" y="3857121"/>
            <a:ext cx="3263668" cy="2536184"/>
          </a:xfrm>
          <a:prstGeom prst="rect">
            <a:avLst/>
          </a:prstGeom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CAE26A43-363B-7C40-984B-DAB9F7A9C5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968E446-20AA-354B-A50C-B1B616192F4C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E71E2-52B2-CE40-AF34-AE14453E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19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F542-6350-B442-950C-D683D80B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7246D-6BBD-574E-B142-F520B520F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issue with protein concentration for combined model</a:t>
            </a:r>
          </a:p>
          <a:p>
            <a:r>
              <a:rPr lang="en-US" dirty="0"/>
              <a:t>Prepare for final presentations/reports</a:t>
            </a:r>
          </a:p>
          <a:p>
            <a:r>
              <a:rPr lang="en-US" dirty="0"/>
              <a:t>Incorporate ATP synthase reverse direction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1E12492-42C9-F441-A4FF-A0B5C1255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F5D955-71CF-FE45-80D4-7734AE812D24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5D9FD-5DBE-9C42-9BA0-6D67E0FC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17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77DB-5B9A-804D-B0FC-46A708565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23" y="502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Senior Thesis Discussion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AD3D2F3-BFCF-3944-9012-0C6B209AB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AF2F7B-359F-B849-975C-C1F20BBCAAEB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8694E6-73CA-8A4F-B84B-36104D47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35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Contingency plan for remote</a:t>
            </a:r>
          </a:p>
          <a:p>
            <a:r>
              <a:rPr lang="en-US" sz="2400" dirty="0"/>
              <a:t>Integrase projects?</a:t>
            </a:r>
          </a:p>
          <a:p>
            <a:endParaRPr lang="en-US" sz="2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FB9D0C3-5920-DB4F-A347-19C0788D5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150851"/>
              </p:ext>
            </p:extLst>
          </p:nvPr>
        </p:nvGraphicFramePr>
        <p:xfrm>
          <a:off x="764129" y="2578894"/>
          <a:ext cx="10326611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548">
                  <a:extLst>
                    <a:ext uri="{9D8B030D-6E8A-4147-A177-3AD203B41FA5}">
                      <a16:colId xmlns:a16="http://schemas.microsoft.com/office/drawing/2014/main" val="1234987617"/>
                    </a:ext>
                  </a:extLst>
                </a:gridCol>
                <a:gridCol w="3382125">
                  <a:extLst>
                    <a:ext uri="{9D8B030D-6E8A-4147-A177-3AD203B41FA5}">
                      <a16:colId xmlns:a16="http://schemas.microsoft.com/office/drawing/2014/main" val="2254196897"/>
                    </a:ext>
                  </a:extLst>
                </a:gridCol>
                <a:gridCol w="3868615">
                  <a:extLst>
                    <a:ext uri="{9D8B030D-6E8A-4147-A177-3AD203B41FA5}">
                      <a16:colId xmlns:a16="http://schemas.microsoft.com/office/drawing/2014/main" val="2647736362"/>
                    </a:ext>
                  </a:extLst>
                </a:gridCol>
                <a:gridCol w="2145323">
                  <a:extLst>
                    <a:ext uri="{9D8B030D-6E8A-4147-A177-3AD203B41FA5}">
                      <a16:colId xmlns:a16="http://schemas.microsoft.com/office/drawing/2014/main" val="3800573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Projects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Housing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5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Allowed in Lab in 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ATP Synthase, Integrase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Pasadena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33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Allowed in Lab Later (Dec/Jan)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ATP Synthase, Integrase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Pasadena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6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Not Allowed in Lab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ATP Synthase,</a:t>
                      </a:r>
                    </a:p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New </a:t>
                      </a:r>
                      <a:r>
                        <a:rPr lang="en-US" i="1" dirty="0">
                          <a:latin typeface="Avenir Book" panose="02000503020000020003" pitchFamily="2" charset="0"/>
                        </a:rPr>
                        <a:t>in silico</a:t>
                      </a:r>
                      <a:r>
                        <a:rPr lang="en-US" i="0" dirty="0">
                          <a:latin typeface="Avenir Book" panose="02000503020000020003" pitchFamily="2" charset="0"/>
                        </a:rPr>
                        <a:t> Murray Lab Project</a:t>
                      </a:r>
                      <a:endParaRPr lang="en-US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Connecticut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28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Not Allowed in Lab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ATP Synthase?,</a:t>
                      </a:r>
                    </a:p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New Project?,</a:t>
                      </a:r>
                    </a:p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Experimentally done at Yale (Farren Isaacs Lab)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Connecticut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136391"/>
                  </a:ext>
                </a:extLst>
              </a:tr>
            </a:tbl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4ADE342-2370-3448-ACDD-D3B98E04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1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7E34B-6EF3-AD41-AB46-7E1AFB05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727F6-3EB8-A841-949F-B54E0EA82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ATP Synthase Model Progress</a:t>
            </a:r>
          </a:p>
          <a:p>
            <a:r>
              <a:rPr lang="en-US" dirty="0"/>
              <a:t>ATP Rheostat Model Progress</a:t>
            </a:r>
          </a:p>
          <a:p>
            <a:r>
              <a:rPr lang="en-US" dirty="0"/>
              <a:t>Senior Thesis Project Discussion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E7336-6F3C-5444-A0D9-63E9E8C7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42FAC156-712C-1247-847F-ED99DDD4E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BA1D6F-A5B4-744F-8C6E-F71087157FD4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</p:spTree>
    <p:extLst>
      <p:ext uri="{BB962C8B-B14F-4D97-AF65-F5344CB8AC3E}">
        <p14:creationId xmlns:p14="http://schemas.microsoft.com/office/powerpoint/2010/main" val="222386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9E81-C1D2-A74A-B095-1D3CF78D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84" y="292037"/>
            <a:ext cx="3444293" cy="881784"/>
          </a:xfrm>
        </p:spPr>
        <p:txBody>
          <a:bodyPr>
            <a:noAutofit/>
          </a:bodyPr>
          <a:lstStyle/>
          <a:p>
            <a:r>
              <a:rPr lang="en-US" sz="2400" b="1" dirty="0"/>
              <a:t>Goal</a:t>
            </a:r>
            <a:r>
              <a:rPr lang="en-US" sz="2400" dirty="0"/>
              <a:t>: ATP Life Extension in Synthetic Cells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8C4B6-413B-6848-8E4F-E7699DA003E3}"/>
              </a:ext>
            </a:extLst>
          </p:cNvPr>
          <p:cNvGrpSpPr/>
          <p:nvPr/>
        </p:nvGrpSpPr>
        <p:grpSpPr>
          <a:xfrm>
            <a:off x="62445" y="2264264"/>
            <a:ext cx="3627313" cy="2312694"/>
            <a:chOff x="2673543" y="2305946"/>
            <a:chExt cx="6358945" cy="3897417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EE84680-DA8D-BD45-80A8-94D8AE7B6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543" y="2305946"/>
              <a:ext cx="6358945" cy="389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E9F93C-F176-C040-A502-EB00509D4597}"/>
                </a:ext>
              </a:extLst>
            </p:cNvPr>
            <p:cNvSpPr txBox="1"/>
            <p:nvPr/>
          </p:nvSpPr>
          <p:spPr>
            <a:xfrm>
              <a:off x="4260188" y="3851123"/>
              <a:ext cx="1447102" cy="46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2D5DA37-0E1D-4D45-8C92-3D2AA3112510}"/>
              </a:ext>
            </a:extLst>
          </p:cNvPr>
          <p:cNvSpPr txBox="1">
            <a:spLocks/>
          </p:cNvSpPr>
          <p:nvPr/>
        </p:nvSpPr>
        <p:spPr>
          <a:xfrm>
            <a:off x="4243539" y="146176"/>
            <a:ext cx="3854380" cy="98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 1: Regeneration by Rheostat Machinery</a:t>
            </a:r>
          </a:p>
        </p:txBody>
      </p:sp>
      <p:pic>
        <p:nvPicPr>
          <p:cNvPr id="9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466F7DC-E0F1-0E45-A5C5-E16FBB464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58325" y="1274777"/>
            <a:ext cx="2297020" cy="528619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7DDF09-E5E1-FD4A-A3E0-40BA3C7D5C6A}"/>
              </a:ext>
            </a:extLst>
          </p:cNvPr>
          <p:cNvSpPr txBox="1"/>
          <p:nvPr/>
        </p:nvSpPr>
        <p:spPr>
          <a:xfrm>
            <a:off x="4352940" y="6600693"/>
            <a:ext cx="3389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Opgenorth et al., </a:t>
            </a:r>
            <a:r>
              <a:rPr lang="en-US" sz="1100" i="1" dirty="0">
                <a:latin typeface="Avenir Book" panose="02000503020000020003" pitchFamily="2" charset="0"/>
              </a:rPr>
              <a:t>Nature Chemical Biology</a:t>
            </a:r>
            <a:r>
              <a:rPr lang="en-US" sz="1100" dirty="0">
                <a:latin typeface="Avenir Book" panose="02000503020000020003" pitchFamily="2" charset="0"/>
              </a:rPr>
              <a:t>, 2017 </a:t>
            </a:r>
            <a:endParaRPr lang="en-US" sz="1100" i="1" dirty="0">
              <a:latin typeface="Avenir Book" panose="02000503020000020003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6B6780-5638-DE41-9832-90B3EABC07F7}"/>
              </a:ext>
            </a:extLst>
          </p:cNvPr>
          <p:cNvCxnSpPr/>
          <p:nvPr/>
        </p:nvCxnSpPr>
        <p:spPr>
          <a:xfrm>
            <a:off x="3878157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AA1341-7F69-4045-BB72-C193CC75426F}"/>
              </a:ext>
            </a:extLst>
          </p:cNvPr>
          <p:cNvCxnSpPr/>
          <p:nvPr/>
        </p:nvCxnSpPr>
        <p:spPr>
          <a:xfrm>
            <a:off x="7962484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D158DBD9-2C90-7844-A92A-7C2AE8046B1A}"/>
              </a:ext>
            </a:extLst>
          </p:cNvPr>
          <p:cNvSpPr txBox="1">
            <a:spLocks/>
          </p:cNvSpPr>
          <p:nvPr/>
        </p:nvSpPr>
        <p:spPr>
          <a:xfrm>
            <a:off x="8192431" y="146175"/>
            <a:ext cx="3854380" cy="98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 2: Regeneration by ATP Synthase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28887F-51E0-0542-84F9-A9D89129E5FC}"/>
              </a:ext>
            </a:extLst>
          </p:cNvPr>
          <p:cNvGrpSpPr/>
          <p:nvPr/>
        </p:nvGrpSpPr>
        <p:grpSpPr>
          <a:xfrm>
            <a:off x="8409931" y="1678856"/>
            <a:ext cx="3273647" cy="3281603"/>
            <a:chOff x="7276937" y="1782646"/>
            <a:chExt cx="3790856" cy="36394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4A4ECD3-2CF9-9E4F-8B32-8E82DF91C0D0}"/>
                </a:ext>
              </a:extLst>
            </p:cNvPr>
            <p:cNvSpPr/>
            <p:nvPr/>
          </p:nvSpPr>
          <p:spPr>
            <a:xfrm>
              <a:off x="7276937" y="2310630"/>
              <a:ext cx="3429000" cy="3111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B06AD50-7EA7-4646-9049-95272EB47BD9}"/>
                </a:ext>
              </a:extLst>
            </p:cNvPr>
            <p:cNvSpPr/>
            <p:nvPr/>
          </p:nvSpPr>
          <p:spPr>
            <a:xfrm>
              <a:off x="9493709" y="2301636"/>
              <a:ext cx="781664" cy="752168"/>
            </a:xfrm>
            <a:custGeom>
              <a:avLst/>
              <a:gdLst>
                <a:gd name="connsiteX0" fmla="*/ 678425 w 781664"/>
                <a:gd name="connsiteY0" fmla="*/ 0 h 752168"/>
                <a:gd name="connsiteX1" fmla="*/ 294967 w 781664"/>
                <a:gd name="connsiteY1" fmla="*/ 442451 h 752168"/>
                <a:gd name="connsiteX2" fmla="*/ 0 w 781664"/>
                <a:gd name="connsiteY2" fmla="*/ 427703 h 752168"/>
                <a:gd name="connsiteX3" fmla="*/ 398206 w 781664"/>
                <a:gd name="connsiteY3" fmla="*/ 752168 h 752168"/>
                <a:gd name="connsiteX4" fmla="*/ 398206 w 781664"/>
                <a:gd name="connsiteY4" fmla="*/ 545690 h 752168"/>
                <a:gd name="connsiteX5" fmla="*/ 781664 w 781664"/>
                <a:gd name="connsiteY5" fmla="*/ 103239 h 752168"/>
                <a:gd name="connsiteX6" fmla="*/ 678425 w 781664"/>
                <a:gd name="connsiteY6" fmla="*/ 0 h 75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664" h="752168">
                  <a:moveTo>
                    <a:pt x="678425" y="0"/>
                  </a:moveTo>
                  <a:lnTo>
                    <a:pt x="294967" y="442451"/>
                  </a:lnTo>
                  <a:lnTo>
                    <a:pt x="0" y="427703"/>
                  </a:lnTo>
                  <a:lnTo>
                    <a:pt x="398206" y="752168"/>
                  </a:lnTo>
                  <a:lnTo>
                    <a:pt x="398206" y="545690"/>
                  </a:lnTo>
                  <a:lnTo>
                    <a:pt x="781664" y="103239"/>
                  </a:lnTo>
                  <a:lnTo>
                    <a:pt x="678425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EA6978-A70D-A24E-A4EC-405C4CE6715C}"/>
                </a:ext>
              </a:extLst>
            </p:cNvPr>
            <p:cNvSpPr txBox="1"/>
            <p:nvPr/>
          </p:nvSpPr>
          <p:spPr>
            <a:xfrm>
              <a:off x="8399594" y="2816566"/>
              <a:ext cx="1193800" cy="30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93DB65-EB63-C64E-ABC8-287553E997B0}"/>
                </a:ext>
              </a:extLst>
            </p:cNvPr>
            <p:cNvSpPr txBox="1"/>
            <p:nvPr/>
          </p:nvSpPr>
          <p:spPr>
            <a:xfrm>
              <a:off x="9332515" y="3436753"/>
              <a:ext cx="1186746" cy="30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ATP + H</a:t>
              </a:r>
              <a:r>
                <a:rPr lang="en-US" sz="1200" baseline="-25000" dirty="0">
                  <a:latin typeface="Avenir Book" panose="02000503020000020003" pitchFamily="2" charset="0"/>
                </a:rPr>
                <a:t>2</a:t>
              </a:r>
              <a:r>
                <a:rPr lang="en-US" sz="1200" dirty="0">
                  <a:latin typeface="Avenir Book" panose="02000503020000020003" pitchFamily="2" charset="0"/>
                </a:rPr>
                <a:t>0</a:t>
              </a:r>
            </a:p>
          </p:txBody>
        </p: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559BBF82-01A1-2041-BFC3-D3347E00082D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9332515" y="2985843"/>
              <a:ext cx="593373" cy="45091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0BF32D1-3723-E445-A880-856AB94833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49822" y="2029242"/>
              <a:ext cx="1269439" cy="1392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8140EA-46C1-EE44-B006-B294D906B91C}"/>
                </a:ext>
              </a:extLst>
            </p:cNvPr>
            <p:cNvSpPr txBox="1"/>
            <p:nvPr/>
          </p:nvSpPr>
          <p:spPr>
            <a:xfrm>
              <a:off x="10519261" y="1782646"/>
              <a:ext cx="548532" cy="34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  <p:graphicFrame>
          <p:nvGraphicFramePr>
            <p:cNvPr id="26" name="Diagram 25">
              <a:extLst>
                <a:ext uri="{FF2B5EF4-FFF2-40B4-BE49-F238E27FC236}">
                  <a16:creationId xmlns:a16="http://schemas.microsoft.com/office/drawing/2014/main" id="{7F5502FE-363C-9C43-9304-89A3A5BAF41D}"/>
                </a:ext>
              </a:extLst>
            </p:cNvPr>
            <p:cNvGraphicFramePr/>
            <p:nvPr/>
          </p:nvGraphicFramePr>
          <p:xfrm>
            <a:off x="7670637" y="3134269"/>
            <a:ext cx="1225550" cy="11804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2AB0E8-6363-B344-B824-D8E1F8C0C9C9}"/>
                </a:ext>
              </a:extLst>
            </p:cNvPr>
            <p:cNvSpPr txBox="1"/>
            <p:nvPr/>
          </p:nvSpPr>
          <p:spPr>
            <a:xfrm>
              <a:off x="7975436" y="3612707"/>
              <a:ext cx="1016000" cy="30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24106374-26E9-5A45-8848-4524B252493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019226" y="3017639"/>
              <a:ext cx="478438" cy="382691"/>
            </a:xfrm>
            <a:prstGeom prst="curvedConnector3">
              <a:avLst>
                <a:gd name="adj1" fmla="val 9315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63D0D10E-0AA6-6E44-8E09-59896082C8D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532940" y="3714080"/>
              <a:ext cx="1060456" cy="152300"/>
            </a:xfrm>
            <a:prstGeom prst="curvedConnector3">
              <a:avLst>
                <a:gd name="adj1" fmla="val -42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AD7B1B5-3576-9242-AA6E-B2832441E74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45" b="862"/>
          <a:stretch/>
        </p:blipFill>
        <p:spPr>
          <a:xfrm>
            <a:off x="0" y="6619045"/>
            <a:ext cx="933098" cy="2249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1435C7-EC17-0F49-9268-E066519B20F2}"/>
              </a:ext>
            </a:extLst>
          </p:cNvPr>
          <p:cNvSpPr txBox="1"/>
          <p:nvPr/>
        </p:nvSpPr>
        <p:spPr>
          <a:xfrm>
            <a:off x="4904509" y="1274777"/>
            <a:ext cx="311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9FF33B-B9D9-2040-B4A7-9FA84060FF89}"/>
              </a:ext>
            </a:extLst>
          </p:cNvPr>
          <p:cNvSpPr txBox="1"/>
          <p:nvPr/>
        </p:nvSpPr>
        <p:spPr>
          <a:xfrm>
            <a:off x="966456" y="6619045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3310D-B2AE-E140-ACA8-BEC3E8F9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8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A270-29C6-2541-9E9B-2C6547497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97" y="31420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Roadmap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35B9FF-DBDE-FE4B-A177-09830D39F901}"/>
              </a:ext>
            </a:extLst>
          </p:cNvPr>
          <p:cNvGrpSpPr/>
          <p:nvPr/>
        </p:nvGrpSpPr>
        <p:grpSpPr>
          <a:xfrm>
            <a:off x="114300" y="2359535"/>
            <a:ext cx="11821762" cy="3360222"/>
            <a:chOff x="114300" y="2359535"/>
            <a:chExt cx="11821762" cy="336022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F6F3BC4-F6CF-1346-902A-2551BB2B7B2F}"/>
                </a:ext>
              </a:extLst>
            </p:cNvPr>
            <p:cNvCxnSpPr>
              <a:cxnSpLocks/>
            </p:cNvCxnSpPr>
            <p:nvPr/>
          </p:nvCxnSpPr>
          <p:spPr>
            <a:xfrm>
              <a:off x="179737" y="3937644"/>
              <a:ext cx="117563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9A96EE-6BA3-BD4A-9EDC-14DED3D0A61F}"/>
                </a:ext>
              </a:extLst>
            </p:cNvPr>
            <p:cNvSpPr txBox="1"/>
            <p:nvPr/>
          </p:nvSpPr>
          <p:spPr>
            <a:xfrm>
              <a:off x="114300" y="2359535"/>
              <a:ext cx="1625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Model entire rheostat in </a:t>
              </a:r>
              <a:r>
                <a:rPr lang="en-US" dirty="0" err="1">
                  <a:latin typeface="Avenir Book" panose="02000503020000020003" pitchFamily="2" charset="0"/>
                </a:rPr>
                <a:t>BioCRNPyler</a:t>
              </a:r>
              <a:endParaRPr lang="en-US" dirty="0">
                <a:latin typeface="Avenir Book" panose="02000503020000020003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06918A-D84C-A840-96C9-F8115A66537E}"/>
                </a:ext>
              </a:extLst>
            </p:cNvPr>
            <p:cNvSpPr txBox="1"/>
            <p:nvPr/>
          </p:nvSpPr>
          <p:spPr>
            <a:xfrm>
              <a:off x="1670050" y="4519428"/>
              <a:ext cx="25527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Parameter experimentation to understand pathway and optimize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E11F7A-E246-D64E-B431-AA5B3741D0C4}"/>
                </a:ext>
              </a:extLst>
            </p:cNvPr>
            <p:cNvSpPr txBox="1"/>
            <p:nvPr/>
          </p:nvSpPr>
          <p:spPr>
            <a:xfrm>
              <a:off x="3689350" y="2379067"/>
              <a:ext cx="25527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Investigate reduced (</a:t>
              </a:r>
              <a:r>
                <a:rPr lang="en-US" dirty="0" err="1">
                  <a:latin typeface="Avenir Book" panose="02000503020000020003" pitchFamily="2" charset="0"/>
                </a:rPr>
                <a:t>autoReduce</a:t>
              </a:r>
              <a:r>
                <a:rPr lang="en-US" dirty="0">
                  <a:latin typeface="Avenir Book" panose="02000503020000020003" pitchFamily="2" charset="0"/>
                </a:rPr>
                <a:t>) and minimal models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DB743C-2AF3-1840-A3C8-13F28233B403}"/>
                </a:ext>
              </a:extLst>
            </p:cNvPr>
            <p:cNvSpPr txBox="1"/>
            <p:nvPr/>
          </p:nvSpPr>
          <p:spPr>
            <a:xfrm>
              <a:off x="5708650" y="4519428"/>
              <a:ext cx="2552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Collaborate with other projects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46998A-B02C-5B44-9380-E005251DFC2E}"/>
                </a:ext>
              </a:extLst>
            </p:cNvPr>
            <p:cNvSpPr txBox="1"/>
            <p:nvPr/>
          </p:nvSpPr>
          <p:spPr>
            <a:xfrm>
              <a:off x="7727949" y="2375302"/>
              <a:ext cx="2552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Study an ATP Synthase Model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9EBEAB6-9081-1542-983A-3406A50E82C5}"/>
                </a:ext>
              </a:extLst>
            </p:cNvPr>
            <p:cNvSpPr/>
            <p:nvPr/>
          </p:nvSpPr>
          <p:spPr>
            <a:xfrm>
              <a:off x="831850" y="3849066"/>
              <a:ext cx="190500" cy="202554"/>
            </a:xfrm>
            <a:prstGeom prst="ellipse">
              <a:avLst/>
            </a:prstGeom>
            <a:solidFill>
              <a:srgbClr val="00A64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C854A4-94BB-9F40-AE48-8FB699D9397C}"/>
                </a:ext>
              </a:extLst>
            </p:cNvPr>
            <p:cNvSpPr/>
            <p:nvPr/>
          </p:nvSpPr>
          <p:spPr>
            <a:xfrm>
              <a:off x="2851150" y="3849066"/>
              <a:ext cx="190500" cy="202554"/>
            </a:xfrm>
            <a:prstGeom prst="ellipse">
              <a:avLst/>
            </a:prstGeom>
            <a:solidFill>
              <a:srgbClr val="00A64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6E58AB-D4AF-4545-B358-6666F35BC76A}"/>
                </a:ext>
              </a:extLst>
            </p:cNvPr>
            <p:cNvSpPr/>
            <p:nvPr/>
          </p:nvSpPr>
          <p:spPr>
            <a:xfrm>
              <a:off x="4870450" y="3849066"/>
              <a:ext cx="190500" cy="2025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CAD58BF-44D4-4141-AF5C-F593AD67CE3D}"/>
                </a:ext>
              </a:extLst>
            </p:cNvPr>
            <p:cNvSpPr/>
            <p:nvPr/>
          </p:nvSpPr>
          <p:spPr>
            <a:xfrm>
              <a:off x="6889750" y="3836367"/>
              <a:ext cx="190500" cy="2025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87801D-AE3C-F644-9B25-E53CCEBE5486}"/>
                </a:ext>
              </a:extLst>
            </p:cNvPr>
            <p:cNvSpPr/>
            <p:nvPr/>
          </p:nvSpPr>
          <p:spPr>
            <a:xfrm>
              <a:off x="8909050" y="3836367"/>
              <a:ext cx="190500" cy="202554"/>
            </a:xfrm>
            <a:prstGeom prst="ellipse">
              <a:avLst/>
            </a:prstGeom>
            <a:solidFill>
              <a:srgbClr val="E1AD0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CD7E8B5-8D66-A94B-AAE0-9FA054F91694}"/>
                </a:ext>
              </a:extLst>
            </p:cNvPr>
            <p:cNvCxnSpPr>
              <a:cxnSpLocks/>
              <a:stCxn id="15" idx="0"/>
              <a:endCxn id="7" idx="2"/>
            </p:cNvCxnSpPr>
            <p:nvPr/>
          </p:nvCxnSpPr>
          <p:spPr>
            <a:xfrm flipV="1">
              <a:off x="927100" y="3282865"/>
              <a:ext cx="0" cy="56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2C9DCE1-A48C-A845-BF17-2209B7C8012D}"/>
                </a:ext>
              </a:extLst>
            </p:cNvPr>
            <p:cNvCxnSpPr>
              <a:cxnSpLocks/>
              <a:stCxn id="16" idx="4"/>
              <a:endCxn id="8" idx="0"/>
            </p:cNvCxnSpPr>
            <p:nvPr/>
          </p:nvCxnSpPr>
          <p:spPr>
            <a:xfrm>
              <a:off x="2946400" y="4051620"/>
              <a:ext cx="0" cy="467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26FB52D-44C0-BE44-A151-A38BF9C79354}"/>
                </a:ext>
              </a:extLst>
            </p:cNvPr>
            <p:cNvCxnSpPr>
              <a:cxnSpLocks/>
              <a:stCxn id="17" idx="0"/>
              <a:endCxn id="9" idx="2"/>
            </p:cNvCxnSpPr>
            <p:nvPr/>
          </p:nvCxnSpPr>
          <p:spPr>
            <a:xfrm flipV="1">
              <a:off x="4965700" y="3302397"/>
              <a:ext cx="0" cy="546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19E8515-D399-784B-8805-89E248E70380}"/>
                </a:ext>
              </a:extLst>
            </p:cNvPr>
            <p:cNvCxnSpPr>
              <a:cxnSpLocks/>
              <a:stCxn id="18" idx="4"/>
              <a:endCxn id="10" idx="0"/>
            </p:cNvCxnSpPr>
            <p:nvPr/>
          </p:nvCxnSpPr>
          <p:spPr>
            <a:xfrm>
              <a:off x="6985000" y="4038921"/>
              <a:ext cx="0" cy="480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6D9299E-E7D3-DF4F-A574-49C941314C85}"/>
                </a:ext>
              </a:extLst>
            </p:cNvPr>
            <p:cNvCxnSpPr>
              <a:cxnSpLocks/>
              <a:stCxn id="19" idx="0"/>
              <a:endCxn id="11" idx="2"/>
            </p:cNvCxnSpPr>
            <p:nvPr/>
          </p:nvCxnSpPr>
          <p:spPr>
            <a:xfrm flipH="1" flipV="1">
              <a:off x="9004299" y="3021633"/>
              <a:ext cx="1" cy="814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78F3F1C-86C1-ED4D-A2A8-29080B9DC6AD}"/>
                </a:ext>
              </a:extLst>
            </p:cNvPr>
            <p:cNvSpPr/>
            <p:nvPr/>
          </p:nvSpPr>
          <p:spPr>
            <a:xfrm>
              <a:off x="11023599" y="3849066"/>
              <a:ext cx="190500" cy="20255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505FEA7-088D-8047-B13C-D3E49A842F04}"/>
                </a:ext>
              </a:extLst>
            </p:cNvPr>
            <p:cNvCxnSpPr>
              <a:cxnSpLocks/>
              <a:stCxn id="51" idx="4"/>
              <a:endCxn id="54" idx="0"/>
            </p:cNvCxnSpPr>
            <p:nvPr/>
          </p:nvCxnSpPr>
          <p:spPr>
            <a:xfrm flipH="1">
              <a:off x="11112497" y="4051620"/>
              <a:ext cx="6352" cy="467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5C65368-4233-E14E-A296-5D9AA7ADA068}"/>
              </a:ext>
            </a:extLst>
          </p:cNvPr>
          <p:cNvSpPr txBox="1"/>
          <p:nvPr/>
        </p:nvSpPr>
        <p:spPr>
          <a:xfrm>
            <a:off x="10166350" y="4519427"/>
            <a:ext cx="1892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Experimental Planning</a:t>
            </a:r>
          </a:p>
        </p:txBody>
      </p:sp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6DA585-9C29-CD4E-9B53-AEEF8D7DF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AC61FC8-6498-C743-96C7-AF9CE5195896}"/>
              </a:ext>
            </a:extLst>
          </p:cNvPr>
          <p:cNvSpPr/>
          <p:nvPr/>
        </p:nvSpPr>
        <p:spPr>
          <a:xfrm>
            <a:off x="7334249" y="2221548"/>
            <a:ext cx="3429000" cy="203872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573409-C9BD-364F-8F03-63A71D4AE9AB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7B822-4BD6-5D43-8973-9140BB66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8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A270-29C6-2541-9E9B-2C6547497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97" y="31420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Roadmap for ATP Synthase Model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35B9FF-DBDE-FE4B-A177-09830D39F901}"/>
              </a:ext>
            </a:extLst>
          </p:cNvPr>
          <p:cNvGrpSpPr/>
          <p:nvPr/>
        </p:nvGrpSpPr>
        <p:grpSpPr>
          <a:xfrm>
            <a:off x="494807" y="2350681"/>
            <a:ext cx="10721599" cy="3071115"/>
            <a:chOff x="12210" y="2371643"/>
            <a:chExt cx="10721599" cy="307111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F6F3BC4-F6CF-1346-902A-2551BB2B7B2F}"/>
                </a:ext>
              </a:extLst>
            </p:cNvPr>
            <p:cNvCxnSpPr>
              <a:cxnSpLocks/>
            </p:cNvCxnSpPr>
            <p:nvPr/>
          </p:nvCxnSpPr>
          <p:spPr>
            <a:xfrm>
              <a:off x="179737" y="3937644"/>
              <a:ext cx="1055407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9A96EE-6BA3-BD4A-9EDC-14DED3D0A61F}"/>
                </a:ext>
              </a:extLst>
            </p:cNvPr>
            <p:cNvSpPr txBox="1"/>
            <p:nvPr/>
          </p:nvSpPr>
          <p:spPr>
            <a:xfrm>
              <a:off x="12210" y="2371643"/>
              <a:ext cx="18297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Model basics in BioCRNpyler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06918A-D84C-A840-96C9-F8115A66537E}"/>
                </a:ext>
              </a:extLst>
            </p:cNvPr>
            <p:cNvSpPr txBox="1"/>
            <p:nvPr/>
          </p:nvSpPr>
          <p:spPr>
            <a:xfrm>
              <a:off x="1535111" y="4519428"/>
              <a:ext cx="28225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Choose &amp; Implement Proton Gradient Maintenance Mechanism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E11F7A-E246-D64E-B431-AA5B3741D0C4}"/>
                </a:ext>
              </a:extLst>
            </p:cNvPr>
            <p:cNvSpPr txBox="1"/>
            <p:nvPr/>
          </p:nvSpPr>
          <p:spPr>
            <a:xfrm>
              <a:off x="3433334" y="2375301"/>
              <a:ext cx="30647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Study Effect of Temperature Dependent Transcription (</a:t>
              </a:r>
              <a:r>
                <a:rPr lang="en-US" dirty="0" err="1">
                  <a:latin typeface="Avenir Book" panose="02000503020000020003" pitchFamily="2" charset="0"/>
                </a:rPr>
                <a:t>Ayush</a:t>
              </a:r>
              <a:r>
                <a:rPr lang="en-US" dirty="0">
                  <a:latin typeface="Avenir Book" panose="02000503020000020003" pitchFamily="2" charset="0"/>
                </a:rPr>
                <a:t> B)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DB743C-2AF3-1840-A3C8-13F28233B403}"/>
                </a:ext>
              </a:extLst>
            </p:cNvPr>
            <p:cNvSpPr txBox="1"/>
            <p:nvPr/>
          </p:nvSpPr>
          <p:spPr>
            <a:xfrm>
              <a:off x="5503428" y="4529021"/>
              <a:ext cx="2963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Combine Model with ssDNA Export (</a:t>
              </a:r>
              <a:r>
                <a:rPr lang="en-US" dirty="0" err="1">
                  <a:latin typeface="Avenir Book" panose="02000503020000020003" pitchFamily="2" charset="0"/>
                </a:rPr>
                <a:t>Agrima</a:t>
              </a:r>
              <a:r>
                <a:rPr lang="en-US" dirty="0">
                  <a:latin typeface="Avenir Book" panose="02000503020000020003" pitchFamily="2" charset="0"/>
                </a:rPr>
                <a:t> D)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46998A-B02C-5B44-9380-E005251DFC2E}"/>
                </a:ext>
              </a:extLst>
            </p:cNvPr>
            <p:cNvSpPr txBox="1"/>
            <p:nvPr/>
          </p:nvSpPr>
          <p:spPr>
            <a:xfrm>
              <a:off x="7727949" y="2375302"/>
              <a:ext cx="2552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Experimental Planning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9EBEAB6-9081-1542-983A-3406A50E82C5}"/>
                </a:ext>
              </a:extLst>
            </p:cNvPr>
            <p:cNvSpPr/>
            <p:nvPr/>
          </p:nvSpPr>
          <p:spPr>
            <a:xfrm>
              <a:off x="831850" y="3849066"/>
              <a:ext cx="190500" cy="202554"/>
            </a:xfrm>
            <a:prstGeom prst="ellipse">
              <a:avLst/>
            </a:prstGeom>
            <a:solidFill>
              <a:srgbClr val="00A64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C854A4-94BB-9F40-AE48-8FB699D9397C}"/>
                </a:ext>
              </a:extLst>
            </p:cNvPr>
            <p:cNvSpPr/>
            <p:nvPr/>
          </p:nvSpPr>
          <p:spPr>
            <a:xfrm>
              <a:off x="2851150" y="3849066"/>
              <a:ext cx="190500" cy="202554"/>
            </a:xfrm>
            <a:prstGeom prst="ellipse">
              <a:avLst/>
            </a:prstGeom>
            <a:solidFill>
              <a:srgbClr val="00A64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6E58AB-D4AF-4545-B358-6666F35BC76A}"/>
                </a:ext>
              </a:extLst>
            </p:cNvPr>
            <p:cNvSpPr/>
            <p:nvPr/>
          </p:nvSpPr>
          <p:spPr>
            <a:xfrm>
              <a:off x="4870450" y="3849066"/>
              <a:ext cx="190500" cy="2025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CAD58BF-44D4-4141-AF5C-F593AD67CE3D}"/>
                </a:ext>
              </a:extLst>
            </p:cNvPr>
            <p:cNvSpPr/>
            <p:nvPr/>
          </p:nvSpPr>
          <p:spPr>
            <a:xfrm>
              <a:off x="6889750" y="3836367"/>
              <a:ext cx="190500" cy="2025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87801D-AE3C-F644-9B25-E53CCEBE5486}"/>
                </a:ext>
              </a:extLst>
            </p:cNvPr>
            <p:cNvSpPr/>
            <p:nvPr/>
          </p:nvSpPr>
          <p:spPr>
            <a:xfrm>
              <a:off x="8909050" y="3836367"/>
              <a:ext cx="190500" cy="20255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CD7E8B5-8D66-A94B-AAE0-9FA054F91694}"/>
                </a:ext>
              </a:extLst>
            </p:cNvPr>
            <p:cNvCxnSpPr>
              <a:cxnSpLocks/>
              <a:stCxn id="15" idx="0"/>
              <a:endCxn id="7" idx="2"/>
            </p:cNvCxnSpPr>
            <p:nvPr/>
          </p:nvCxnSpPr>
          <p:spPr>
            <a:xfrm flipV="1">
              <a:off x="927100" y="3017974"/>
              <a:ext cx="0" cy="831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2C9DCE1-A48C-A845-BF17-2209B7C8012D}"/>
                </a:ext>
              </a:extLst>
            </p:cNvPr>
            <p:cNvCxnSpPr>
              <a:cxnSpLocks/>
              <a:stCxn id="16" idx="4"/>
              <a:endCxn id="8" idx="0"/>
            </p:cNvCxnSpPr>
            <p:nvPr/>
          </p:nvCxnSpPr>
          <p:spPr>
            <a:xfrm>
              <a:off x="2946400" y="4051620"/>
              <a:ext cx="0" cy="467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26FB52D-44C0-BE44-A151-A38BF9C79354}"/>
                </a:ext>
              </a:extLst>
            </p:cNvPr>
            <p:cNvCxnSpPr>
              <a:cxnSpLocks/>
              <a:stCxn id="17" idx="0"/>
              <a:endCxn id="9" idx="2"/>
            </p:cNvCxnSpPr>
            <p:nvPr/>
          </p:nvCxnSpPr>
          <p:spPr>
            <a:xfrm flipV="1">
              <a:off x="4965700" y="3298631"/>
              <a:ext cx="0" cy="550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19E8515-D399-784B-8805-89E248E70380}"/>
                </a:ext>
              </a:extLst>
            </p:cNvPr>
            <p:cNvCxnSpPr>
              <a:cxnSpLocks/>
              <a:stCxn id="18" idx="4"/>
              <a:endCxn id="10" idx="0"/>
            </p:cNvCxnSpPr>
            <p:nvPr/>
          </p:nvCxnSpPr>
          <p:spPr>
            <a:xfrm>
              <a:off x="6985000" y="4038921"/>
              <a:ext cx="0" cy="490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6D9299E-E7D3-DF4F-A574-49C941314C85}"/>
                </a:ext>
              </a:extLst>
            </p:cNvPr>
            <p:cNvCxnSpPr>
              <a:cxnSpLocks/>
              <a:stCxn id="19" idx="0"/>
              <a:endCxn id="11" idx="2"/>
            </p:cNvCxnSpPr>
            <p:nvPr/>
          </p:nvCxnSpPr>
          <p:spPr>
            <a:xfrm flipH="1" flipV="1">
              <a:off x="9004299" y="2744634"/>
              <a:ext cx="1" cy="1091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5C65368-4233-E14E-A296-5D9AA7ADA068}"/>
              </a:ext>
            </a:extLst>
          </p:cNvPr>
          <p:cNvSpPr txBox="1"/>
          <p:nvPr/>
        </p:nvSpPr>
        <p:spPr>
          <a:xfrm>
            <a:off x="10166350" y="4519427"/>
            <a:ext cx="189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venir Book" panose="02000503020000020003" pitchFamily="2" charset="0"/>
            </a:endParaRPr>
          </a:p>
        </p:txBody>
      </p:sp>
      <p:pic>
        <p:nvPicPr>
          <p:cNvPr id="38" name="Picture 3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0EB78C2-75E1-D146-9CC9-8083C4825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F2FAA5A-3142-D24D-83D5-DA221FB41FF4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B8185C5-152C-7246-9440-A3CB5C08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3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21A9-0169-0B43-B64E-F98964224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1832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ATP Synthase Components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443FE55-AE01-B849-A11C-E83A497F3683}"/>
              </a:ext>
            </a:extLst>
          </p:cNvPr>
          <p:cNvSpPr/>
          <p:nvPr/>
        </p:nvSpPr>
        <p:spPr>
          <a:xfrm>
            <a:off x="425758" y="1332636"/>
            <a:ext cx="1943100" cy="10732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ATP Synthase Transcription &amp; Translation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6C61D4-4319-9C40-9FFA-5B59AEFF2ADF}"/>
              </a:ext>
            </a:extLst>
          </p:cNvPr>
          <p:cNvSpPr/>
          <p:nvPr/>
        </p:nvSpPr>
        <p:spPr>
          <a:xfrm>
            <a:off x="2860694" y="1332636"/>
            <a:ext cx="1943100" cy="10732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ATP Synthase Membrane Integration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01345C9-1868-074A-9C55-4C194280753C}"/>
              </a:ext>
            </a:extLst>
          </p:cNvPr>
          <p:cNvSpPr/>
          <p:nvPr/>
        </p:nvSpPr>
        <p:spPr>
          <a:xfrm>
            <a:off x="5295630" y="1332636"/>
            <a:ext cx="1943100" cy="10732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ATP Synthesis through ATP Synthase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572570-8CB3-3A4D-83A0-C27EE75E0125}"/>
              </a:ext>
            </a:extLst>
          </p:cNvPr>
          <p:cNvSpPr/>
          <p:nvPr/>
        </p:nvSpPr>
        <p:spPr>
          <a:xfrm>
            <a:off x="425758" y="2773781"/>
            <a:ext cx="1943100" cy="10732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Proton Pump Transcription &amp; Translation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59FCD44-59CC-3C4E-A16C-304742CFF41A}"/>
              </a:ext>
            </a:extLst>
          </p:cNvPr>
          <p:cNvSpPr/>
          <p:nvPr/>
        </p:nvSpPr>
        <p:spPr>
          <a:xfrm>
            <a:off x="2860694" y="2773781"/>
            <a:ext cx="1943100" cy="10732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Proton Pump Membrane Integration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49DCF9D-03B2-484D-8278-34666787D1E0}"/>
              </a:ext>
            </a:extLst>
          </p:cNvPr>
          <p:cNvSpPr/>
          <p:nvPr/>
        </p:nvSpPr>
        <p:spPr>
          <a:xfrm>
            <a:off x="5295630" y="2773781"/>
            <a:ext cx="1943100" cy="10732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Proton movement through Proton Pump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61514DB-0FBC-6B40-8E68-513F39B766F7}"/>
              </a:ext>
            </a:extLst>
          </p:cNvPr>
          <p:cNvSpPr/>
          <p:nvPr/>
        </p:nvSpPr>
        <p:spPr>
          <a:xfrm>
            <a:off x="425758" y="4218415"/>
            <a:ext cx="1943100" cy="107329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ATP Use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EC0833-D36A-9C4D-AD41-B6F981904CD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68858" y="1869283"/>
            <a:ext cx="491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BAEC1D-E5DC-6442-B88A-2CCCB767DDF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803794" y="1869283"/>
            <a:ext cx="491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E49D5C-8DF0-1C4E-92DF-4FE80F28DB5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368858" y="3310428"/>
            <a:ext cx="491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409196-92B8-E249-8986-08E8887B49A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803794" y="3310428"/>
            <a:ext cx="491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F8757D-7F2C-6E40-A087-B483A4A34E5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238730" y="1869283"/>
            <a:ext cx="775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EA52EA-CC9F-1F4A-B198-4FCE1E75AC4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38730" y="3310428"/>
            <a:ext cx="775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9A4A64-4E99-3042-90AB-17AF3348CFC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368858" y="4755062"/>
            <a:ext cx="5645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169FFA9-36CD-634F-9C7B-815BC1E01C87}"/>
              </a:ext>
            </a:extLst>
          </p:cNvPr>
          <p:cNvSpPr txBox="1"/>
          <p:nvPr/>
        </p:nvSpPr>
        <p:spPr>
          <a:xfrm>
            <a:off x="8216015" y="1653320"/>
            <a:ext cx="2150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ATP Synthesis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A3BB05-E123-8E49-B455-F1E938D27AD4}"/>
              </a:ext>
            </a:extLst>
          </p:cNvPr>
          <p:cNvSpPr txBox="1"/>
          <p:nvPr/>
        </p:nvSpPr>
        <p:spPr>
          <a:xfrm>
            <a:off x="8216015" y="2964547"/>
            <a:ext cx="2493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Maintain Proton Gradient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F571A3-284F-0248-A6B7-84448F3474F6}"/>
              </a:ext>
            </a:extLst>
          </p:cNvPr>
          <p:cNvSpPr txBox="1"/>
          <p:nvPr/>
        </p:nvSpPr>
        <p:spPr>
          <a:xfrm>
            <a:off x="8216015" y="4503469"/>
            <a:ext cx="2493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ATP Hydrolysis</a:t>
            </a:r>
          </a:p>
        </p:txBody>
      </p:sp>
      <p:pic>
        <p:nvPicPr>
          <p:cNvPr id="37" name="Picture 3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C900B5D-EE89-B440-A6C4-AEE0D1C6F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750D445-F03D-A146-ACB6-C7AD97A26883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  <p:pic>
        <p:nvPicPr>
          <p:cNvPr id="16" name="Picture 1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D8E6BA98-4CE8-514C-9012-FD353EC61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5873" y="1107757"/>
            <a:ext cx="1787378" cy="1400367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39E21CC7-8D52-3043-B3C1-239E3B0F0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5888" y="2660265"/>
            <a:ext cx="1534484" cy="1300326"/>
          </a:xfrm>
          <a:prstGeom prst="rect">
            <a:avLst/>
          </a:prstGeom>
        </p:spPr>
      </p:pic>
      <p:pic>
        <p:nvPicPr>
          <p:cNvPr id="33" name="Picture 3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83DCD432-33AD-4140-9FAE-C35C4C7769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5889" y="4151476"/>
            <a:ext cx="1381322" cy="13871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504013-43E2-8D4E-9093-0576F91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0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B13D-F318-2D45-8903-9A64BE87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27" y="10392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Separate simulations for ATP synthase model are as expected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56DD81-1A49-944A-AD76-D34880058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ED74B9-F061-784D-9B1A-5CC2E34A248C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8E2C865-8226-9F4C-9BF0-9D86D760867B}"/>
              </a:ext>
            </a:extLst>
          </p:cNvPr>
          <p:cNvGrpSpPr/>
          <p:nvPr/>
        </p:nvGrpSpPr>
        <p:grpSpPr>
          <a:xfrm>
            <a:off x="844627" y="4172690"/>
            <a:ext cx="2592423" cy="2542992"/>
            <a:chOff x="1110118" y="4050945"/>
            <a:chExt cx="2592423" cy="254299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9A725A4-05DC-6441-A9A7-E2EF128FB7C6}"/>
                </a:ext>
              </a:extLst>
            </p:cNvPr>
            <p:cNvSpPr/>
            <p:nvPr/>
          </p:nvSpPr>
          <p:spPr>
            <a:xfrm>
              <a:off x="1110118" y="4499961"/>
              <a:ext cx="2118731" cy="20939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118731"/>
                        <a:gd name="connsiteY0" fmla="*/ 1048215 h 2096429"/>
                        <a:gd name="connsiteX1" fmla="*/ 1059366 w 2118731"/>
                        <a:gd name="connsiteY1" fmla="*/ 0 h 2096429"/>
                        <a:gd name="connsiteX2" fmla="*/ 2118732 w 2118731"/>
                        <a:gd name="connsiteY2" fmla="*/ 1048215 h 2096429"/>
                        <a:gd name="connsiteX3" fmla="*/ 1059366 w 2118731"/>
                        <a:gd name="connsiteY3" fmla="*/ 2096430 h 2096429"/>
                        <a:gd name="connsiteX4" fmla="*/ 0 w 2118731"/>
                        <a:gd name="connsiteY4" fmla="*/ 1048215 h 20964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18731" h="2096429" extrusionOk="0">
                          <a:moveTo>
                            <a:pt x="0" y="1048215"/>
                          </a:moveTo>
                          <a:cubicBezTo>
                            <a:pt x="-108263" y="402523"/>
                            <a:pt x="355967" y="44410"/>
                            <a:pt x="1059366" y="0"/>
                          </a:cubicBezTo>
                          <a:cubicBezTo>
                            <a:pt x="1710617" y="13932"/>
                            <a:pt x="2038481" y="471854"/>
                            <a:pt x="2118732" y="1048215"/>
                          </a:cubicBezTo>
                          <a:cubicBezTo>
                            <a:pt x="2027995" y="1715738"/>
                            <a:pt x="1617157" y="2247223"/>
                            <a:pt x="1059366" y="2096430"/>
                          </a:cubicBezTo>
                          <a:cubicBezTo>
                            <a:pt x="363561" y="2035846"/>
                            <a:pt x="90874" y="1670548"/>
                            <a:pt x="0" y="104821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504E4C8-826F-DE49-A0D9-CE1963CCD861}"/>
                </a:ext>
              </a:extLst>
            </p:cNvPr>
            <p:cNvSpPr/>
            <p:nvPr/>
          </p:nvSpPr>
          <p:spPr>
            <a:xfrm>
              <a:off x="2429303" y="4426304"/>
              <a:ext cx="675017" cy="678205"/>
            </a:xfrm>
            <a:custGeom>
              <a:avLst/>
              <a:gdLst>
                <a:gd name="connsiteX0" fmla="*/ 678425 w 781664"/>
                <a:gd name="connsiteY0" fmla="*/ 0 h 752168"/>
                <a:gd name="connsiteX1" fmla="*/ 294967 w 781664"/>
                <a:gd name="connsiteY1" fmla="*/ 442451 h 752168"/>
                <a:gd name="connsiteX2" fmla="*/ 0 w 781664"/>
                <a:gd name="connsiteY2" fmla="*/ 427703 h 752168"/>
                <a:gd name="connsiteX3" fmla="*/ 398206 w 781664"/>
                <a:gd name="connsiteY3" fmla="*/ 752168 h 752168"/>
                <a:gd name="connsiteX4" fmla="*/ 398206 w 781664"/>
                <a:gd name="connsiteY4" fmla="*/ 545690 h 752168"/>
                <a:gd name="connsiteX5" fmla="*/ 781664 w 781664"/>
                <a:gd name="connsiteY5" fmla="*/ 103239 h 752168"/>
                <a:gd name="connsiteX6" fmla="*/ 678425 w 781664"/>
                <a:gd name="connsiteY6" fmla="*/ 0 h 75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664" h="752168">
                  <a:moveTo>
                    <a:pt x="678425" y="0"/>
                  </a:moveTo>
                  <a:lnTo>
                    <a:pt x="294967" y="442451"/>
                  </a:lnTo>
                  <a:lnTo>
                    <a:pt x="0" y="427703"/>
                  </a:lnTo>
                  <a:lnTo>
                    <a:pt x="398206" y="752168"/>
                  </a:lnTo>
                  <a:lnTo>
                    <a:pt x="398206" y="545690"/>
                  </a:lnTo>
                  <a:lnTo>
                    <a:pt x="781664" y="103239"/>
                  </a:lnTo>
                  <a:lnTo>
                    <a:pt x="678425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7A8440-5683-A543-B446-11DE3EA7145A}"/>
                </a:ext>
              </a:extLst>
            </p:cNvPr>
            <p:cNvSpPr txBox="1"/>
            <p:nvPr/>
          </p:nvSpPr>
          <p:spPr>
            <a:xfrm>
              <a:off x="1398380" y="4983197"/>
              <a:ext cx="1030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0A787BC-BD89-AD4E-B313-4EA27149EB60}"/>
                </a:ext>
              </a:extLst>
            </p:cNvPr>
            <p:cNvSpPr txBox="1"/>
            <p:nvPr/>
          </p:nvSpPr>
          <p:spPr>
            <a:xfrm>
              <a:off x="2521754" y="5542399"/>
              <a:ext cx="459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ATP</a:t>
              </a:r>
            </a:p>
          </p:txBody>
        </p:sp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FED69742-A8EF-664F-B50B-65FCC28362B8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2204017" y="5135828"/>
              <a:ext cx="547351" cy="40657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E6C830-5B11-584A-BF05-B28E88F0BC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2607" y="4273293"/>
              <a:ext cx="1096242" cy="1255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38A152-6A4E-6F44-B2BC-BF5EAD6729EF}"/>
                </a:ext>
              </a:extLst>
            </p:cNvPr>
            <p:cNvSpPr txBox="1"/>
            <p:nvPr/>
          </p:nvSpPr>
          <p:spPr>
            <a:xfrm>
              <a:off x="3228848" y="4050945"/>
              <a:ext cx="473693" cy="312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1E49BEF-B98D-EB44-811B-DAE7901209E7}"/>
              </a:ext>
            </a:extLst>
          </p:cNvPr>
          <p:cNvGrpSpPr/>
          <p:nvPr/>
        </p:nvGrpSpPr>
        <p:grpSpPr>
          <a:xfrm>
            <a:off x="5054252" y="4499961"/>
            <a:ext cx="2711436" cy="2327096"/>
            <a:chOff x="5054252" y="4499961"/>
            <a:chExt cx="2711436" cy="232709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4027D4E-0E86-5E4D-8432-DD4597FDB231}"/>
                </a:ext>
              </a:extLst>
            </p:cNvPr>
            <p:cNvSpPr/>
            <p:nvPr/>
          </p:nvSpPr>
          <p:spPr>
            <a:xfrm>
              <a:off x="5054252" y="4499961"/>
              <a:ext cx="2118731" cy="20964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118731"/>
                        <a:gd name="connsiteY0" fmla="*/ 1048215 h 2096429"/>
                        <a:gd name="connsiteX1" fmla="*/ 1059366 w 2118731"/>
                        <a:gd name="connsiteY1" fmla="*/ 0 h 2096429"/>
                        <a:gd name="connsiteX2" fmla="*/ 2118732 w 2118731"/>
                        <a:gd name="connsiteY2" fmla="*/ 1048215 h 2096429"/>
                        <a:gd name="connsiteX3" fmla="*/ 1059366 w 2118731"/>
                        <a:gd name="connsiteY3" fmla="*/ 2096430 h 2096429"/>
                        <a:gd name="connsiteX4" fmla="*/ 0 w 2118731"/>
                        <a:gd name="connsiteY4" fmla="*/ 1048215 h 20964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18731" h="2096429" extrusionOk="0">
                          <a:moveTo>
                            <a:pt x="0" y="1048215"/>
                          </a:moveTo>
                          <a:cubicBezTo>
                            <a:pt x="-108263" y="402523"/>
                            <a:pt x="355967" y="44410"/>
                            <a:pt x="1059366" y="0"/>
                          </a:cubicBezTo>
                          <a:cubicBezTo>
                            <a:pt x="1710617" y="13932"/>
                            <a:pt x="2038481" y="471854"/>
                            <a:pt x="2118732" y="1048215"/>
                          </a:cubicBezTo>
                          <a:cubicBezTo>
                            <a:pt x="2027995" y="1715738"/>
                            <a:pt x="1617157" y="2247223"/>
                            <a:pt x="1059366" y="2096430"/>
                          </a:cubicBezTo>
                          <a:cubicBezTo>
                            <a:pt x="363561" y="2035846"/>
                            <a:pt x="90874" y="1670548"/>
                            <a:pt x="0" y="104821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1112F1B5-566F-494B-B000-A94001A3D46C}"/>
                </a:ext>
              </a:extLst>
            </p:cNvPr>
            <p:cNvSpPr/>
            <p:nvPr/>
          </p:nvSpPr>
          <p:spPr>
            <a:xfrm rot="18859408">
              <a:off x="6813395" y="5941143"/>
              <a:ext cx="200722" cy="655247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02C3986-071A-464B-8720-385E48C898C2}"/>
                </a:ext>
              </a:extLst>
            </p:cNvPr>
            <p:cNvCxnSpPr>
              <a:cxnSpLocks/>
            </p:cNvCxnSpPr>
            <p:nvPr/>
          </p:nvCxnSpPr>
          <p:spPr>
            <a:xfrm>
              <a:off x="6382896" y="5731710"/>
              <a:ext cx="921153" cy="864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4FAE324-FACC-4147-B62B-2FF8999B544D}"/>
                </a:ext>
              </a:extLst>
            </p:cNvPr>
            <p:cNvSpPr txBox="1"/>
            <p:nvPr/>
          </p:nvSpPr>
          <p:spPr>
            <a:xfrm>
              <a:off x="7291995" y="6514803"/>
              <a:ext cx="473693" cy="312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BDEE02E-5ACA-0940-9AFE-28CF7816F9EF}"/>
              </a:ext>
            </a:extLst>
          </p:cNvPr>
          <p:cNvGrpSpPr/>
          <p:nvPr/>
        </p:nvGrpSpPr>
        <p:grpSpPr>
          <a:xfrm>
            <a:off x="8968822" y="4376339"/>
            <a:ext cx="2148297" cy="2096429"/>
            <a:chOff x="8968822" y="4376339"/>
            <a:chExt cx="2148297" cy="2096429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C74DFD7-6DE9-D840-8909-38703C2ED8E2}"/>
                </a:ext>
              </a:extLst>
            </p:cNvPr>
            <p:cNvSpPr/>
            <p:nvPr/>
          </p:nvSpPr>
          <p:spPr>
            <a:xfrm>
              <a:off x="8968822" y="4376339"/>
              <a:ext cx="2118731" cy="20964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118731"/>
                        <a:gd name="connsiteY0" fmla="*/ 1048215 h 2096429"/>
                        <a:gd name="connsiteX1" fmla="*/ 1059366 w 2118731"/>
                        <a:gd name="connsiteY1" fmla="*/ 0 h 2096429"/>
                        <a:gd name="connsiteX2" fmla="*/ 2118732 w 2118731"/>
                        <a:gd name="connsiteY2" fmla="*/ 1048215 h 2096429"/>
                        <a:gd name="connsiteX3" fmla="*/ 1059366 w 2118731"/>
                        <a:gd name="connsiteY3" fmla="*/ 2096430 h 2096429"/>
                        <a:gd name="connsiteX4" fmla="*/ 0 w 2118731"/>
                        <a:gd name="connsiteY4" fmla="*/ 1048215 h 20964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18731" h="2096429" extrusionOk="0">
                          <a:moveTo>
                            <a:pt x="0" y="1048215"/>
                          </a:moveTo>
                          <a:cubicBezTo>
                            <a:pt x="-108263" y="402523"/>
                            <a:pt x="355967" y="44410"/>
                            <a:pt x="1059366" y="0"/>
                          </a:cubicBezTo>
                          <a:cubicBezTo>
                            <a:pt x="1710617" y="13932"/>
                            <a:pt x="2038481" y="471854"/>
                            <a:pt x="2118732" y="1048215"/>
                          </a:cubicBezTo>
                          <a:cubicBezTo>
                            <a:pt x="2027995" y="1715738"/>
                            <a:pt x="1617157" y="2247223"/>
                            <a:pt x="1059366" y="2096430"/>
                          </a:cubicBezTo>
                          <a:cubicBezTo>
                            <a:pt x="363561" y="2035846"/>
                            <a:pt x="90874" y="1670548"/>
                            <a:pt x="0" y="104821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3D047C-17CF-9142-BDDF-1C4938CF76B8}"/>
                </a:ext>
              </a:extLst>
            </p:cNvPr>
            <p:cNvSpPr txBox="1"/>
            <p:nvPr/>
          </p:nvSpPr>
          <p:spPr>
            <a:xfrm>
              <a:off x="9729389" y="4818480"/>
              <a:ext cx="1030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4BE193B-505D-BC46-8D68-FC2C149510DD}"/>
                </a:ext>
              </a:extLst>
            </p:cNvPr>
            <p:cNvSpPr txBox="1"/>
            <p:nvPr/>
          </p:nvSpPr>
          <p:spPr>
            <a:xfrm>
              <a:off x="10518917" y="5359753"/>
              <a:ext cx="5982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ATP</a:t>
              </a:r>
            </a:p>
          </p:txBody>
        </p:sp>
        <p:graphicFrame>
          <p:nvGraphicFramePr>
            <p:cNvPr id="33" name="Diagram 32">
              <a:extLst>
                <a:ext uri="{FF2B5EF4-FFF2-40B4-BE49-F238E27FC236}">
                  <a16:creationId xmlns:a16="http://schemas.microsoft.com/office/drawing/2014/main" id="{F58AD2C2-6477-834D-ABFF-9FDFC137C5A2}"/>
                </a:ext>
              </a:extLst>
            </p:cNvPr>
            <p:cNvGraphicFramePr/>
            <p:nvPr/>
          </p:nvGraphicFramePr>
          <p:xfrm>
            <a:off x="9099888" y="5104942"/>
            <a:ext cx="1058341" cy="106439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19AD62F5-95FB-B34D-B5F5-929B1979356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391802" y="5007071"/>
              <a:ext cx="431392" cy="330478"/>
            </a:xfrm>
            <a:prstGeom prst="curvedConnector3">
              <a:avLst>
                <a:gd name="adj1" fmla="val 9315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urved Connector 34">
              <a:extLst>
                <a:ext uri="{FF2B5EF4-FFF2-40B4-BE49-F238E27FC236}">
                  <a16:creationId xmlns:a16="http://schemas.microsoft.com/office/drawing/2014/main" id="{C2E8C08C-6A11-204F-9B2D-7CA44C49994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844542" y="5627739"/>
              <a:ext cx="915772" cy="137324"/>
            </a:xfrm>
            <a:prstGeom prst="curvedConnector3">
              <a:avLst>
                <a:gd name="adj1" fmla="val -42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F3D430-DA63-8841-8B5B-65A007011CC6}"/>
                </a:ext>
              </a:extLst>
            </p:cNvPr>
            <p:cNvSpPr txBox="1"/>
            <p:nvPr/>
          </p:nvSpPr>
          <p:spPr>
            <a:xfrm>
              <a:off x="9285319" y="5488065"/>
              <a:ext cx="6504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4D32357-D39D-D748-8F34-A44998F6D552}"/>
              </a:ext>
            </a:extLst>
          </p:cNvPr>
          <p:cNvSpPr txBox="1"/>
          <p:nvPr/>
        </p:nvSpPr>
        <p:spPr>
          <a:xfrm>
            <a:off x="6385359" y="5359753"/>
            <a:ext cx="811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ADP + Pi</a:t>
            </a: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CBCFC341-C179-564B-AD32-598001CCB29E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6227880" y="5636752"/>
            <a:ext cx="563016" cy="2354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64D3BD8-C82A-3149-B110-81FF411C8A86}"/>
              </a:ext>
            </a:extLst>
          </p:cNvPr>
          <p:cNvSpPr txBox="1"/>
          <p:nvPr/>
        </p:nvSpPr>
        <p:spPr>
          <a:xfrm>
            <a:off x="5766831" y="5733672"/>
            <a:ext cx="481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ATP </a:t>
            </a:r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BCC4B056-E7CA-EE4B-BFD2-196A0AEF5D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18114" y="1427330"/>
            <a:ext cx="3526971" cy="2743200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E32876-990A-5E48-B83F-F08F908845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5902" y="1427330"/>
            <a:ext cx="3526971" cy="2743200"/>
          </a:xfrm>
          <a:prstGeom prst="rect">
            <a:avLst/>
          </a:prstGeom>
        </p:spPr>
      </p:pic>
      <p:pic>
        <p:nvPicPr>
          <p:cNvPr id="40" name="Picture 39" descr="A close up of a map&#10;&#10;Description automatically generated">
            <a:extLst>
              <a:ext uri="{FF2B5EF4-FFF2-40B4-BE49-F238E27FC236}">
                <a16:creationId xmlns:a16="http://schemas.microsoft.com/office/drawing/2014/main" id="{5228DA69-6066-C641-83F6-43D79A5212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0326" y="1427330"/>
            <a:ext cx="3526971" cy="2743200"/>
          </a:xfrm>
          <a:prstGeom prst="rect">
            <a:avLst/>
          </a:prstGeom>
        </p:spPr>
      </p:pic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06B2BC9A-FFE7-634F-B086-B020B3E5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8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B13D-F318-2D45-8903-9A64BE87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" y="28680"/>
            <a:ext cx="11859491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Obstacle: </a:t>
            </a:r>
            <a:r>
              <a:rPr lang="en-US" sz="2800" dirty="0"/>
              <a:t>Combined simulations for ATP synthase model have bound protein concentration anomaly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56DD81-1A49-944A-AD76-D34880058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ED74B9-F061-784D-9B1A-5CC2E34A248C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AF07AE5-9CDF-B64A-8A11-714480DCD77B}"/>
              </a:ext>
            </a:extLst>
          </p:cNvPr>
          <p:cNvGrpSpPr/>
          <p:nvPr/>
        </p:nvGrpSpPr>
        <p:grpSpPr>
          <a:xfrm>
            <a:off x="6703142" y="1751440"/>
            <a:ext cx="3386487" cy="3211392"/>
            <a:chOff x="1110118" y="4050945"/>
            <a:chExt cx="2592423" cy="254299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9C8B490-9802-4244-B5B5-2C133157CE03}"/>
                </a:ext>
              </a:extLst>
            </p:cNvPr>
            <p:cNvSpPr/>
            <p:nvPr/>
          </p:nvSpPr>
          <p:spPr>
            <a:xfrm>
              <a:off x="1110118" y="4499961"/>
              <a:ext cx="2118731" cy="20939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118731"/>
                        <a:gd name="connsiteY0" fmla="*/ 1048215 h 2096429"/>
                        <a:gd name="connsiteX1" fmla="*/ 1059366 w 2118731"/>
                        <a:gd name="connsiteY1" fmla="*/ 0 h 2096429"/>
                        <a:gd name="connsiteX2" fmla="*/ 2118732 w 2118731"/>
                        <a:gd name="connsiteY2" fmla="*/ 1048215 h 2096429"/>
                        <a:gd name="connsiteX3" fmla="*/ 1059366 w 2118731"/>
                        <a:gd name="connsiteY3" fmla="*/ 2096430 h 2096429"/>
                        <a:gd name="connsiteX4" fmla="*/ 0 w 2118731"/>
                        <a:gd name="connsiteY4" fmla="*/ 1048215 h 20964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18731" h="2096429" extrusionOk="0">
                          <a:moveTo>
                            <a:pt x="0" y="1048215"/>
                          </a:moveTo>
                          <a:cubicBezTo>
                            <a:pt x="-108263" y="402523"/>
                            <a:pt x="355967" y="44410"/>
                            <a:pt x="1059366" y="0"/>
                          </a:cubicBezTo>
                          <a:cubicBezTo>
                            <a:pt x="1710617" y="13932"/>
                            <a:pt x="2038481" y="471854"/>
                            <a:pt x="2118732" y="1048215"/>
                          </a:cubicBezTo>
                          <a:cubicBezTo>
                            <a:pt x="2027995" y="1715738"/>
                            <a:pt x="1617157" y="2247223"/>
                            <a:pt x="1059366" y="2096430"/>
                          </a:cubicBezTo>
                          <a:cubicBezTo>
                            <a:pt x="363561" y="2035846"/>
                            <a:pt x="90874" y="1670548"/>
                            <a:pt x="0" y="104821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558D98B-E768-8B41-961A-22A62DDC991A}"/>
                </a:ext>
              </a:extLst>
            </p:cNvPr>
            <p:cNvSpPr/>
            <p:nvPr/>
          </p:nvSpPr>
          <p:spPr>
            <a:xfrm>
              <a:off x="2429303" y="4426304"/>
              <a:ext cx="675017" cy="678205"/>
            </a:xfrm>
            <a:custGeom>
              <a:avLst/>
              <a:gdLst>
                <a:gd name="connsiteX0" fmla="*/ 678425 w 781664"/>
                <a:gd name="connsiteY0" fmla="*/ 0 h 752168"/>
                <a:gd name="connsiteX1" fmla="*/ 294967 w 781664"/>
                <a:gd name="connsiteY1" fmla="*/ 442451 h 752168"/>
                <a:gd name="connsiteX2" fmla="*/ 0 w 781664"/>
                <a:gd name="connsiteY2" fmla="*/ 427703 h 752168"/>
                <a:gd name="connsiteX3" fmla="*/ 398206 w 781664"/>
                <a:gd name="connsiteY3" fmla="*/ 752168 h 752168"/>
                <a:gd name="connsiteX4" fmla="*/ 398206 w 781664"/>
                <a:gd name="connsiteY4" fmla="*/ 545690 h 752168"/>
                <a:gd name="connsiteX5" fmla="*/ 781664 w 781664"/>
                <a:gd name="connsiteY5" fmla="*/ 103239 h 752168"/>
                <a:gd name="connsiteX6" fmla="*/ 678425 w 781664"/>
                <a:gd name="connsiteY6" fmla="*/ 0 h 75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664" h="752168">
                  <a:moveTo>
                    <a:pt x="678425" y="0"/>
                  </a:moveTo>
                  <a:lnTo>
                    <a:pt x="294967" y="442451"/>
                  </a:lnTo>
                  <a:lnTo>
                    <a:pt x="0" y="427703"/>
                  </a:lnTo>
                  <a:lnTo>
                    <a:pt x="398206" y="752168"/>
                  </a:lnTo>
                  <a:lnTo>
                    <a:pt x="398206" y="545690"/>
                  </a:lnTo>
                  <a:lnTo>
                    <a:pt x="781664" y="103239"/>
                  </a:lnTo>
                  <a:lnTo>
                    <a:pt x="678425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3F0D6F7-3769-FF40-BA0C-B57773096059}"/>
                </a:ext>
              </a:extLst>
            </p:cNvPr>
            <p:cNvSpPr txBox="1"/>
            <p:nvPr/>
          </p:nvSpPr>
          <p:spPr>
            <a:xfrm>
              <a:off x="1638099" y="4932583"/>
              <a:ext cx="630270" cy="219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E8101A-3FDF-0541-91B8-06974472B4A8}"/>
                </a:ext>
              </a:extLst>
            </p:cNvPr>
            <p:cNvSpPr txBox="1"/>
            <p:nvPr/>
          </p:nvSpPr>
          <p:spPr>
            <a:xfrm>
              <a:off x="2485125" y="5245287"/>
              <a:ext cx="5334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ATP</a:t>
              </a:r>
            </a:p>
          </p:txBody>
        </p: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B24C46CB-C9CC-AA45-80D9-D01D7D338C51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2189040" y="5054378"/>
              <a:ext cx="562794" cy="19090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FA91B6A-AA58-B94C-874A-D0690C0ABD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4980" y="4273293"/>
              <a:ext cx="943869" cy="1093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8AFD6F-9918-2748-A0D5-5ACFE50358F0}"/>
                </a:ext>
              </a:extLst>
            </p:cNvPr>
            <p:cNvSpPr txBox="1"/>
            <p:nvPr/>
          </p:nvSpPr>
          <p:spPr>
            <a:xfrm>
              <a:off x="3228848" y="4050945"/>
              <a:ext cx="473693" cy="312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EBC9C1-189F-E84B-BC9D-3B6DAFF0FA5E}"/>
              </a:ext>
            </a:extLst>
          </p:cNvPr>
          <p:cNvGrpSpPr/>
          <p:nvPr/>
        </p:nvGrpSpPr>
        <p:grpSpPr>
          <a:xfrm>
            <a:off x="8254630" y="4450090"/>
            <a:ext cx="1213067" cy="1105265"/>
            <a:chOff x="8976955" y="3570537"/>
            <a:chExt cx="1213067" cy="1105265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A8551DC4-6332-224F-81C6-B0BFBEBC5E2B}"/>
                </a:ext>
              </a:extLst>
            </p:cNvPr>
            <p:cNvSpPr/>
            <p:nvPr/>
          </p:nvSpPr>
          <p:spPr>
            <a:xfrm rot="18859408">
              <a:off x="9292713" y="3663877"/>
              <a:ext cx="200722" cy="655247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F1FC566-ABBC-6941-9B94-F912C726FD9A}"/>
                </a:ext>
              </a:extLst>
            </p:cNvPr>
            <p:cNvCxnSpPr>
              <a:cxnSpLocks/>
            </p:cNvCxnSpPr>
            <p:nvPr/>
          </p:nvCxnSpPr>
          <p:spPr>
            <a:xfrm>
              <a:off x="8976955" y="3570537"/>
              <a:ext cx="845864" cy="827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063F4E-0D61-1445-83BB-815141363EAA}"/>
                </a:ext>
              </a:extLst>
            </p:cNvPr>
            <p:cNvSpPr txBox="1"/>
            <p:nvPr/>
          </p:nvSpPr>
          <p:spPr>
            <a:xfrm>
              <a:off x="9716329" y="4363548"/>
              <a:ext cx="473693" cy="312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DFD76D-AF77-0741-91DD-D5FACCDEE9D7}"/>
              </a:ext>
            </a:extLst>
          </p:cNvPr>
          <p:cNvGrpSpPr/>
          <p:nvPr/>
        </p:nvGrpSpPr>
        <p:grpSpPr>
          <a:xfrm>
            <a:off x="6904801" y="3141807"/>
            <a:ext cx="1058341" cy="1227656"/>
            <a:chOff x="7563364" y="2634161"/>
            <a:chExt cx="1058341" cy="1227656"/>
          </a:xfrm>
        </p:grpSpPr>
        <p:graphicFrame>
          <p:nvGraphicFramePr>
            <p:cNvPr id="28" name="Diagram 27">
              <a:extLst>
                <a:ext uri="{FF2B5EF4-FFF2-40B4-BE49-F238E27FC236}">
                  <a16:creationId xmlns:a16="http://schemas.microsoft.com/office/drawing/2014/main" id="{1538BA73-3344-754F-8815-5E914142D351}"/>
                </a:ext>
              </a:extLst>
            </p:cNvPr>
            <p:cNvGraphicFramePr/>
            <p:nvPr/>
          </p:nvGraphicFramePr>
          <p:xfrm>
            <a:off x="7563364" y="2797421"/>
            <a:ext cx="1058341" cy="106439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B999A3F6-FA51-EB4D-9146-ECE60382879F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rot="5400000" flipH="1" flipV="1">
              <a:off x="7943273" y="2669830"/>
              <a:ext cx="555466" cy="48412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2A2B581-8D8B-8F47-9801-F7EC4C32B9D1}"/>
                </a:ext>
              </a:extLst>
            </p:cNvPr>
            <p:cNvSpPr txBox="1"/>
            <p:nvPr/>
          </p:nvSpPr>
          <p:spPr>
            <a:xfrm>
              <a:off x="7780791" y="3198873"/>
              <a:ext cx="6504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F059850-2105-BA40-BE2F-FF7499939FD4}"/>
              </a:ext>
            </a:extLst>
          </p:cNvPr>
          <p:cNvSpPr txBox="1"/>
          <p:nvPr/>
        </p:nvSpPr>
        <p:spPr>
          <a:xfrm>
            <a:off x="8319338" y="4061994"/>
            <a:ext cx="845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ADP + Pi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EF23DF15-DE08-3D4B-8A86-62179C343D9F}"/>
              </a:ext>
            </a:extLst>
          </p:cNvPr>
          <p:cNvCxnSpPr>
            <a:cxnSpLocks/>
          </p:cNvCxnSpPr>
          <p:nvPr/>
        </p:nvCxnSpPr>
        <p:spPr>
          <a:xfrm flipV="1">
            <a:off x="8154456" y="4358902"/>
            <a:ext cx="351611" cy="3364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130D609-1305-914C-888C-B57EBB4A2E95}"/>
              </a:ext>
            </a:extLst>
          </p:cNvPr>
          <p:cNvSpPr txBox="1"/>
          <p:nvPr/>
        </p:nvSpPr>
        <p:spPr>
          <a:xfrm>
            <a:off x="7775965" y="4541993"/>
            <a:ext cx="481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ATP </a:t>
            </a: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3F0B4ECA-05E3-AF4E-B3D7-986705E673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68495" y="3506528"/>
            <a:ext cx="984918" cy="445759"/>
          </a:xfrm>
          <a:prstGeom prst="curvedConnector3">
            <a:avLst>
              <a:gd name="adj1" fmla="val 35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8F0EA18-4C77-CD43-A12F-7435A3C78B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578" y="1642202"/>
            <a:ext cx="5055326" cy="39319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F8E1E1-A1DF-7248-A8B5-9B93B9C5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53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B13D-F318-2D45-8903-9A64BE87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" y="2868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ATP synthase simulations show that proton pump is necessary to extend ATP lifetime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56DD81-1A49-944A-AD76-D34880058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ED74B9-F061-784D-9B1A-5CC2E34A248C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C05943-2999-974C-92F4-ED6B98BC8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265" y="1600200"/>
            <a:ext cx="4702629" cy="365760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D9EA22A6-1F28-A449-8160-CB62857D5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296" y="1600200"/>
            <a:ext cx="4702629" cy="36576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21B0602-82E2-3347-96A3-EFEFACD3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22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23_2020_templtae" id="{C4D01837-F583-D94D-95D7-0F76D89D02B2}" vid="{788B30EF-4EBF-7D40-92D5-95697EA184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2693</TotalTime>
  <Words>546</Words>
  <Application>Microsoft Macintosh PowerPoint</Application>
  <PresentationFormat>Widescreen</PresentationFormat>
  <Paragraphs>163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Book</vt:lpstr>
      <vt:lpstr>Calibri</vt:lpstr>
      <vt:lpstr>Times New Roman</vt:lpstr>
      <vt:lpstr>Office Theme</vt:lpstr>
      <vt:lpstr>Research Updates</vt:lpstr>
      <vt:lpstr>Agenda</vt:lpstr>
      <vt:lpstr>Goal: ATP Life Extension in Synthetic Cells</vt:lpstr>
      <vt:lpstr>Roadmap</vt:lpstr>
      <vt:lpstr>Roadmap for ATP Synthase Model</vt:lpstr>
      <vt:lpstr>ATP Synthase Components </vt:lpstr>
      <vt:lpstr>Separate simulations for ATP synthase model are as expected</vt:lpstr>
      <vt:lpstr>Obstacle: Combined simulations for ATP synthase model have bound protein concentration anomaly</vt:lpstr>
      <vt:lpstr>ATP synthase simulations show that proton pump is necessary to extend ATP lifetime</vt:lpstr>
      <vt:lpstr>Entire ATP Synthase Model in Different Temperatures</vt:lpstr>
      <vt:lpstr>Entire ATP Synthase Model speeds up ssDNA export and causes more bound VirE2</vt:lpstr>
      <vt:lpstr>PowerPoint Presentation</vt:lpstr>
      <vt:lpstr>ATP Rheostat Reduced Model Parameter Sensitivity</vt:lpstr>
      <vt:lpstr>Future Directions</vt:lpstr>
      <vt:lpstr>Senior Thesis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Murray Meeting</dc:title>
  <dc:creator>Roychoudhury, Ankita</dc:creator>
  <cp:lastModifiedBy>Roychoudhury, Ankita</cp:lastModifiedBy>
  <cp:revision>59</cp:revision>
  <dcterms:created xsi:type="dcterms:W3CDTF">2020-08-09T01:16:11Z</dcterms:created>
  <dcterms:modified xsi:type="dcterms:W3CDTF">2020-08-17T21:58:17Z</dcterms:modified>
</cp:coreProperties>
</file>