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338" r:id="rId4"/>
    <p:sldId id="339" r:id="rId5"/>
    <p:sldId id="344" r:id="rId6"/>
    <p:sldId id="345" r:id="rId7"/>
    <p:sldId id="350" r:id="rId8"/>
    <p:sldId id="346" r:id="rId9"/>
    <p:sldId id="347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62"/>
    <p:restoredTop sz="96327"/>
  </p:normalViewPr>
  <p:slideViewPr>
    <p:cSldViewPr snapToGrid="0" snapToObjects="1">
      <p:cViewPr>
        <p:scale>
          <a:sx n="112" d="100"/>
          <a:sy n="112" d="100"/>
        </p:scale>
        <p:origin x="-11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DAE2-EB89-1745-8110-582311A7E22E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4C615-883D-FF4C-B9E3-F6A18FF38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4C615-883D-FF4C-B9E3-F6A18FF386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10.12.2020</a:t>
            </a:r>
          </a:p>
          <a:p>
            <a:r>
              <a:rPr lang="en-US" dirty="0"/>
              <a:t>Murray Lab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B2FC5-B351-FF45-8FBF-6E20CE7F7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B6B4-F636-934D-AABB-F7C72D48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D43C-B12F-F449-B2B0-4667820F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20" y="342357"/>
            <a:ext cx="4343718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538293" y="2272653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5485422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6515548" y="29203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Proposal: Regeneration by ATP Synthase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0CA8DF3F-58A0-0C4F-9303-542CD3947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71" y="1590320"/>
            <a:ext cx="3535727" cy="4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0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E10D-DF2E-1A4F-BCAD-9F56A9E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A9A9-3D99-1145-91D9-8FCFAB5D3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Takeaways</a:t>
            </a:r>
          </a:p>
          <a:p>
            <a:r>
              <a:rPr lang="en-US" dirty="0"/>
              <a:t>Experimental Plans </a:t>
            </a:r>
          </a:p>
          <a:p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996A37-FDE7-FC47-96B2-49A0D8AA9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E2B9-D8DB-4B4D-BB76-7AF5DF9A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34" y="98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Summer Conclusion Plots </a:t>
            </a:r>
            <a:r>
              <a:rPr lang="en-US" sz="2000" dirty="0">
                <a:solidFill>
                  <a:srgbClr val="00B050"/>
                </a:solidFill>
              </a:rPr>
              <a:t>ATP Synthase</a:t>
            </a:r>
            <a:endParaRPr lang="en-US" sz="32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51ABAB-C774-4F40-9EDF-0783653B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431FC1-B877-0247-8BB2-A54D833EA594}"/>
              </a:ext>
            </a:extLst>
          </p:cNvPr>
          <p:cNvGrpSpPr/>
          <p:nvPr/>
        </p:nvGrpSpPr>
        <p:grpSpPr>
          <a:xfrm>
            <a:off x="455474" y="1461499"/>
            <a:ext cx="4267133" cy="4552025"/>
            <a:chOff x="-129915" y="35091"/>
            <a:chExt cx="4267182" cy="4552900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2BC5141-B7D8-9F48-82D6-7E5B328D425B}"/>
                </a:ext>
              </a:extLst>
            </p:cNvPr>
            <p:cNvSpPr txBox="1"/>
            <p:nvPr/>
          </p:nvSpPr>
          <p:spPr>
            <a:xfrm>
              <a:off x="286219" y="3486484"/>
              <a:ext cx="3851048" cy="1101507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6350" marR="0" indent="-6350">
                <a:spcBef>
                  <a:spcPts val="0"/>
                </a:spcBef>
                <a:spcAft>
                  <a:spcPts val="1000"/>
                </a:spcAft>
              </a:pPr>
              <a:r>
                <a:rPr lang="en-US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ATP </a:t>
              </a: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is </a:t>
              </a:r>
              <a:r>
                <a:rPr lang="en-US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regenerated and maintained. Consistent desired proton gradient at these parameters.</a:t>
              </a:r>
              <a:endParaRPr lang="en-US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9" descr="A close up of a map&#10;&#10;Description automatically generated">
              <a:extLst>
                <a:ext uri="{FF2B5EF4-FFF2-40B4-BE49-F238E27FC236}">
                  <a16:creationId xmlns:a16="http://schemas.microsoft.com/office/drawing/2014/main" id="{DF506DB0-0717-9342-91A0-713804C95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9915" y="35091"/>
              <a:ext cx="4104579" cy="3191846"/>
            </a:xfrm>
            <a:prstGeom prst="rect">
              <a:avLst/>
            </a:prstGeom>
          </p:spPr>
        </p:pic>
      </p:grpSp>
      <p:sp>
        <p:nvSpPr>
          <p:cNvPr id="16" name="Text Box 7">
            <a:extLst>
              <a:ext uri="{FF2B5EF4-FFF2-40B4-BE49-F238E27FC236}">
                <a16:creationId xmlns:a16="http://schemas.microsoft.com/office/drawing/2014/main" id="{42BB5290-407D-C34C-985A-A8647EC43A43}"/>
              </a:ext>
            </a:extLst>
          </p:cNvPr>
          <p:cNvSpPr txBox="1"/>
          <p:nvPr/>
        </p:nvSpPr>
        <p:spPr>
          <a:xfrm>
            <a:off x="6273735" y="4918971"/>
            <a:ext cx="3165565" cy="315988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350" marR="0" indent="-635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Proton Pump is necessary.</a:t>
            </a:r>
            <a:endParaRPr lang="en-US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1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BAEBD79-403C-C649-8D81-F4FCFB13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277" y="2117315"/>
            <a:ext cx="2463800" cy="1879600"/>
          </a:xfrm>
          <a:prstGeom prst="rect">
            <a:avLst/>
          </a:prstGeom>
        </p:spPr>
      </p:pic>
      <p:pic>
        <p:nvPicPr>
          <p:cNvPr id="22" name="Picture 21" descr="Chart, bar chart&#10;&#10;Description automatically generated">
            <a:extLst>
              <a:ext uri="{FF2B5EF4-FFF2-40B4-BE49-F238E27FC236}">
                <a16:creationId xmlns:a16="http://schemas.microsoft.com/office/drawing/2014/main" id="{F9187F16-998F-8341-9951-A757A666F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233" y="1461499"/>
            <a:ext cx="4103044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3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868F-85D3-4A45-BF8D-06F59C3E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8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Takeaways from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1AE0-B2AA-CA40-8D2C-69E01429B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5173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Necessary elements for ATP synthase system to maintain ATP levels</a:t>
            </a:r>
          </a:p>
          <a:p>
            <a:r>
              <a:rPr lang="en-US" sz="2000" dirty="0"/>
              <a:t>Parameter sets with ideal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D37F6-0FC8-2B4B-877B-F56F94BB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252756"/>
            <a:ext cx="5181600" cy="3054030"/>
          </a:xfrm>
        </p:spPr>
        <p:txBody>
          <a:bodyPr>
            <a:normAutofit/>
          </a:bodyPr>
          <a:lstStyle/>
          <a:p>
            <a:r>
              <a:rPr lang="en-US" sz="2000" dirty="0"/>
              <a:t>Are these the accurate parameter sets </a:t>
            </a:r>
            <a:r>
              <a:rPr lang="en-US" sz="2000" i="1" dirty="0"/>
              <a:t>in vitro</a:t>
            </a:r>
            <a:r>
              <a:rPr lang="en-US" sz="2000" dirty="0"/>
              <a:t>?</a:t>
            </a:r>
          </a:p>
          <a:p>
            <a:r>
              <a:rPr lang="en-US" sz="2000" dirty="0"/>
              <a:t>Are the CRN description to high/low level?</a:t>
            </a:r>
          </a:p>
          <a:p>
            <a:r>
              <a:rPr lang="en-US" sz="2000" dirty="0"/>
              <a:t>How complex is the protein membrane integration process?</a:t>
            </a:r>
          </a:p>
          <a:p>
            <a:r>
              <a:rPr lang="en-US" sz="2000" dirty="0"/>
              <a:t>Can a proton gradient be maintained?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916FD5-AD5E-8E43-AA18-49E20D0D1DB8}"/>
              </a:ext>
            </a:extLst>
          </p:cNvPr>
          <p:cNvSpPr txBox="1">
            <a:spLocks/>
          </p:cNvSpPr>
          <p:nvPr/>
        </p:nvSpPr>
        <p:spPr>
          <a:xfrm>
            <a:off x="2173493" y="1301327"/>
            <a:ext cx="2130910" cy="53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rgbClr val="00B050"/>
                </a:solidFill>
              </a:rPr>
              <a:t>What I Learnt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7CDEBC-0006-6D43-8D8D-E111D386BDD8}"/>
              </a:ext>
            </a:extLst>
          </p:cNvPr>
          <p:cNvSpPr txBox="1">
            <a:spLocks/>
          </p:cNvSpPr>
          <p:nvPr/>
        </p:nvSpPr>
        <p:spPr>
          <a:xfrm>
            <a:off x="7106324" y="1329037"/>
            <a:ext cx="3313355" cy="538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accent2">
                    <a:lumMod val="75000"/>
                  </a:schemeClr>
                </a:solidFill>
              </a:rPr>
              <a:t>Limitations/Questions</a:t>
            </a:r>
          </a:p>
        </p:txBody>
      </p:sp>
    </p:spTree>
    <p:extLst>
      <p:ext uri="{BB962C8B-B14F-4D97-AF65-F5344CB8AC3E}">
        <p14:creationId xmlns:p14="http://schemas.microsoft.com/office/powerpoint/2010/main" val="42060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4EE-6B3B-A34A-8604-518ADC1D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92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158A3-90E4-AB49-ACDB-C14EC376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1) ATP Calibration Curve		2) </a:t>
            </a:r>
            <a:r>
              <a:rPr lang="en-US" sz="2000" dirty="0"/>
              <a:t>Quantify GFP and ATP in bulk TX-TL with DNA </a:t>
            </a:r>
            <a:endParaRPr lang="en-US" sz="25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642570-2259-4042-9FE6-B918ABD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9" y="2375925"/>
            <a:ext cx="3343034" cy="2865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3D2C7-B2DD-3842-A42E-8D86DE5207E6}"/>
              </a:ext>
            </a:extLst>
          </p:cNvPr>
          <p:cNvGrpSpPr/>
          <p:nvPr/>
        </p:nvGrpSpPr>
        <p:grpSpPr>
          <a:xfrm>
            <a:off x="5740997" y="2769644"/>
            <a:ext cx="1873623" cy="2078019"/>
            <a:chOff x="6569336" y="2840018"/>
            <a:chExt cx="1873623" cy="2078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40583-9712-F447-8079-C85EFC4597FE}"/>
                </a:ext>
              </a:extLst>
            </p:cNvPr>
            <p:cNvGrpSpPr/>
            <p:nvPr/>
          </p:nvGrpSpPr>
          <p:grpSpPr>
            <a:xfrm>
              <a:off x="6569336" y="2840018"/>
              <a:ext cx="1873623" cy="2078019"/>
              <a:chOff x="6569336" y="2840018"/>
              <a:chExt cx="1873623" cy="207801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FC5C60-EB49-084A-BB3A-A9295DCE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E0BA6-19C1-EA44-B047-E918A7A9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959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6A84E4-A096-8C43-93FE-C6E4D9769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4918037"/>
                <a:ext cx="18736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5750C-F42F-BE47-B02A-D2FE97B4E48D}"/>
                </a:ext>
              </a:extLst>
            </p:cNvPr>
            <p:cNvSpPr/>
            <p:nvPr/>
          </p:nvSpPr>
          <p:spPr>
            <a:xfrm>
              <a:off x="6569336" y="4034118"/>
              <a:ext cx="1873623" cy="882126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FA0-E9A6-8D42-B023-FEF9384D87A3}"/>
              </a:ext>
            </a:extLst>
          </p:cNvPr>
          <p:cNvCxnSpPr>
            <a:cxnSpLocks/>
            <a:stCxn id="18" idx="0"/>
            <a:endCxn id="24" idx="1"/>
          </p:cNvCxnSpPr>
          <p:nvPr/>
        </p:nvCxnSpPr>
        <p:spPr>
          <a:xfrm flipV="1">
            <a:off x="6677809" y="3043515"/>
            <a:ext cx="1272539" cy="920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7540D6-E450-2841-8F52-CA3BCA6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8" y="2225933"/>
            <a:ext cx="2366683" cy="1635163"/>
          </a:xfrm>
          <a:prstGeom prst="rect">
            <a:avLst/>
          </a:prstGeom>
        </p:spPr>
      </p:pic>
      <p:pic>
        <p:nvPicPr>
          <p:cNvPr id="27" name="Picture 26" descr="Chart, diagram&#10;&#10;Description automatically generated">
            <a:extLst>
              <a:ext uri="{FF2B5EF4-FFF2-40B4-BE49-F238E27FC236}">
                <a16:creationId xmlns:a16="http://schemas.microsoft.com/office/drawing/2014/main" id="{BB2F3FF6-413A-624F-AD98-2B0D4CF6D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2"/>
          <a:stretch/>
        </p:blipFill>
        <p:spPr>
          <a:xfrm>
            <a:off x="8037679" y="4563602"/>
            <a:ext cx="2031920" cy="1538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286583-08FF-204F-8174-44AFF97888E2}"/>
              </a:ext>
            </a:extLst>
          </p:cNvPr>
          <p:cNvSpPr txBox="1"/>
          <p:nvPr/>
        </p:nvSpPr>
        <p:spPr>
          <a:xfrm>
            <a:off x="8414196" y="2091666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GFP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80BFB-39F3-ED4A-A6B7-9489D87A6840}"/>
              </a:ext>
            </a:extLst>
          </p:cNvPr>
          <p:cNvSpPr txBox="1"/>
          <p:nvPr/>
        </p:nvSpPr>
        <p:spPr>
          <a:xfrm>
            <a:off x="8241216" y="425784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ATP Curve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0C015-1F48-5B4A-8FF0-FCFA4165F5E1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>
            <a:off x="6677809" y="3963744"/>
            <a:ext cx="1359870" cy="1369168"/>
          </a:xfrm>
          <a:prstGeom prst="straightConnector1">
            <a:avLst/>
          </a:prstGeom>
          <a:ln w="190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39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6C4-07EF-A44B-BD11-FBEFA3C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all cases, GFP and ATP will be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D1ECE-677E-B84B-8576-C64C71FEC522}"/>
              </a:ext>
            </a:extLst>
          </p:cNvPr>
          <p:cNvSpPr txBox="1">
            <a:spLocks/>
          </p:cNvSpPr>
          <p:nvPr/>
        </p:nvSpPr>
        <p:spPr>
          <a:xfrm>
            <a:off x="1287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#2 cont.) Proposed Controls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E63411-9956-1848-B0CA-05EE3BEA1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86765"/>
              </p:ext>
            </p:extLst>
          </p:nvPr>
        </p:nvGraphicFramePr>
        <p:xfrm>
          <a:off x="270586" y="2352596"/>
          <a:ext cx="11671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1">
                  <a:extLst>
                    <a:ext uri="{9D8B030D-6E8A-4147-A177-3AD203B41FA5}">
                      <a16:colId xmlns:a16="http://schemas.microsoft.com/office/drawing/2014/main" val="61283303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56418327"/>
                    </a:ext>
                  </a:extLst>
                </a:gridCol>
                <a:gridCol w="1492623">
                  <a:extLst>
                    <a:ext uri="{9D8B030D-6E8A-4147-A177-3AD203B41FA5}">
                      <a16:colId xmlns:a16="http://schemas.microsoft.com/office/drawing/2014/main" val="811778270"/>
                    </a:ext>
                  </a:extLst>
                </a:gridCol>
                <a:gridCol w="1465729">
                  <a:extLst>
                    <a:ext uri="{9D8B030D-6E8A-4147-A177-3AD203B41FA5}">
                      <a16:colId xmlns:a16="http://schemas.microsoft.com/office/drawing/2014/main" val="215828931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49518323"/>
                    </a:ext>
                  </a:extLst>
                </a:gridCol>
                <a:gridCol w="5877604">
                  <a:extLst>
                    <a:ext uri="{9D8B030D-6E8A-4147-A177-3AD203B41FA5}">
                      <a16:colId xmlns:a16="http://schemas.microsoft.com/office/drawing/2014/main" val="33062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deGFP</a:t>
                      </a:r>
                      <a:r>
                        <a:rPr lang="en-US" dirty="0"/>
                        <a:t>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TXTL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Control for background fluorescence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Quantify ATP depletion due to metabolic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without energy? How quickly does energy run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 only energy?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546-E296-DC43-869A-CA86C11B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3) Add more ATP at start	             4) Add more ATP in middle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78ACF-A96B-C74D-AA3E-0256855DE292}"/>
              </a:ext>
            </a:extLst>
          </p:cNvPr>
          <p:cNvGrpSpPr/>
          <p:nvPr/>
        </p:nvGrpSpPr>
        <p:grpSpPr>
          <a:xfrm>
            <a:off x="295639" y="1171792"/>
            <a:ext cx="4729306" cy="4072083"/>
            <a:chOff x="295639" y="1171792"/>
            <a:chExt cx="4729306" cy="40720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24792-C849-0044-A5EC-477CE4811AB5}"/>
                </a:ext>
              </a:extLst>
            </p:cNvPr>
            <p:cNvGrpSpPr/>
            <p:nvPr/>
          </p:nvGrpSpPr>
          <p:grpSpPr>
            <a:xfrm>
              <a:off x="295639" y="1171792"/>
              <a:ext cx="2366683" cy="4010556"/>
              <a:chOff x="209577" y="2301344"/>
              <a:chExt cx="2366683" cy="4010556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1FF8C862-1475-254B-94DA-CD289E95F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577" y="2564618"/>
                <a:ext cx="2366683" cy="1635163"/>
              </a:xfrm>
              <a:prstGeom prst="rect">
                <a:avLst/>
              </a:prstGeom>
            </p:spPr>
          </p:pic>
          <p:pic>
            <p:nvPicPr>
              <p:cNvPr id="5" name="Picture 4" descr="Chart, diagram&#10;&#10;Description automatically generated">
                <a:extLst>
                  <a:ext uri="{FF2B5EF4-FFF2-40B4-BE49-F238E27FC236}">
                    <a16:creationId xmlns:a16="http://schemas.microsoft.com/office/drawing/2014/main" id="{2F12217F-E03F-EA4C-AC7F-CD0C9FF2D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3292"/>
              <a:stretch/>
            </p:blipFill>
            <p:spPr>
              <a:xfrm>
                <a:off x="259900" y="4773280"/>
                <a:ext cx="2031920" cy="15386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2944E3-28E3-A246-97C3-64B723ECCD7F}"/>
                  </a:ext>
                </a:extLst>
              </p:cNvPr>
              <p:cNvSpPr txBox="1"/>
              <p:nvPr/>
            </p:nvSpPr>
            <p:spPr>
              <a:xfrm>
                <a:off x="636417" y="2301344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GFP Curve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D5FB2-09C5-1F4F-B7E0-1C42CEED637A}"/>
                  </a:ext>
                </a:extLst>
              </p:cNvPr>
              <p:cNvSpPr txBox="1"/>
              <p:nvPr/>
            </p:nvSpPr>
            <p:spPr>
              <a:xfrm>
                <a:off x="463437" y="4467519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ATP Curve</a:t>
                </a:r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468F2B0-F352-FB44-B440-090BCDC5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0077" y="1450209"/>
              <a:ext cx="1969710" cy="1435864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3FF473C8-C0D4-9141-A405-BAF6AAF6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850"/>
            <a:stretch/>
          </p:blipFill>
          <p:spPr>
            <a:xfrm>
              <a:off x="2853452" y="3582201"/>
              <a:ext cx="1969710" cy="16616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DC944-4D64-1C4F-A60C-280EA4884641}"/>
                </a:ext>
              </a:extLst>
            </p:cNvPr>
            <p:cNvSpPr txBox="1"/>
            <p:nvPr/>
          </p:nvSpPr>
          <p:spPr>
            <a:xfrm>
              <a:off x="3240000" y="3337967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ATP Curve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6ADFC-3B99-AE4D-8149-179FB5814C75}"/>
                </a:ext>
              </a:extLst>
            </p:cNvPr>
            <p:cNvSpPr txBox="1"/>
            <p:nvPr/>
          </p:nvSpPr>
          <p:spPr>
            <a:xfrm>
              <a:off x="3182934" y="1176772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GFP Curve</a:t>
              </a: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D597CC1F-F5F5-9A4B-8DF7-7C6ED6AB0CDE}"/>
                </a:ext>
              </a:extLst>
            </p:cNvPr>
            <p:cNvSpPr/>
            <p:nvPr/>
          </p:nvSpPr>
          <p:spPr>
            <a:xfrm>
              <a:off x="2377882" y="1211961"/>
              <a:ext cx="129542" cy="3876289"/>
            </a:xfrm>
            <a:prstGeom prst="rightBracke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1FB123-60FA-5E43-9105-DB74E317BD0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507424" y="3150106"/>
              <a:ext cx="44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39BF5F-A032-E644-A438-0FDCA798A0BF}"/>
              </a:ext>
            </a:extLst>
          </p:cNvPr>
          <p:cNvSpPr txBox="1"/>
          <p:nvPr/>
        </p:nvSpPr>
        <p:spPr>
          <a:xfrm>
            <a:off x="549499" y="5422933"/>
            <a:ext cx="42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Proportionally more protein production with more initial ATP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D039A92-FD58-B14A-B0E0-8CE1CC134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454" y="1111495"/>
            <a:ext cx="2628900" cy="179996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CD7ED20-0041-4D45-8281-5C25F88D2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653" y="3575419"/>
            <a:ext cx="2241655" cy="2025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E43201-48DB-F548-AD88-B9411F5F6EEA}"/>
              </a:ext>
            </a:extLst>
          </p:cNvPr>
          <p:cNvSpPr txBox="1"/>
          <p:nvPr/>
        </p:nvSpPr>
        <p:spPr>
          <a:xfrm>
            <a:off x="7267431" y="77796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GFP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AF80A-829E-7C4F-9D5A-FD65505A1F82}"/>
              </a:ext>
            </a:extLst>
          </p:cNvPr>
          <p:cNvSpPr txBox="1"/>
          <p:nvPr/>
        </p:nvSpPr>
        <p:spPr>
          <a:xfrm>
            <a:off x="7296900" y="329050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ATP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BEB0-8F1C-5B41-9FFB-565979A5EED4}"/>
              </a:ext>
            </a:extLst>
          </p:cNvPr>
          <p:cNvSpPr txBox="1"/>
          <p:nvPr/>
        </p:nvSpPr>
        <p:spPr>
          <a:xfrm>
            <a:off x="6590141" y="5746098"/>
            <a:ext cx="38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Can revive protein production with ATP spike</a:t>
            </a:r>
          </a:p>
        </p:txBody>
      </p:sp>
    </p:spTree>
    <p:extLst>
      <p:ext uri="{BB962C8B-B14F-4D97-AF65-F5344CB8AC3E}">
        <p14:creationId xmlns:p14="http://schemas.microsoft.com/office/powerpoint/2010/main" val="56025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DDF0-6A52-2F4E-B63B-DE199B9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After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9979-2C5F-084E-91AE-A816F6A2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5) Greater Initial Concentration and Spike Experiments with 3PGA, Energy Mix, and/or DNA to see if any are the limiting factor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6) Characterize GFP and ATP with TXTL Extract, Buffer, &amp; DNA in vesicles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7) Add ATP Synthase, Proton Pump, and Test!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4580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20720_murray_mtg" id="{2DE1C789-4143-8E47-8468-9F3A634EEE06}" vid="{01A7612C-FA67-EA46-B6FD-E8E4143AD7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4216</TotalTime>
  <Words>338</Words>
  <Application>Microsoft Macintosh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Times New Roman</vt:lpstr>
      <vt:lpstr>Office Theme</vt:lpstr>
      <vt:lpstr>Project Updates</vt:lpstr>
      <vt:lpstr>Goal: ATP Life Extension in Synthetic Cells</vt:lpstr>
      <vt:lpstr>Today</vt:lpstr>
      <vt:lpstr>Summer Conclusion Plots ATP Synthase</vt:lpstr>
      <vt:lpstr>Takeaways from Simulations</vt:lpstr>
      <vt:lpstr>Experimental Plans</vt:lpstr>
      <vt:lpstr>PowerPoint Presentation</vt:lpstr>
      <vt:lpstr>PowerPoint Presentation</vt:lpstr>
      <vt:lpstr>After that…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36</cp:revision>
  <dcterms:created xsi:type="dcterms:W3CDTF">2020-10-10T03:24:58Z</dcterms:created>
  <dcterms:modified xsi:type="dcterms:W3CDTF">2020-10-16T19:21:03Z</dcterms:modified>
</cp:coreProperties>
</file>