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Poole" initials="WP" lastIdx="16" clrIdx="0">
    <p:extLst>
      <p:ext uri="{19B8F6BF-5375-455C-9EA6-DF929625EA0E}">
        <p15:presenceInfo xmlns:p15="http://schemas.microsoft.com/office/powerpoint/2012/main" userId="1c7edfc7a1c629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D0D76-BC69-4732-90AA-59C3C3D02D18}" v="15" dt="2020-08-18T17:12:02.196"/>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66" d="100"/>
          <a:sy n="66" d="100"/>
        </p:scale>
        <p:origin x="-9773" y="-10277"/>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Poole" userId="1c7edfc7a1c62968" providerId="LiveId" clId="{381D0D76-BC69-4732-90AA-59C3C3D02D18}"/>
    <pc:docChg chg="custSel modSld">
      <pc:chgData name="William Poole" userId="1c7edfc7a1c62968" providerId="LiveId" clId="{381D0D76-BC69-4732-90AA-59C3C3D02D18}" dt="2020-08-18T17:12:02.192" v="31"/>
      <pc:docMkLst>
        <pc:docMk/>
      </pc:docMkLst>
      <pc:sldChg chg="addCm delCm modCm">
        <pc:chgData name="William Poole" userId="1c7edfc7a1c62968" providerId="LiveId" clId="{381D0D76-BC69-4732-90AA-59C3C3D02D18}" dt="2020-08-18T17:12:02.192" v="31"/>
        <pc:sldMkLst>
          <pc:docMk/>
          <pc:sldMk cId="2251251862" sldId="25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8-18T09:56:56.534" idx="1">
    <p:pos x="5366" y="4309"/>
    <p:text>"potential" might be better than common. It is yet unclear if ATP regeneration is actually the limiting factor! If placing the systems you have modeled in cell extract does not dramatically improve the life of the extract, that is evidence that there is a different limiting factor.</p:text>
    <p:extLst>
      <p:ext uri="{C676402C-5697-4E1C-873F-D02D1690AC5C}">
        <p15:threadingInfo xmlns:p15="http://schemas.microsoft.com/office/powerpoint/2012/main" timeZoneBias="420"/>
      </p:ext>
    </p:extLst>
  </p:cm>
  <p:cm authorId="1" dt="2020-08-18T09:58:29.512" idx="3">
    <p:pos x="8159" y="4608"/>
    <p:text>I would write "By computationally studying mathematical models...."</p:text>
    <p:extLst>
      <p:ext uri="{C676402C-5697-4E1C-873F-D02D1690AC5C}">
        <p15:threadingInfo xmlns:p15="http://schemas.microsoft.com/office/powerpoint/2012/main" timeZoneBias="420"/>
      </p:ext>
    </p:extLst>
  </p:cm>
  <p:cm authorId="1" dt="2020-08-18T09:59:07.549" idx="4">
    <p:pos x="5344" y="5796"/>
    <p:text>"massaction"</p:text>
    <p:extLst>
      <p:ext uri="{C676402C-5697-4E1C-873F-D02D1690AC5C}">
        <p15:threadingInfo xmlns:p15="http://schemas.microsoft.com/office/powerpoint/2012/main" timeZoneBias="420"/>
      </p:ext>
    </p:extLst>
  </p:cm>
  <p:cm authorId="1" dt="2020-08-18T09:59:30.717" idx="5">
    <p:pos x="8108" y="5498"/>
    <p:text>Many people won't know what Chemical Reaction Networks or massaction mean or why they are relevant.</p:text>
    <p:extLst>
      <p:ext uri="{C676402C-5697-4E1C-873F-D02D1690AC5C}">
        <p15:threadingInfo xmlns:p15="http://schemas.microsoft.com/office/powerpoint/2012/main" timeZoneBias="420"/>
      </p:ext>
    </p:extLst>
  </p:cm>
  <p:cm authorId="1" dt="2020-08-18T10:00:29.261" idx="6">
    <p:pos x="7262" y="7284"/>
    <p:text>I would condition this on ATP regeneration being the limited factor OR say that these circuits allow us to tell if ATP is the limiting factor.</p:text>
    <p:extLst>
      <p:ext uri="{C676402C-5697-4E1C-873F-D02D1690AC5C}">
        <p15:threadingInfo xmlns:p15="http://schemas.microsoft.com/office/powerpoint/2012/main" timeZoneBias="420"/>
      </p:ext>
    </p:extLst>
  </p:cm>
  <p:cm authorId="1" dt="2020-08-18T10:02:20.508" idx="7">
    <p:pos x="3099" y="10208"/>
    <p:text>I wouldn't call existing biomolecules as "tools" - maybe call them "functioanlity" or "components"?</p:text>
    <p:extLst>
      <p:ext uri="{C676402C-5697-4E1C-873F-D02D1690AC5C}">
        <p15:threadingInfo xmlns:p15="http://schemas.microsoft.com/office/powerpoint/2012/main" timeZoneBias="420"/>
      </p:ext>
    </p:extLst>
  </p:cm>
  <p:cm authorId="1" dt="2020-08-18T10:03:26.898" idx="8">
    <p:pos x="8261" y="10208"/>
    <p:text>From this introduction, I don't have a good idea of what a "synthetic cell" looks like - maybe paint this picture in broader strokes?</p:text>
    <p:extLst>
      <p:ext uri="{C676402C-5697-4E1C-873F-D02D1690AC5C}">
        <p15:threadingInfo xmlns:p15="http://schemas.microsoft.com/office/powerpoint/2012/main" timeZoneBias="420"/>
      </p:ext>
    </p:extLst>
  </p:cm>
  <p:cm authorId="1" dt="2020-08-18T10:04:53.259" idx="9">
    <p:pos x="8232" y="12453"/>
    <p:text>Just say which mechanisms you studied specifically.</p:text>
    <p:extLst>
      <p:ext uri="{C676402C-5697-4E1C-873F-D02D1690AC5C}">
        <p15:threadingInfo xmlns:p15="http://schemas.microsoft.com/office/powerpoint/2012/main" timeZoneBias="420"/>
      </p:ext>
    </p:extLst>
  </p:cm>
  <p:cm authorId="1" dt="2020-08-18T10:06:14.400" idx="10">
    <p:pos x="17178" y="24389"/>
    <p:text>Please cite teh biostrape paper on bioarxiv</p:text>
    <p:extLst>
      <p:ext uri="{C676402C-5697-4E1C-873F-D02D1690AC5C}">
        <p15:threadingInfo xmlns:p15="http://schemas.microsoft.com/office/powerpoint/2012/main" timeZoneBias="420"/>
      </p:ext>
    </p:extLst>
  </p:cm>
  <p:cm authorId="1" dt="2020-08-18T10:06:33.685" idx="11">
    <p:pos x="18111" y="24236"/>
    <p:text>Please cite the biocrnpyler paper on bioarxiv</p:text>
    <p:extLst>
      <p:ext uri="{C676402C-5697-4E1C-873F-D02D1690AC5C}">
        <p15:threadingInfo xmlns:p15="http://schemas.microsoft.com/office/powerpoint/2012/main" timeZoneBias="420"/>
      </p:ext>
    </p:extLst>
  </p:cm>
  <p:cm authorId="1" dt="2020-08-18T10:08:36.607" idx="12">
    <p:pos x="13700" y="15807"/>
    <p:text>Most people won't be familiar with this idea of an "enzyamatic mechanism" or how you are reusing this schema. Worth elaborating on or omitting.</p:text>
    <p:extLst>
      <p:ext uri="{C676402C-5697-4E1C-873F-D02D1690AC5C}">
        <p15:threadingInfo xmlns:p15="http://schemas.microsoft.com/office/powerpoint/2012/main" timeZoneBias="420"/>
      </p:ext>
    </p:extLst>
  </p:cm>
  <p:cm authorId="1" dt="2020-08-18T10:09:36.356" idx="13">
    <p:pos x="15408" y="19097"/>
    <p:text>Are you sure your time is in seconds? This seems too fast.</p:text>
    <p:extLst>
      <p:ext uri="{C676402C-5697-4E1C-873F-D02D1690AC5C}">
        <p15:threadingInfo xmlns:p15="http://schemas.microsoft.com/office/powerpoint/2012/main" timeZoneBias="420"/>
      </p:ext>
    </p:extLst>
  </p:cm>
  <p:cm authorId="1" dt="2020-08-18T10:10:07.827" idx="14">
    <p:pos x="22260" y="5731"/>
    <p:text>I don't know what these models are.</p:text>
    <p:extLst>
      <p:ext uri="{C676402C-5697-4E1C-873F-D02D1690AC5C}">
        <p15:threadingInfo xmlns:p15="http://schemas.microsoft.com/office/powerpoint/2012/main" timeZoneBias="420"/>
      </p:ext>
    </p:extLst>
  </p:cm>
  <p:cm authorId="1" dt="2020-08-18T10:10:36.027" idx="15">
    <p:pos x="23550" y="8793"/>
    <p:text>How are you modelling temperature dependence?</p:text>
    <p:extLst>
      <p:ext uri="{C676402C-5697-4E1C-873F-D02D1690AC5C}">
        <p15:threadingInfo xmlns:p15="http://schemas.microsoft.com/office/powerpoint/2012/main" timeZoneBias="420"/>
      </p:ext>
    </p:extLst>
  </p:cm>
  <p:cm authorId="1" dt="2020-08-18T10:11:16.625" idx="16">
    <p:pos x="24105" y="13335"/>
    <p:text>Very cool that you combined models together! I think you could emphasize this before the above figures and suggest that the ability to combine different models is one of the challenges of synthetic biology.</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8/18/2020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1</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8/18/2020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8/18/2020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BuildACell/subsbml" TargetMode="External"/><Relationship Id="rId13" Type="http://schemas.openxmlformats.org/officeDocument/2006/relationships/image" Target="../media/image5.png"/><Relationship Id="rId18" Type="http://schemas.openxmlformats.org/officeDocument/2006/relationships/image" Target="../media/image10.png"/><Relationship Id="rId26" Type="http://schemas.openxmlformats.org/officeDocument/2006/relationships/comments" Target="../comments/comment1.xml"/><Relationship Id="rId3" Type="http://schemas.openxmlformats.org/officeDocument/2006/relationships/hyperlink" Target="mailto:aroychou@caltech.edu" TargetMode="External"/><Relationship Id="rId21" Type="http://schemas.openxmlformats.org/officeDocument/2006/relationships/image" Target="../media/image13.png"/><Relationship Id="rId7" Type="http://schemas.openxmlformats.org/officeDocument/2006/relationships/hyperlink" Target="https://github.com/BuildACell/bioscrape" TargetMode="External"/><Relationship Id="rId12" Type="http://schemas.openxmlformats.org/officeDocument/2006/relationships/image" Target="../media/image4.png"/><Relationship Id="rId17" Type="http://schemas.openxmlformats.org/officeDocument/2006/relationships/image" Target="../media/image9.png"/><Relationship Id="rId25" Type="http://schemas.microsoft.com/office/2007/relationships/hdphoto" Target="../media/hdphoto2.wdp"/><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hyperlink" Target="https://github.com/BuildACell/BioCRNPyler" TargetMode="External"/><Relationship Id="rId11" Type="http://schemas.openxmlformats.org/officeDocument/2006/relationships/image" Target="../media/image3.png"/><Relationship Id="rId24" Type="http://schemas.microsoft.com/office/2007/relationships/hdphoto" Target="../media/hdphoto1.wdp"/><Relationship Id="rId5" Type="http://schemas.openxmlformats.org/officeDocument/2006/relationships/hyperlink" Target="https://github.com/ayush9pandey/autoReduce" TargetMode="External"/><Relationship Id="rId15" Type="http://schemas.openxmlformats.org/officeDocument/2006/relationships/image" Target="../media/image7.png"/><Relationship Id="rId23" Type="http://schemas.openxmlformats.org/officeDocument/2006/relationships/image" Target="../media/image15.png"/><Relationship Id="rId10" Type="http://schemas.openxmlformats.org/officeDocument/2006/relationships/hyperlink" Target="https://github.com/AnkitaRoychoudhury/ug_murray" TargetMode="External"/><Relationship Id="rId19" Type="http://schemas.openxmlformats.org/officeDocument/2006/relationships/image" Target="../media/image11.png"/><Relationship Id="rId4" Type="http://schemas.openxmlformats.org/officeDocument/2006/relationships/hyperlink" Target="http://www.cds.caltech.edu/~murray/talks/murray_buildacell-pasadena_24Jul17.pdf" TargetMode="External"/><Relationship Id="rId9" Type="http://schemas.openxmlformats.org/officeDocument/2006/relationships/hyperlink" Target="https://github.com/agrimadeedwania" TargetMode="External"/><Relationship Id="rId14" Type="http://schemas.openxmlformats.org/officeDocument/2006/relationships/image" Target="../media/image6.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225732"/>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to show ATP Life Extension in Synthetic Cells</a:t>
            </a:r>
          </a:p>
        </p:txBody>
      </p:sp>
      <p:sp>
        <p:nvSpPr>
          <p:cNvPr id="5" name="Text Box 123"/>
          <p:cNvSpPr txBox="1">
            <a:spLocks noChangeArrowheads="1"/>
          </p:cNvSpPr>
          <p:nvPr/>
        </p:nvSpPr>
        <p:spPr bwMode="auto">
          <a:xfrm>
            <a:off x="6659474" y="2325561"/>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645920" y="36713158"/>
            <a:ext cx="4292830" cy="2054402"/>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Ankita Roychoudhury</a:t>
            </a:r>
          </a:p>
          <a:p>
            <a:r>
              <a:rPr lang="en-US" sz="3200" dirty="0">
                <a:latin typeface="Avenir Book" panose="02000503020000020003" pitchFamily="2" charset="0"/>
                <a:ea typeface="Cambria Math" panose="02040503050406030204" pitchFamily="18" charset="0"/>
              </a:rPr>
              <a:t>Caltech</a:t>
            </a:r>
          </a:p>
          <a:p>
            <a:r>
              <a:rPr lang="en-US" sz="3200" dirty="0">
                <a:latin typeface="Avenir Book" panose="02000503020000020003" pitchFamily="2" charset="0"/>
                <a:ea typeface="Cambria Math" panose="02040503050406030204" pitchFamily="18" charset="0"/>
                <a:hlinkClick r:id="rId3"/>
              </a:rPr>
              <a:t>aroychou@caltech.edu</a:t>
            </a:r>
            <a:endParaRPr lang="en-US" sz="3200" dirty="0">
              <a:latin typeface="Avenir Book" panose="02000503020000020003" pitchFamily="2" charset="0"/>
              <a:ea typeface="Cambria Math" panose="02040503050406030204" pitchFamily="18" charset="0"/>
            </a:endParaRPr>
          </a:p>
          <a:p>
            <a:r>
              <a:rPr lang="en-US" sz="3200" dirty="0">
                <a:latin typeface="Avenir Book" panose="02000503020000020003" pitchFamily="2" charset="0"/>
                <a:ea typeface="Cambria Math" panose="02040503050406030204" pitchFamily="18" charset="0"/>
              </a:rPr>
              <a:t>203-584-4466</a:t>
            </a:r>
          </a:p>
        </p:txBody>
      </p:sp>
      <p:sp>
        <p:nvSpPr>
          <p:cNvPr id="25" name="TextBox 24"/>
          <p:cNvSpPr txBox="1"/>
          <p:nvPr/>
        </p:nvSpPr>
        <p:spPr>
          <a:xfrm>
            <a:off x="1645920" y="35623502"/>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0070674" y="36444785"/>
            <a:ext cx="17881600" cy="3616362"/>
          </a:xfrm>
          <a:prstGeom prst="rect">
            <a:avLst/>
          </a:prstGeom>
          <a:noFill/>
        </p:spPr>
        <p:txBody>
          <a:bodyPr wrap="square" lIns="83814" tIns="83814" rIns="83814" bIns="83814" numCol="1" spcCol="419070" rtlCol="0">
            <a:spAutoFit/>
          </a:bodyPr>
          <a:lstStyle/>
          <a:p>
            <a:pPr lvl="0" fontAlgn="base"/>
            <a:r>
              <a:rPr lang="en-US" sz="1600" dirty="0">
                <a:latin typeface="Avenir Book" panose="02000503020000020003" pitchFamily="2" charset="0"/>
              </a:rPr>
              <a:t>1) R. M. Murray. SURF 2020: Genetically Programmed Synthetic Cells and Multi-Cellular Machines. </a:t>
            </a:r>
          </a:p>
          <a:p>
            <a:r>
              <a:rPr lang="en-US" sz="1600" u="sng" dirty="0">
                <a:latin typeface="Avenir Book" panose="02000503020000020003" pitchFamily="2" charset="0"/>
              </a:rPr>
              <a:t>https://</a:t>
            </a:r>
            <a:r>
              <a:rPr lang="en-US" sz="1600" u="sng" dirty="0" err="1">
                <a:latin typeface="Avenir Book" panose="02000503020000020003" pitchFamily="2" charset="0"/>
              </a:rPr>
              <a:t>www.cds.caltech.edu</a:t>
            </a:r>
            <a:r>
              <a:rPr lang="en-US" sz="1600" u="sng" dirty="0">
                <a:latin typeface="Avenir Book" panose="02000503020000020003" pitchFamily="2" charset="0"/>
              </a:rPr>
              <a:t>/~</a:t>
            </a:r>
            <a:r>
              <a:rPr lang="en-US" sz="1600" u="sng" dirty="0" err="1">
                <a:latin typeface="Avenir Book" panose="02000503020000020003" pitchFamily="2" charset="0"/>
              </a:rPr>
              <a:t>murray</a:t>
            </a:r>
            <a:r>
              <a:rPr lang="en-US" sz="1600" u="sng" dirty="0">
                <a:latin typeface="Avenir Book" panose="02000503020000020003" pitchFamily="2" charset="0"/>
              </a:rPr>
              <a:t>/wiki/SURF_2020:_Synthetic_Cell</a:t>
            </a:r>
            <a:r>
              <a:rPr lang="en-US" sz="1600" dirty="0">
                <a:latin typeface="Avenir Book" panose="02000503020000020003" pitchFamily="2" charset="0"/>
              </a:rPr>
              <a:t> </a:t>
            </a:r>
            <a:r>
              <a:rPr lang="en-US" sz="1600" dirty="0">
                <a:latin typeface="Avenir Book" panose="02000503020000020003" pitchFamily="2" charset="0"/>
                <a:ea typeface="Cambria Math" panose="02040503050406030204" pitchFamily="18" charset="0"/>
              </a:rPr>
              <a:t>  </a:t>
            </a:r>
          </a:p>
          <a:p>
            <a:r>
              <a:rPr lang="en-US" sz="1600" dirty="0">
                <a:latin typeface="Avenir Book" panose="02000503020000020003" pitchFamily="2" charset="0"/>
                <a:ea typeface="Cambria Math" panose="02040503050406030204" pitchFamily="18" charset="0"/>
              </a:rPr>
              <a:t>2) </a:t>
            </a:r>
            <a:r>
              <a:rPr lang="en-US" sz="1600" dirty="0">
                <a:latin typeface="Avenir Book" panose="02000503020000020003" pitchFamily="2" charset="0"/>
              </a:rPr>
              <a:t>Murray, Richard, </a:t>
            </a:r>
            <a:r>
              <a:rPr lang="en-US" sz="1600" i="1" dirty="0">
                <a:latin typeface="Avenir Book" panose="02000503020000020003" pitchFamily="2" charset="0"/>
              </a:rPr>
              <a:t>Towards Genetically-Programmed Synthetic Cells and Multi-Cellular Machines</a:t>
            </a:r>
            <a:r>
              <a:rPr lang="en-US" sz="1600" dirty="0">
                <a:latin typeface="Avenir Book" panose="02000503020000020003" pitchFamily="2" charset="0"/>
              </a:rPr>
              <a:t>, July 2017. </a:t>
            </a:r>
            <a:r>
              <a:rPr lang="en-US" sz="1600" dirty="0">
                <a:latin typeface="Avenir Book" panose="02000503020000020003" pitchFamily="2" charset="0"/>
                <a:hlinkClick r:id="rId4"/>
              </a:rPr>
              <a:t>http://www.cds.caltech.edu/~murray/talks/murray_buildacell-pasadena_24Jul17.pdf</a:t>
            </a:r>
            <a:r>
              <a:rPr lang="en-US" sz="1600" dirty="0">
                <a:latin typeface="Avenir Book" panose="02000503020000020003" pitchFamily="2" charset="0"/>
              </a:rPr>
              <a:t>. PowerPoint Presentation. </a:t>
            </a:r>
          </a:p>
          <a:p>
            <a:r>
              <a:rPr lang="en-US" sz="1600" dirty="0">
                <a:latin typeface="Avenir Book" panose="02000503020000020003" pitchFamily="2" charset="0"/>
                <a:ea typeface="Cambria Math" panose="02040503050406030204" pitchFamily="18" charset="0"/>
              </a:rPr>
              <a:t>3)</a:t>
            </a:r>
            <a:r>
              <a:rPr lang="en-US" sz="1600" dirty="0">
                <a:latin typeface="Avenir Book" panose="02000503020000020003" pitchFamily="2" charset="0"/>
              </a:rPr>
              <a:t> Arbor Biosciences.  The </a:t>
            </a:r>
            <a:r>
              <a:rPr lang="en-US" sz="1600" dirty="0" err="1">
                <a:latin typeface="Avenir Book" panose="02000503020000020003" pitchFamily="2" charset="0"/>
              </a:rPr>
              <a:t>myTXTL</a:t>
            </a:r>
            <a:r>
              <a:rPr lang="en-US" sz="1600" dirty="0">
                <a:latin typeface="Avenir Book" panose="02000503020000020003" pitchFamily="2" charset="0"/>
              </a:rPr>
              <a:t> system is a comprehensive solution for protein engineering and synthetic biology applications. </a:t>
            </a:r>
            <a:r>
              <a:rPr lang="en-US" sz="1600" i="1" dirty="0" err="1">
                <a:latin typeface="Avenir Book" panose="02000503020000020003" pitchFamily="2" charset="0"/>
              </a:rPr>
              <a:t>myTXTL</a:t>
            </a:r>
            <a:r>
              <a:rPr lang="en-US" sz="1600" i="1" dirty="0">
                <a:latin typeface="Avenir Book" panose="02000503020000020003" pitchFamily="2" charset="0"/>
              </a:rPr>
              <a:t> – Cell-Free Expression</a:t>
            </a:r>
            <a:r>
              <a:rPr lang="en-US" sz="1600" dirty="0">
                <a:latin typeface="Avenir Book" panose="02000503020000020003" pitchFamily="2" charset="0"/>
              </a:rPr>
              <a:t>, 2014.</a:t>
            </a:r>
          </a:p>
          <a:p>
            <a:r>
              <a:rPr lang="en-US" sz="1600" dirty="0">
                <a:latin typeface="Avenir Book" panose="02000503020000020003" pitchFamily="2" charset="0"/>
              </a:rPr>
              <a:t>4) Ortega. </a:t>
            </a:r>
            <a:r>
              <a:rPr lang="en-US" sz="1600" dirty="0" err="1">
                <a:latin typeface="Avenir Book" panose="02000503020000020003" pitchFamily="2" charset="0"/>
              </a:rPr>
              <a:t>Biocircuits</a:t>
            </a:r>
            <a:r>
              <a:rPr lang="en-US" sz="1600" dirty="0">
                <a:latin typeface="Avenir Book" panose="02000503020000020003" pitchFamily="2" charset="0"/>
              </a:rPr>
              <a:t> TX TL Life Extension Project Presentation. June 2018. </a:t>
            </a:r>
          </a:p>
          <a:p>
            <a:r>
              <a:rPr lang="en-US" sz="1600" dirty="0">
                <a:latin typeface="Avenir Book" panose="02000503020000020003" pitchFamily="2" charset="0"/>
              </a:rPr>
              <a:t>5) P. H. Opgenworth, T. P. </a:t>
            </a:r>
            <a:r>
              <a:rPr lang="en-US" sz="1600" dirty="0" err="1">
                <a:latin typeface="Avenir Book" panose="02000503020000020003" pitchFamily="2" charset="0"/>
              </a:rPr>
              <a:t>Korman</a:t>
            </a:r>
            <a:r>
              <a:rPr lang="en-US" sz="1600" dirty="0">
                <a:latin typeface="Avenir Book" panose="02000503020000020003" pitchFamily="2" charset="0"/>
              </a:rPr>
              <a:t>, L. </a:t>
            </a:r>
            <a:r>
              <a:rPr lang="en-US" sz="1600" dirty="0" err="1">
                <a:latin typeface="Avenir Book" panose="02000503020000020003" pitchFamily="2" charset="0"/>
              </a:rPr>
              <a:t>Iancu</a:t>
            </a:r>
            <a:r>
              <a:rPr lang="en-US" sz="1600" dirty="0">
                <a:latin typeface="Avenir Book" panose="02000503020000020003" pitchFamily="2" charset="0"/>
              </a:rPr>
              <a:t>, and J. U. Bowie. A molecular rheostat maintains ATP levels to drive a synthetic biochemistry system. </a:t>
            </a:r>
            <a:r>
              <a:rPr lang="en-US" sz="1600" i="1" dirty="0">
                <a:latin typeface="Avenir Book" panose="02000503020000020003" pitchFamily="2" charset="0"/>
              </a:rPr>
              <a:t>Nature Chemical Biology</a:t>
            </a:r>
            <a:r>
              <a:rPr lang="en-US" sz="1600" dirty="0">
                <a:latin typeface="Avenir Book" panose="02000503020000020003" pitchFamily="2" charset="0"/>
              </a:rPr>
              <a:t>, 2017.</a:t>
            </a:r>
          </a:p>
          <a:p>
            <a:r>
              <a:rPr lang="en-US" sz="1600" dirty="0">
                <a:latin typeface="Avenir Book" panose="02000503020000020003" pitchFamily="2" charset="0"/>
              </a:rPr>
              <a:t>6) </a:t>
            </a:r>
            <a:r>
              <a:rPr lang="en-US" sz="1600" dirty="0" err="1">
                <a:latin typeface="Avenir Book" panose="02000503020000020003" pitchFamily="2" charset="0"/>
              </a:rPr>
              <a:t>Ayush</a:t>
            </a:r>
            <a:r>
              <a:rPr lang="en-US" sz="1600" dirty="0">
                <a:latin typeface="Avenir Book" panose="02000503020000020003" pitchFamily="2" charset="0"/>
              </a:rPr>
              <a:t> Pandey, R. Murray, </a:t>
            </a:r>
            <a:r>
              <a:rPr lang="en-US" sz="1600" i="1" dirty="0">
                <a:latin typeface="Avenir Book" panose="02000503020000020003" pitchFamily="2" charset="0"/>
              </a:rPr>
              <a:t>AutoReduce</a:t>
            </a:r>
            <a:r>
              <a:rPr lang="en-US" sz="1600" dirty="0">
                <a:latin typeface="Avenir Book" panose="02000503020000020003" pitchFamily="2" charset="0"/>
              </a:rPr>
              <a:t>, </a:t>
            </a:r>
            <a:r>
              <a:rPr lang="en-US" sz="1600" dirty="0">
                <a:latin typeface="Avenir Book" panose="02000503020000020003" pitchFamily="2" charset="0"/>
                <a:hlinkClick r:id="rId5"/>
              </a:rPr>
              <a:t>https://github.com/ayush9pandey/autoReduce</a:t>
            </a:r>
            <a:r>
              <a:rPr lang="en-US" sz="1600" dirty="0">
                <a:latin typeface="Avenir Book" panose="02000503020000020003" pitchFamily="2" charset="0"/>
              </a:rPr>
              <a:t>  </a:t>
            </a:r>
          </a:p>
          <a:p>
            <a:r>
              <a:rPr lang="en-US" sz="1600" dirty="0">
                <a:latin typeface="Avenir Book" panose="02000503020000020003" pitchFamily="2" charset="0"/>
              </a:rPr>
              <a:t>7) </a:t>
            </a:r>
            <a:r>
              <a:rPr lang="en-US" sz="1600" dirty="0" err="1">
                <a:latin typeface="Avenir Book" panose="02000503020000020003" pitchFamily="2" charset="0"/>
              </a:rPr>
              <a:t>Ayush</a:t>
            </a:r>
            <a:r>
              <a:rPr lang="en-US" sz="1600" dirty="0">
                <a:latin typeface="Avenir Book" panose="02000503020000020003" pitchFamily="2" charset="0"/>
              </a:rPr>
              <a:t> Pandey, W. Poole, Z. </a:t>
            </a:r>
            <a:r>
              <a:rPr lang="en-US" sz="1600" dirty="0" err="1">
                <a:latin typeface="Avenir Book" panose="02000503020000020003" pitchFamily="2" charset="0"/>
              </a:rPr>
              <a:t>Tuza</a:t>
            </a:r>
            <a:r>
              <a:rPr lang="en-US" sz="1600" dirty="0">
                <a:latin typeface="Avenir Book" panose="02000503020000020003" pitchFamily="2" charset="0"/>
              </a:rPr>
              <a:t>, S. </a:t>
            </a:r>
            <a:r>
              <a:rPr lang="en-US" sz="1600" dirty="0" err="1">
                <a:latin typeface="Avenir Book" panose="02000503020000020003" pitchFamily="2" charset="0"/>
              </a:rPr>
              <a:t>Clamons</a:t>
            </a:r>
            <a:r>
              <a:rPr lang="en-US" sz="1600" dirty="0">
                <a:latin typeface="Avenir Book" panose="02000503020000020003" pitchFamily="2" charset="0"/>
              </a:rPr>
              <a:t>, </a:t>
            </a:r>
            <a:r>
              <a:rPr lang="en-US" sz="1600" i="1" dirty="0" err="1">
                <a:latin typeface="Avenir Book" panose="02000503020000020003" pitchFamily="2" charset="0"/>
              </a:rPr>
              <a:t>BioCRNPyler</a:t>
            </a:r>
            <a:r>
              <a:rPr lang="en-US" sz="1600" i="1" dirty="0">
                <a:latin typeface="Avenir Book" panose="02000503020000020003" pitchFamily="2" charset="0"/>
              </a:rPr>
              <a:t>,</a:t>
            </a:r>
            <a:r>
              <a:rPr lang="en-US" sz="1600" dirty="0">
                <a:latin typeface="Avenir Book" panose="02000503020000020003" pitchFamily="2" charset="0"/>
              </a:rPr>
              <a:t> </a:t>
            </a:r>
            <a:r>
              <a:rPr lang="en-US" sz="1600" dirty="0">
                <a:latin typeface="Avenir Book" panose="02000503020000020003" pitchFamily="2" charset="0"/>
                <a:hlinkClick r:id="rId6"/>
              </a:rPr>
              <a:t>https://github.com/BuildACell/BioCRNPyler</a:t>
            </a:r>
            <a:r>
              <a:rPr lang="en-US" sz="1600" dirty="0">
                <a:latin typeface="Avenir Book" panose="02000503020000020003" pitchFamily="2" charset="0"/>
              </a:rPr>
              <a:t> </a:t>
            </a:r>
          </a:p>
          <a:p>
            <a:r>
              <a:rPr lang="en-US" sz="1600" dirty="0">
                <a:latin typeface="Avenir Book" panose="02000503020000020003" pitchFamily="2" charset="0"/>
              </a:rPr>
              <a:t>8) Anand Swaminathan, R. Murray, </a:t>
            </a:r>
            <a:r>
              <a:rPr lang="en-US" sz="1600" i="1" dirty="0">
                <a:latin typeface="Avenir Book" panose="02000503020000020003" pitchFamily="2" charset="0"/>
              </a:rPr>
              <a:t>bioscrape</a:t>
            </a:r>
            <a:r>
              <a:rPr lang="en-US" sz="1600" dirty="0">
                <a:latin typeface="Avenir Book" panose="02000503020000020003" pitchFamily="2" charset="0"/>
              </a:rPr>
              <a:t>, </a:t>
            </a:r>
            <a:r>
              <a:rPr lang="en-US" sz="1600" dirty="0">
                <a:latin typeface="Avenir Book" panose="02000503020000020003" pitchFamily="2" charset="0"/>
                <a:hlinkClick r:id="rId7"/>
              </a:rPr>
              <a:t>https://github.com/BuildACell/bioscrape</a:t>
            </a:r>
            <a:r>
              <a:rPr lang="en-US" sz="1600" dirty="0">
                <a:latin typeface="Avenir Book" panose="02000503020000020003" pitchFamily="2" charset="0"/>
              </a:rPr>
              <a:t> </a:t>
            </a:r>
          </a:p>
          <a:p>
            <a:r>
              <a:rPr lang="en-US" sz="1600" dirty="0">
                <a:latin typeface="Avenir Book" panose="02000503020000020003" pitchFamily="2" charset="0"/>
              </a:rPr>
              <a:t>9) </a:t>
            </a:r>
            <a:r>
              <a:rPr lang="en-US" sz="1600" dirty="0" err="1">
                <a:latin typeface="Avenir Book" panose="02000503020000020003" pitchFamily="2" charset="0"/>
              </a:rPr>
              <a:t>Ayush</a:t>
            </a:r>
            <a:r>
              <a:rPr lang="en-US" sz="1600" dirty="0">
                <a:latin typeface="Avenir Book" panose="02000503020000020003" pitchFamily="2" charset="0"/>
              </a:rPr>
              <a:t> Pandey, W. Poole, Z. </a:t>
            </a:r>
            <a:r>
              <a:rPr lang="en-US" sz="1600" dirty="0" err="1">
                <a:latin typeface="Avenir Book" panose="02000503020000020003" pitchFamily="2" charset="0"/>
              </a:rPr>
              <a:t>Tuza</a:t>
            </a:r>
            <a:r>
              <a:rPr lang="en-US" sz="1600" dirty="0">
                <a:latin typeface="Avenir Book" panose="02000503020000020003" pitchFamily="2" charset="0"/>
              </a:rPr>
              <a:t>, </a:t>
            </a:r>
            <a:r>
              <a:rPr lang="en-US" sz="1600" i="1" dirty="0">
                <a:latin typeface="Avenir Book" panose="02000503020000020003" pitchFamily="2" charset="0"/>
              </a:rPr>
              <a:t>sub-</a:t>
            </a:r>
            <a:r>
              <a:rPr lang="en-US" sz="1600" i="1" dirty="0" err="1">
                <a:latin typeface="Avenir Book" panose="02000503020000020003" pitchFamily="2" charset="0"/>
              </a:rPr>
              <a:t>sbmlI</a:t>
            </a:r>
            <a:r>
              <a:rPr lang="en-US" sz="1600" i="1" dirty="0">
                <a:latin typeface="Avenir Book" panose="02000503020000020003" pitchFamily="2" charset="0"/>
              </a:rPr>
              <a:t>, </a:t>
            </a:r>
            <a:r>
              <a:rPr lang="en-US" sz="1600" dirty="0">
                <a:latin typeface="Avenir Book" panose="02000503020000020003" pitchFamily="2" charset="0"/>
                <a:hlinkClick r:id="rId8"/>
              </a:rPr>
              <a:t>https://github.com/BuildACell/subsbml</a:t>
            </a:r>
            <a:endParaRPr lang="en-US" sz="1600" dirty="0">
              <a:latin typeface="Avenir Book" panose="02000503020000020003" pitchFamily="2" charset="0"/>
            </a:endParaRPr>
          </a:p>
          <a:p>
            <a:r>
              <a:rPr lang="en-US" sz="1600" dirty="0">
                <a:latin typeface="Avenir Book" panose="02000503020000020003" pitchFamily="2" charset="0"/>
              </a:rPr>
              <a:t>10) </a:t>
            </a:r>
            <a:r>
              <a:rPr lang="en-US" sz="1600" dirty="0" err="1">
                <a:latin typeface="Avenir Book" panose="02000503020000020003" pitchFamily="2" charset="0"/>
              </a:rPr>
              <a:t>Agrima</a:t>
            </a:r>
            <a:r>
              <a:rPr lang="en-US" sz="1600" dirty="0">
                <a:latin typeface="Avenir Book" panose="02000503020000020003" pitchFamily="2" charset="0"/>
              </a:rPr>
              <a:t> </a:t>
            </a:r>
            <a:r>
              <a:rPr lang="en-US" sz="1600" dirty="0" err="1">
                <a:latin typeface="Avenir Book" panose="02000503020000020003" pitchFamily="2" charset="0"/>
              </a:rPr>
              <a:t>Deedwania</a:t>
            </a:r>
            <a:r>
              <a:rPr lang="en-US" sz="1600" dirty="0">
                <a:latin typeface="Avenir Book" panose="02000503020000020003" pitchFamily="2" charset="0"/>
              </a:rPr>
              <a:t>, </a:t>
            </a:r>
            <a:r>
              <a:rPr lang="en-US" sz="1600" dirty="0">
                <a:latin typeface="Avenir Book" panose="02000503020000020003" pitchFamily="2" charset="0"/>
                <a:hlinkClick r:id="rId9"/>
              </a:rPr>
              <a:t>https://github.com/agrimadeedwania</a:t>
            </a:r>
            <a:endParaRPr lang="en-US" sz="1600" dirty="0">
              <a:latin typeface="Avenir Book" panose="02000503020000020003" pitchFamily="2" charset="0"/>
            </a:endParaRPr>
          </a:p>
          <a:p>
            <a:r>
              <a:rPr lang="en-US" sz="1600" dirty="0">
                <a:latin typeface="Avenir Book" panose="02000503020000020003" pitchFamily="2" charset="0"/>
              </a:rPr>
              <a:t>11) Ankita Roychoudhury, </a:t>
            </a:r>
            <a:r>
              <a:rPr lang="en-US" sz="1600" dirty="0">
                <a:latin typeface="Avenir Book" panose="02000503020000020003" pitchFamily="2" charset="0"/>
                <a:hlinkClick r:id="rId10"/>
              </a:rPr>
              <a:t>https://github.com/AnkitaRoychoudhury/ug_murray</a:t>
            </a:r>
            <a:endParaRPr lang="en-US" sz="1600" dirty="0">
              <a:latin typeface="Avenir Book" panose="02000503020000020003" pitchFamily="2" charset="0"/>
            </a:endParaRPr>
          </a:p>
          <a:p>
            <a:endParaRPr lang="en-US" sz="1600" dirty="0">
              <a:latin typeface="Avenir Book" panose="02000503020000020003" pitchFamily="2" charset="0"/>
              <a:ea typeface="Cambria Math" panose="02040503050406030204" pitchFamily="18" charset="0"/>
            </a:endParaRPr>
          </a:p>
        </p:txBody>
      </p:sp>
      <p:sp>
        <p:nvSpPr>
          <p:cNvPr id="27" name="TextBox 26"/>
          <p:cNvSpPr txBox="1"/>
          <p:nvPr/>
        </p:nvSpPr>
        <p:spPr>
          <a:xfrm>
            <a:off x="20086054" y="35414134"/>
            <a:ext cx="3553589"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7971389"/>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100" dirty="0">
                <a:latin typeface="Avenir Book" panose="02000503020000020003" pitchFamily="2" charset="0"/>
              </a:rPr>
              <a:t>In synthetic cell protein synthesis, a common limiting factor is the energy supply for transcription and translation. By studying computational and mathematical models of various ATP regeneration mechanisms in synthetic cells, we aim to propose experimental methods for ATP life extension. We use available software tools to study two models. These allow us to develop and study mass action models by implementing simple chemical reaction networks. Our simulations show that a glucose metabolic pathway can extend lifetime of ATP up to about 60 hours. Integrating ATP synthase can also independently lengthen the lifetime of ATP to various times depending on the implemented proton gradient mechanism.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754050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ea typeface="Cambria Math" panose="02040503050406030204" pitchFamily="18" charset="0"/>
              </a:rPr>
              <a:t>In regards to the ATP rheostat model, we were able to show that ATP life extension can be achieved. First, we chose to implement an enzymatic mechanism by which every step of the pathway would follow, shown in Figure 3 below. After choosing parameters based on literature, we simulated the pathway by using BioCRNpyler, bioscrape, and </a:t>
            </a:r>
            <a:r>
              <a:rPr lang="en-US" sz="2600" dirty="0" err="1">
                <a:latin typeface="Avenir Book" panose="02000503020000020003" pitchFamily="2" charset="0"/>
                <a:ea typeface="Cambria Math" panose="02040503050406030204" pitchFamily="18" charset="0"/>
              </a:rPr>
              <a:t>sbml</a:t>
            </a:r>
            <a:r>
              <a:rPr lang="en-US" sz="2600" dirty="0">
                <a:latin typeface="Avenir Book" panose="02000503020000020003" pitchFamily="2" charset="0"/>
                <a:ea typeface="Cambria Math" panose="02040503050406030204" pitchFamily="18" charset="0"/>
              </a:rPr>
              <a:t>. The simulations are shown in Figure 4 below. We can see that there is isobutanol production and glucose consumption, as expected (Fig 4a). There is also extended ATP lifetime when the rheostat is implemented compared to when we only model ATP hydrolysis (Fig 4b). The ATP use case is included in all simulations to represent ATP consumed by TX/TL.</a:t>
            </a:r>
          </a:p>
          <a:p>
            <a:pPr eaLnBrk="1" hangingPunct="1"/>
            <a:r>
              <a:rPr lang="en-US" sz="2600" dirty="0">
                <a:latin typeface="Avenir Book" panose="02000503020000020003" pitchFamily="2" charset="0"/>
                <a:ea typeface="Cambria Math" panose="02040503050406030204" pitchFamily="18" charset="0"/>
              </a:rPr>
              <a:t>We are also able to show ATP life extension via the ATP synthase model. The three main components of this model are ATP synthesis via ATP synthase, proton gradient maintenance via a proton pump, and ATP use (that is representative of ATP consumed by TX/TL). When we compare the simulation with ATP synthase + ATP use vs ATP use only (Fig 5a), we see that there is practically no ATP life extension (the lines completely overlap). Then, when we include the proton pump, ATP is completely regenerated and can reach a higher steady state (Fig 5b). </a:t>
            </a:r>
          </a:p>
        </p:txBody>
      </p:sp>
      <p:sp>
        <p:nvSpPr>
          <p:cNvPr id="33" name="Rectangle 32"/>
          <p:cNvSpPr/>
          <p:nvPr/>
        </p:nvSpPr>
        <p:spPr>
          <a:xfrm>
            <a:off x="1645920" y="148205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794061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We used multiple software packages in order to test the hypothesis </a:t>
            </a:r>
            <a:r>
              <a:rPr lang="en-US" sz="2600" i="1" dirty="0">
                <a:latin typeface="Avenir Book" panose="02000503020000020003" pitchFamily="2" charset="0"/>
              </a:rPr>
              <a:t>in silico.</a:t>
            </a:r>
            <a:r>
              <a:rPr lang="en-US" sz="2600" dirty="0">
                <a:latin typeface="Avenir Book" panose="02000503020000020003" pitchFamily="2" charset="0"/>
              </a:rPr>
              <a:t> In particular, we used BioCRNpyler, bioscrape, autoReduce, SBML, and sub-</a:t>
            </a:r>
            <a:r>
              <a:rPr lang="en-US" sz="2600" dirty="0" err="1">
                <a:latin typeface="Avenir Book" panose="02000503020000020003" pitchFamily="2" charset="0"/>
              </a:rPr>
              <a:t>sbml</a:t>
            </a:r>
            <a:r>
              <a:rPr lang="en-US" sz="2600" dirty="0">
                <a:latin typeface="Avenir Book" panose="02000503020000020003" pitchFamily="2" charset="0"/>
              </a:rPr>
              <a:t>. Various software packages, such as BioCRNpyler, bioscrape, and autoReduce are being actively developed by members of Murray Lab [7,8,9]. Biocrnpyler is an object-oriented framework (written in Python). Given simple descriptions, the software can generate chemical reaction networks, or CRNs. These are outputted as SBML files. SBML is a model representation format, which uses the language XML and commonly used in systems and synthetic biology. We then used bioscrape as a CRN simulator. Given an SBML file, bioscrape can solve the system and returns an output of results that can be simply visualized. Sub-</a:t>
            </a:r>
            <a:r>
              <a:rPr lang="en-US" sz="2600" dirty="0" err="1">
                <a:latin typeface="Avenir Book" panose="02000503020000020003" pitchFamily="2" charset="0"/>
              </a:rPr>
              <a:t>sbml</a:t>
            </a:r>
            <a:r>
              <a:rPr lang="en-US" sz="2600" dirty="0">
                <a:latin typeface="Avenir Book" panose="02000503020000020003" pitchFamily="2" charset="0"/>
              </a:rPr>
              <a:t> was also used because it can </a:t>
            </a:r>
            <a:r>
              <a:rPr lang="en-US" sz="2600" dirty="0">
                <a:latin typeface="Avenir Book" panose="02000503020000020003" pitchFamily="2" charset="0"/>
                <a:ea typeface="Arial"/>
                <a:cs typeface="Arial"/>
                <a:sym typeface="Arial"/>
              </a:rPr>
              <a:t>combine and model interactions between more than one SBML model. More specifically, sub-</a:t>
            </a:r>
            <a:r>
              <a:rPr lang="en-US" sz="2600" dirty="0" err="1">
                <a:latin typeface="Avenir Book" panose="02000503020000020003" pitchFamily="2" charset="0"/>
                <a:ea typeface="Arial"/>
                <a:cs typeface="Arial"/>
                <a:sym typeface="Arial"/>
              </a:rPr>
              <a:t>sbml</a:t>
            </a:r>
            <a:r>
              <a:rPr lang="en-US" sz="2600" dirty="0">
                <a:latin typeface="Avenir Book" panose="02000503020000020003" pitchFamily="2" charset="0"/>
                <a:ea typeface="Arial"/>
                <a:cs typeface="Arial"/>
                <a:sym typeface="Arial"/>
              </a:rPr>
              <a:t> allows for the creation of subsystems, the ability to combine multiple subsystems, and the ability to model interactions like the molecule transport and membrane diffusion. </a:t>
            </a:r>
          </a:p>
          <a:p>
            <a:pPr eaLnBrk="1" hangingPunct="1"/>
            <a:r>
              <a:rPr lang="en-US" sz="2600" dirty="0">
                <a:latin typeface="Avenir Book" panose="02000503020000020003" pitchFamily="2" charset="0"/>
              </a:rPr>
              <a:t>AutoReduce is a Python-based tool that is used for model reduction of input-controlled biological circuits [6]. This tool helped with parameter extraction that is relevant to biological experiments with the assumptions made (such as time-scale separation with the quasi-steady state assumption).</a:t>
            </a:r>
            <a:endParaRPr lang="en-US" sz="2600" dirty="0">
              <a:latin typeface="Avenir Book" panose="02000503020000020003" pitchFamily="2" charset="0"/>
              <a:ea typeface="Cambria Math" panose="02040503050406030204" pitchFamily="18" charset="0"/>
            </a:endParaRP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sp>
        <p:nvSpPr>
          <p:cNvPr id="12" name="Text Box 191"/>
          <p:cNvSpPr txBox="1">
            <a:spLocks noChangeArrowheads="1"/>
          </p:cNvSpPr>
          <p:nvPr/>
        </p:nvSpPr>
        <p:spPr bwMode="auto">
          <a:xfrm>
            <a:off x="26883360" y="15643296"/>
            <a:ext cx="11704320" cy="920249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It is important to combine these models with others, such as ssDNA export or liposome fusion models, to understand and confirm the effects ATP life extension may have.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[10]. Her model included the integration of a membrane protein (VirE2) by which ssDNA could be exported. We notice that when both the ATP rheostat model is combined with the export model, there is more bound VirE2 and faster ssDNA export (Fig 6b). We notice more significant effects when combined with the ATP synthase model since the self-sufficient capability of this model ensures a longer timeline of ATP life extension (Fig 6c). </a:t>
            </a:r>
          </a:p>
          <a:p>
            <a:pPr eaLnBrk="1" hangingPunct="1"/>
            <a:r>
              <a:rPr lang="en-US" sz="3200" dirty="0">
                <a:latin typeface="Avenir Book" panose="02000503020000020003" pitchFamily="2" charset="0"/>
                <a:ea typeface="Cambria Math" panose="02040503050406030204" pitchFamily="18" charset="0"/>
              </a:rPr>
              <a:t>We also investigated how the ATP synthase model may be effected by different temperatures – A collaboration with </a:t>
            </a:r>
            <a:r>
              <a:rPr lang="en-US" sz="3200" dirty="0" err="1">
                <a:latin typeface="Avenir Book" panose="02000503020000020003" pitchFamily="2" charset="0"/>
                <a:ea typeface="Cambria Math" panose="02040503050406030204" pitchFamily="18" charset="0"/>
              </a:rPr>
              <a:t>Ayush</a:t>
            </a:r>
            <a:r>
              <a:rPr lang="en-US" sz="3200" dirty="0">
                <a:latin typeface="Avenir Book" panose="02000503020000020003" pitchFamily="2" charset="0"/>
                <a:ea typeface="Cambria Math" panose="02040503050406030204" pitchFamily="18" charset="0"/>
              </a:rPr>
              <a:t> Venkatesh </a:t>
            </a:r>
            <a:r>
              <a:rPr lang="en-US" sz="3200" dirty="0" err="1">
                <a:latin typeface="Avenir Book" panose="02000503020000020003" pitchFamily="2" charset="0"/>
                <a:ea typeface="Cambria Math" panose="02040503050406030204" pitchFamily="18" charset="0"/>
              </a:rPr>
              <a:t>Bindlish’s</a:t>
            </a:r>
            <a:r>
              <a:rPr lang="en-US" sz="3200" dirty="0">
                <a:latin typeface="Avenir Book" panose="02000503020000020003" pitchFamily="2" charset="0"/>
                <a:ea typeface="Cambria Math" panose="02040503050406030204" pitchFamily="18" charset="0"/>
              </a:rPr>
              <a:t> Model (IIT Delhi). Results are shown in Figure 7. </a:t>
            </a:r>
          </a:p>
          <a:p>
            <a:pPr eaLnBrk="1" hangingPunct="1"/>
            <a:r>
              <a:rPr lang="en-US" sz="3200" dirty="0">
                <a:latin typeface="Avenir Book" panose="02000503020000020003" pitchFamily="2" charset="0"/>
                <a:ea typeface="Cambria Math" panose="02040503050406030204" pitchFamily="18" charset="0"/>
              </a:rPr>
              <a:t>Going forward, it will be useful to validate and test these claims with experiments.</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sp>
        <p:nvSpPr>
          <p:cNvPr id="14" name="Text Box 193"/>
          <p:cNvSpPr txBox="1">
            <a:spLocks noChangeArrowheads="1"/>
          </p:cNvSpPr>
          <p:nvPr/>
        </p:nvSpPr>
        <p:spPr bwMode="auto">
          <a:xfrm>
            <a:off x="26883360" y="25968960"/>
            <a:ext cx="11704320" cy="821761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In conclusion, we have been able to model two mechanisms for ATP regeneration in synthetic cells; the ATP rheostat and ATP synthase model. These </a:t>
            </a:r>
            <a:r>
              <a:rPr lang="en-US" sz="3200" i="1" dirty="0">
                <a:latin typeface="Avenir Book" panose="02000503020000020003" pitchFamily="2" charset="0"/>
                <a:ea typeface="Cambria Math" panose="02040503050406030204" pitchFamily="18" charset="0"/>
              </a:rPr>
              <a:t>in silico</a:t>
            </a:r>
            <a:r>
              <a:rPr lang="en-US" sz="3200" dirty="0">
                <a:latin typeface="Avenir Book" panose="02000503020000020003" pitchFamily="2" charset="0"/>
                <a:ea typeface="Cambria Math" panose="02040503050406030204" pitchFamily="18" charset="0"/>
              </a:rPr>
              <a:t> simulations have allowed us to understand what parameter sets ensure desired ATP levels. We can also compare two models with each other and combine them with other types of simulations. We were able to show that both models can have desired effects when in conjunction with an ssDNA export model. A designer may choose a model based on the desired effects. </a:t>
            </a:r>
          </a:p>
          <a:p>
            <a:pPr eaLnBrk="1" hangingPunct="1"/>
            <a:r>
              <a:rPr lang="en-US" sz="3200" dirty="0">
                <a:latin typeface="Avenir Book" panose="02000503020000020003" pitchFamily="2" charset="0"/>
                <a:ea typeface="Cambria Math" panose="02040503050406030204" pitchFamily="18" charset="0"/>
              </a:rPr>
              <a:t>Validation of this project with experimental data will confirm that we can increase the timescale and complexity of experiments carried out in synthetic cells. </a:t>
            </a:r>
            <a:r>
              <a:rPr lang="en-US" sz="3200" dirty="0">
                <a:latin typeface="Avenir Book" panose="02000503020000020003" pitchFamily="2" charset="0"/>
              </a:rPr>
              <a:t>We can broaden the range of possible research in synthetic cells if allowed to measure responses, production, etc. for longer time periods via ATP regeneration.</a:t>
            </a:r>
          </a:p>
          <a:p>
            <a:pPr eaLnBrk="1" hangingPunct="1"/>
            <a:r>
              <a:rPr lang="en-US" sz="3200" dirty="0">
                <a:latin typeface="Avenir Book" panose="02000503020000020003" pitchFamily="2" charset="0"/>
              </a:rPr>
              <a:t>Note: All source code available at [11].</a:t>
            </a:r>
          </a:p>
        </p:txBody>
      </p:sp>
      <p:sp>
        <p:nvSpPr>
          <p:cNvPr id="36" name="Rectangle 35"/>
          <p:cNvSpPr/>
          <p:nvPr/>
        </p:nvSpPr>
        <p:spPr>
          <a:xfrm>
            <a:off x="26883360" y="2514600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43496"/>
            <a:ext cx="11704320" cy="11941706"/>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Synthetic biology focuses on the engineering of devices, pathways, networks, and systems that utilize tools which already exist in biology. There is a growing interest in the development and application of genetically-programmed synthetic cells for future use. These cell-free systems can be used as environments in which more complex engineered systems can be implemented and designed [1]. </a:t>
            </a:r>
          </a:p>
          <a:p>
            <a:pPr eaLnBrk="1" hangingPunct="1"/>
            <a:r>
              <a:rPr lang="en-US" sz="2600" dirty="0">
                <a:latin typeface="Avenir Book" panose="02000503020000020003" pitchFamily="2" charset="0"/>
              </a:rPr>
              <a:t>When building synthetic cells, there are five main subsystems to be considered. These are: spatial organization, metabolic subsystems, sensing and signaling, regulation and computation, and actuation. The problem we have chosen to tackle involves the metabolic subsystems, specifically the power supply and energy lifetime [2]. We aim to extend the lifetimes of synthetic cells derived from liposomes by implementing an ATP life extension mechanism. This mechanism can be a biochemical ATP regeneration pathway, a directed transporter, etc. An efficient, longer-lasting method to provide energy required for internal reactions will allow us to carry out more complex, sustainable experiments. We will be able to broaden the range of possible research in synthetic cells if we can measure responses, production, etc. for longer time periods.</a:t>
            </a:r>
          </a:p>
          <a:p>
            <a:pPr eaLnBrk="1" hangingPunct="1"/>
            <a:r>
              <a:rPr lang="en-US" sz="2600" dirty="0">
                <a:latin typeface="Avenir Book" panose="02000503020000020003" pitchFamily="2" charset="0"/>
              </a:rPr>
              <a:t>The two mechanisms we studied are an ATP rheostat mechanism and an ATP synthase mechanism. The ATP rheostat was published by James Bowie Lab at UCLA. It can maintain ATP concentrations for up to 70 hours in buffer. See Figure 1 below for the reaction pathway. We want to explore whether the rheostat can extend ATP levels in synthetic cells with TX/TL, a transcription/translation system that creates protein from linear DNA templates [3,4,5]. Secondly, we investigated an ATP synthase model. This is a membrane protein that synthesizes ATP from ADP and Pi when there is a proton gradient (protons flow into the liposome). We also include a proton pump that pumps out H+ ions to maintain the proton gradient necessary for ATP synthesis. A schematic shown below in Figure 2. </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1. Entire Rheostat pathway as shown in the Opgenorth et al paper [5].</a:t>
            </a:r>
          </a:p>
        </p:txBody>
      </p:sp>
      <p:sp>
        <p:nvSpPr>
          <p:cNvPr id="52" name="Text Box 181"/>
          <p:cNvSpPr txBox="1">
            <a:spLocks noChangeArrowheads="1"/>
          </p:cNvSpPr>
          <p:nvPr/>
        </p:nvSpPr>
        <p:spPr bwMode="auto">
          <a:xfrm>
            <a:off x="7403846" y="33336385"/>
            <a:ext cx="5540356"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2. ATP Synthase (purple) Model schematic. We include a proton pump (green) to maintain the proton gradient</a:t>
            </a:r>
          </a:p>
        </p:txBody>
      </p:sp>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11"/>
          <a:stretch>
            <a:fillRect/>
          </a:stretch>
        </p:blipFill>
        <p:spPr>
          <a:xfrm>
            <a:off x="2747199" y="27912526"/>
            <a:ext cx="2453349" cy="5645954"/>
          </a:xfrm>
          <a:prstGeom prst="rect">
            <a:avLst/>
          </a:prstGeom>
        </p:spPr>
      </p:pic>
      <p:pic>
        <p:nvPicPr>
          <p:cNvPr id="39" name="Picture 38" descr="A close up of text on a white background&#10;&#10;Description automatically generated">
            <a:extLst>
              <a:ext uri="{FF2B5EF4-FFF2-40B4-BE49-F238E27FC236}">
                <a16:creationId xmlns:a16="http://schemas.microsoft.com/office/drawing/2014/main" id="{980FFAC9-771D-E24C-808E-A79BB5422D77}"/>
              </a:ext>
            </a:extLst>
          </p:cNvPr>
          <p:cNvPicPr>
            <a:picLocks noChangeAspect="1"/>
          </p:cNvPicPr>
          <p:nvPr/>
        </p:nvPicPr>
        <p:blipFill rotWithShape="1">
          <a:blip r:embed="rId12"/>
          <a:srcRect t="2418" b="3839"/>
          <a:stretch/>
        </p:blipFill>
        <p:spPr>
          <a:xfrm>
            <a:off x="7304480" y="27829834"/>
            <a:ext cx="5540356" cy="5305783"/>
          </a:xfrm>
          <a:prstGeom prst="rect">
            <a:avLst/>
          </a:prstGeom>
        </p:spPr>
      </p:pic>
      <p:grpSp>
        <p:nvGrpSpPr>
          <p:cNvPr id="23" name="Group 22">
            <a:extLst>
              <a:ext uri="{FF2B5EF4-FFF2-40B4-BE49-F238E27FC236}">
                <a16:creationId xmlns:a16="http://schemas.microsoft.com/office/drawing/2014/main" id="{96EFE115-F37B-3F40-B699-3BEB1A3C0CC2}"/>
              </a:ext>
            </a:extLst>
          </p:cNvPr>
          <p:cNvGrpSpPr/>
          <p:nvPr/>
        </p:nvGrpSpPr>
        <p:grpSpPr>
          <a:xfrm>
            <a:off x="14693316" y="25547526"/>
            <a:ext cx="10041319" cy="4130608"/>
            <a:chOff x="14264640" y="29831543"/>
            <a:chExt cx="10041319" cy="4130608"/>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264640" y="30070182"/>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368199" y="30070182"/>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9" y="32769523"/>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4. Simulations of the ATP rheostat pathway. We see stoichiometric production of isobutanol (4a) and extended ATP production with the rheostat (4b).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283149" y="29831543"/>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4a</a:t>
              </a:r>
              <a:endParaRPr lang="en-US" sz="28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368199" y="29846017"/>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4b</a:t>
              </a:r>
              <a:endParaRPr lang="en-US" sz="2800" dirty="0">
                <a:latin typeface="Avenir Book" panose="02000503020000020003" pitchFamily="2" charset="0"/>
                <a:ea typeface="Cambria Math" panose="02040503050406030204" pitchFamily="18" charset="0"/>
              </a:endParaRPr>
            </a:p>
          </p:txBody>
        </p:sp>
      </p:grpSp>
      <p:grpSp>
        <p:nvGrpSpPr>
          <p:cNvPr id="28" name="Group 27">
            <a:extLst>
              <a:ext uri="{FF2B5EF4-FFF2-40B4-BE49-F238E27FC236}">
                <a16:creationId xmlns:a16="http://schemas.microsoft.com/office/drawing/2014/main" id="{2A6F6C47-C66A-FD48-AA14-004CEEBAE924}"/>
              </a:ext>
            </a:extLst>
          </p:cNvPr>
          <p:cNvGrpSpPr/>
          <p:nvPr/>
        </p:nvGrpSpPr>
        <p:grpSpPr>
          <a:xfrm>
            <a:off x="17626813" y="23390899"/>
            <a:ext cx="4937760" cy="2054936"/>
            <a:chOff x="15625268" y="29069201"/>
            <a:chExt cx="4937760" cy="2054936"/>
          </a:xfrm>
        </p:grpSpPr>
        <p:pic>
          <p:nvPicPr>
            <p:cNvPr id="54" name="Content Placeholder 6" descr="enzymes&#10;">
              <a:extLst>
                <a:ext uri="{FF2B5EF4-FFF2-40B4-BE49-F238E27FC236}">
                  <a16:creationId xmlns:a16="http://schemas.microsoft.com/office/drawing/2014/main" id="{6E4D01AC-45E2-0649-AC76-F54CF66981D9}"/>
                </a:ext>
              </a:extLst>
            </p:cNvPr>
            <p:cNvPicPr/>
            <p:nvPr/>
          </p:nvPicPr>
          <p:blipFill rotWithShape="1">
            <a:blip r:embed="rId15">
              <a:extLst>
                <a:ext uri="{28A0092B-C50C-407E-A947-70E740481C1C}">
                  <a14:useLocalDpi xmlns:a14="http://schemas.microsoft.com/office/drawing/2010/main" val="0"/>
                </a:ext>
              </a:extLst>
            </a:blip>
            <a:srcRect b="61861"/>
            <a:stretch/>
          </p:blipFill>
          <p:spPr>
            <a:xfrm>
              <a:off x="15625268" y="29069201"/>
              <a:ext cx="4937760" cy="1412039"/>
            </a:xfrm>
            <a:prstGeom prst="rect">
              <a:avLst/>
            </a:prstGeom>
            <a:ln>
              <a:solidFill>
                <a:schemeClr val="tx1"/>
              </a:solidFill>
            </a:ln>
          </p:spPr>
        </p:pic>
        <p:sp>
          <p:nvSpPr>
            <p:cNvPr id="55" name="Text Box 181">
              <a:extLst>
                <a:ext uri="{FF2B5EF4-FFF2-40B4-BE49-F238E27FC236}">
                  <a16:creationId xmlns:a16="http://schemas.microsoft.com/office/drawing/2014/main" id="{CC5CFF8C-3EE4-CF4D-8169-FF1B7AE0221C}"/>
                </a:ext>
              </a:extLst>
            </p:cNvPr>
            <p:cNvSpPr txBox="1">
              <a:spLocks noChangeArrowheads="1"/>
            </p:cNvSpPr>
            <p:nvPr/>
          </p:nvSpPr>
          <p:spPr bwMode="auto">
            <a:xfrm>
              <a:off x="15625268" y="30731728"/>
              <a:ext cx="493776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venir Book" panose="02000503020000020003" pitchFamily="2" charset="0"/>
                  <a:ea typeface="Cambria Math" panose="02040503050406030204" pitchFamily="18" charset="0"/>
                </a:rPr>
                <a:t>Figure 3. Chosen Enzymatic Mechanism.</a:t>
              </a:r>
            </a:p>
          </p:txBody>
        </p:sp>
      </p:grpSp>
      <p:grpSp>
        <p:nvGrpSpPr>
          <p:cNvPr id="29" name="Group 28">
            <a:extLst>
              <a:ext uri="{FF2B5EF4-FFF2-40B4-BE49-F238E27FC236}">
                <a16:creationId xmlns:a16="http://schemas.microsoft.com/office/drawing/2014/main" id="{DC88ABCA-27CB-B043-BBCE-43110FD448E0}"/>
              </a:ext>
            </a:extLst>
          </p:cNvPr>
          <p:cNvGrpSpPr/>
          <p:nvPr/>
        </p:nvGrpSpPr>
        <p:grpSpPr>
          <a:xfrm>
            <a:off x="14920606" y="29867815"/>
            <a:ext cx="9913704" cy="5427243"/>
            <a:chOff x="14754640" y="25375156"/>
            <a:chExt cx="9913704" cy="5142743"/>
          </a:xfrm>
        </p:grpSpPr>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5. Simulations of the ATP synthase model. Without the proton pump, there is not enough regeneration (5a). When the proton gradient is maintained, we see a higher steady state of ATP (5b).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754640" y="25375156"/>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5a</a:t>
              </a:r>
              <a:endParaRPr lang="en-US" sz="28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801529" y="25393951"/>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5b</a:t>
              </a:r>
              <a:endParaRPr lang="en-US" sz="2800" dirty="0">
                <a:latin typeface="Avenir Book" panose="02000503020000020003" pitchFamily="2" charset="0"/>
                <a:ea typeface="Cambria Math" panose="02040503050406030204" pitchFamily="18" charset="0"/>
              </a:endParaRPr>
            </a:p>
          </p:txBody>
        </p:sp>
      </p:grpSp>
      <p:sp>
        <p:nvSpPr>
          <p:cNvPr id="17" name="TextBox 16">
            <a:extLst>
              <a:ext uri="{FF2B5EF4-FFF2-40B4-BE49-F238E27FC236}">
                <a16:creationId xmlns:a16="http://schemas.microsoft.com/office/drawing/2014/main" id="{7EE6C876-5643-0142-8E67-37E35A8E0DE9}"/>
              </a:ext>
            </a:extLst>
          </p:cNvPr>
          <p:cNvSpPr txBox="1"/>
          <p:nvPr/>
        </p:nvSpPr>
        <p:spPr>
          <a:xfrm>
            <a:off x="30202864" y="6858560"/>
            <a:ext cx="185332" cy="1066800"/>
          </a:xfrm>
          <a:prstGeom prst="rect">
            <a:avLst/>
          </a:prstGeom>
          <a:solidFill>
            <a:schemeClr val="bg1"/>
          </a:solidFill>
        </p:spPr>
        <p:txBody>
          <a:bodyPr wrap="square" rtlCol="0">
            <a:spAutoFit/>
          </a:bodyPr>
          <a:lstStyle/>
          <a:p>
            <a:endParaRPr lang="en-US" dirty="0"/>
          </a:p>
        </p:txBody>
      </p:sp>
      <p:pic>
        <p:nvPicPr>
          <p:cNvPr id="53" name="Picture 52" descr="A screenshot of a cell phone&#10;&#10;Description automatically generated">
            <a:extLst>
              <a:ext uri="{FF2B5EF4-FFF2-40B4-BE49-F238E27FC236}">
                <a16:creationId xmlns:a16="http://schemas.microsoft.com/office/drawing/2014/main" id="{5CE8EB38-8AB1-C94A-A645-3EC1E9582683}"/>
              </a:ext>
            </a:extLst>
          </p:cNvPr>
          <p:cNvPicPr>
            <a:picLocks noChangeAspect="1"/>
          </p:cNvPicPr>
          <p:nvPr/>
        </p:nvPicPr>
        <p:blipFill>
          <a:blip r:embed="rId16"/>
          <a:stretch>
            <a:fillRect/>
          </a:stretch>
        </p:blipFill>
        <p:spPr>
          <a:xfrm>
            <a:off x="15428220" y="30317022"/>
            <a:ext cx="4338175" cy="3374136"/>
          </a:xfrm>
          <a:prstGeom prst="rect">
            <a:avLst/>
          </a:prstGeom>
        </p:spPr>
      </p:pic>
      <p:pic>
        <p:nvPicPr>
          <p:cNvPr id="61" name="Picture 60" descr="A close up of a map&#10;&#10;Description automatically generated">
            <a:extLst>
              <a:ext uri="{FF2B5EF4-FFF2-40B4-BE49-F238E27FC236}">
                <a16:creationId xmlns:a16="http://schemas.microsoft.com/office/drawing/2014/main" id="{C8E4831D-234E-6E4F-940D-7532739007AE}"/>
              </a:ext>
            </a:extLst>
          </p:cNvPr>
          <p:cNvPicPr>
            <a:picLocks noChangeAspect="1"/>
          </p:cNvPicPr>
          <p:nvPr/>
        </p:nvPicPr>
        <p:blipFill>
          <a:blip r:embed="rId17"/>
          <a:stretch>
            <a:fillRect/>
          </a:stretch>
        </p:blipFill>
        <p:spPr>
          <a:xfrm>
            <a:off x="20239474" y="30317022"/>
            <a:ext cx="4220610" cy="3282696"/>
          </a:xfrm>
          <a:prstGeom prst="rect">
            <a:avLst/>
          </a:prstGeom>
        </p:spPr>
      </p:pic>
      <p:sp>
        <p:nvSpPr>
          <p:cNvPr id="18" name="TextBox 17">
            <a:extLst>
              <a:ext uri="{FF2B5EF4-FFF2-40B4-BE49-F238E27FC236}">
                <a16:creationId xmlns:a16="http://schemas.microsoft.com/office/drawing/2014/main" id="{75A2B7C1-D945-8148-BE50-06D9A2CB308A}"/>
              </a:ext>
            </a:extLst>
          </p:cNvPr>
          <p:cNvSpPr txBox="1"/>
          <p:nvPr/>
        </p:nvSpPr>
        <p:spPr>
          <a:xfrm>
            <a:off x="26883360" y="6125653"/>
            <a:ext cx="19202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62" name="TextBox 61">
            <a:extLst>
              <a:ext uri="{FF2B5EF4-FFF2-40B4-BE49-F238E27FC236}">
                <a16:creationId xmlns:a16="http://schemas.microsoft.com/office/drawing/2014/main" id="{F6EE586C-0906-8E48-A2CD-9872F8CE89DF}"/>
              </a:ext>
            </a:extLst>
          </p:cNvPr>
          <p:cNvSpPr txBox="1"/>
          <p:nvPr/>
        </p:nvSpPr>
        <p:spPr>
          <a:xfrm>
            <a:off x="30388196" y="6100344"/>
            <a:ext cx="245400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sp>
        <p:nvSpPr>
          <p:cNvPr id="63" name="TextBox 62">
            <a:extLst>
              <a:ext uri="{FF2B5EF4-FFF2-40B4-BE49-F238E27FC236}">
                <a16:creationId xmlns:a16="http://schemas.microsoft.com/office/drawing/2014/main" id="{B47DDB47-BFB2-A748-956C-B04F4CD369A9}"/>
              </a:ext>
            </a:extLst>
          </p:cNvPr>
          <p:cNvSpPr txBox="1"/>
          <p:nvPr/>
        </p:nvSpPr>
        <p:spPr>
          <a:xfrm>
            <a:off x="34061400" y="6100344"/>
            <a:ext cx="32918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Synthase and Proton Pump</a:t>
            </a:r>
          </a:p>
        </p:txBody>
      </p:sp>
      <p:grpSp>
        <p:nvGrpSpPr>
          <p:cNvPr id="19" name="Group 18">
            <a:extLst>
              <a:ext uri="{FF2B5EF4-FFF2-40B4-BE49-F238E27FC236}">
                <a16:creationId xmlns:a16="http://schemas.microsoft.com/office/drawing/2014/main" id="{52CAD185-3AAC-C041-8B9C-52C89B9D32B1}"/>
              </a:ext>
            </a:extLst>
          </p:cNvPr>
          <p:cNvGrpSpPr/>
          <p:nvPr/>
        </p:nvGrpSpPr>
        <p:grpSpPr>
          <a:xfrm>
            <a:off x="26574234" y="5521265"/>
            <a:ext cx="11779140" cy="5104223"/>
            <a:chOff x="26574234" y="5521265"/>
            <a:chExt cx="11779140" cy="5104223"/>
          </a:xfrm>
        </p:grpSpPr>
        <p:sp>
          <p:nvSpPr>
            <p:cNvPr id="37" name="Text Box 180"/>
            <p:cNvSpPr txBox="1">
              <a:spLocks noChangeArrowheads="1"/>
            </p:cNvSpPr>
            <p:nvPr/>
          </p:nvSpPr>
          <p:spPr bwMode="auto">
            <a:xfrm>
              <a:off x="26649054" y="9063528"/>
              <a:ext cx="11704320" cy="156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6. Combination of ssDNA export and ATP life extension models. 6a) Original ssDNA export model. 6b) ssDNA export model with ATP Rheostat shows quicker ssDNA export and more bound VirE2. 6c) ssDNA export model with entire ATP synthase model shows quicker ssDNA export than original and more bound VirE2.</a:t>
              </a:r>
            </a:p>
          </p:txBody>
        </p:sp>
        <p:pic>
          <p:nvPicPr>
            <p:cNvPr id="3" name="Picture 2" descr="A close up of a map&#10;&#10;Description automatically generated">
              <a:extLst>
                <a:ext uri="{FF2B5EF4-FFF2-40B4-BE49-F238E27FC236}">
                  <a16:creationId xmlns:a16="http://schemas.microsoft.com/office/drawing/2014/main" id="{A2AF8A7D-91BD-A748-AABE-0692C3894B5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615297" y="6125653"/>
              <a:ext cx="3526971" cy="2743200"/>
            </a:xfrm>
            <a:prstGeom prst="rect">
              <a:avLst/>
            </a:prstGeom>
          </p:spPr>
        </p:pic>
        <p:pic>
          <p:nvPicPr>
            <p:cNvPr id="8" name="Picture 7" descr="A close up of a map&#10;&#10;Description automatically generated">
              <a:extLst>
                <a:ext uri="{FF2B5EF4-FFF2-40B4-BE49-F238E27FC236}">
                  <a16:creationId xmlns:a16="http://schemas.microsoft.com/office/drawing/2014/main" id="{0E5FC2E3-78A4-D041-96D3-CAF68111D46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779106" y="6125653"/>
              <a:ext cx="3526971" cy="2743200"/>
            </a:xfrm>
            <a:prstGeom prst="rect">
              <a:avLst/>
            </a:prstGeom>
          </p:spPr>
        </p:pic>
        <p:pic>
          <p:nvPicPr>
            <p:cNvPr id="49" name="Picture 48" descr="A close up of a map&#10;&#10;Description automatically generated">
              <a:extLst>
                <a:ext uri="{FF2B5EF4-FFF2-40B4-BE49-F238E27FC236}">
                  <a16:creationId xmlns:a16="http://schemas.microsoft.com/office/drawing/2014/main" id="{5C201627-AF2B-DF47-93E9-5AA62B044DED}"/>
                </a:ext>
              </a:extLst>
            </p:cNvPr>
            <p:cNvPicPr>
              <a:picLocks noChangeAspect="1"/>
            </p:cNvPicPr>
            <p:nvPr/>
          </p:nvPicPr>
          <p:blipFill>
            <a:blip r:embed="rId20"/>
            <a:stretch>
              <a:fillRect/>
            </a:stretch>
          </p:blipFill>
          <p:spPr>
            <a:xfrm>
              <a:off x="30236160" y="6125653"/>
              <a:ext cx="3291840" cy="2743200"/>
            </a:xfrm>
            <a:prstGeom prst="rect">
              <a:avLst/>
            </a:prstGeom>
          </p:spPr>
        </p:pic>
        <p:sp>
          <p:nvSpPr>
            <p:cNvPr id="64" name="TextBox 63">
              <a:extLst>
                <a:ext uri="{FF2B5EF4-FFF2-40B4-BE49-F238E27FC236}">
                  <a16:creationId xmlns:a16="http://schemas.microsoft.com/office/drawing/2014/main" id="{14153557-282F-9540-8ED7-E68EDBCFB99F}"/>
                </a:ext>
              </a:extLst>
            </p:cNvPr>
            <p:cNvSpPr txBox="1"/>
            <p:nvPr/>
          </p:nvSpPr>
          <p:spPr>
            <a:xfrm>
              <a:off x="26574234" y="5559229"/>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6a</a:t>
              </a:r>
            </a:p>
          </p:txBody>
        </p:sp>
        <p:sp>
          <p:nvSpPr>
            <p:cNvPr id="65" name="TextBox 64">
              <a:extLst>
                <a:ext uri="{FF2B5EF4-FFF2-40B4-BE49-F238E27FC236}">
                  <a16:creationId xmlns:a16="http://schemas.microsoft.com/office/drawing/2014/main" id="{B39FC60D-8F13-A047-98E4-41DFA83BE824}"/>
                </a:ext>
              </a:extLst>
            </p:cNvPr>
            <p:cNvSpPr txBox="1"/>
            <p:nvPr/>
          </p:nvSpPr>
          <p:spPr>
            <a:xfrm>
              <a:off x="30184650"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6b</a:t>
              </a:r>
            </a:p>
          </p:txBody>
        </p:sp>
        <p:sp>
          <p:nvSpPr>
            <p:cNvPr id="66" name="TextBox 65">
              <a:extLst>
                <a:ext uri="{FF2B5EF4-FFF2-40B4-BE49-F238E27FC236}">
                  <a16:creationId xmlns:a16="http://schemas.microsoft.com/office/drawing/2014/main" id="{89C888CC-9CCE-5F4A-B5D0-6EE5F73BBA81}"/>
                </a:ext>
              </a:extLst>
            </p:cNvPr>
            <p:cNvSpPr txBox="1"/>
            <p:nvPr/>
          </p:nvSpPr>
          <p:spPr>
            <a:xfrm>
              <a:off x="33868175"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6c</a:t>
              </a:r>
              <a:endParaRPr lang="en-US" sz="1400" dirty="0">
                <a:latin typeface="Avenir Book" panose="02000503020000020003" pitchFamily="2" charset="0"/>
              </a:endParaRPr>
            </a:p>
          </p:txBody>
        </p:sp>
      </p:grpSp>
      <p:grpSp>
        <p:nvGrpSpPr>
          <p:cNvPr id="21" name="Group 20">
            <a:extLst>
              <a:ext uri="{FF2B5EF4-FFF2-40B4-BE49-F238E27FC236}">
                <a16:creationId xmlns:a16="http://schemas.microsoft.com/office/drawing/2014/main" id="{FCA347E7-C5C3-0648-8696-F85247C233D0}"/>
              </a:ext>
            </a:extLst>
          </p:cNvPr>
          <p:cNvGrpSpPr/>
          <p:nvPr/>
        </p:nvGrpSpPr>
        <p:grpSpPr>
          <a:xfrm>
            <a:off x="26931225" y="10803726"/>
            <a:ext cx="10635375" cy="3942278"/>
            <a:chOff x="26931225" y="10803726"/>
            <a:chExt cx="10635375" cy="3942278"/>
          </a:xfrm>
        </p:grpSpPr>
        <p:pic>
          <p:nvPicPr>
            <p:cNvPr id="68" name="Picture 67" descr="A screenshot of a cell phone&#10;&#10;Description automatically generated">
              <a:extLst>
                <a:ext uri="{FF2B5EF4-FFF2-40B4-BE49-F238E27FC236}">
                  <a16:creationId xmlns:a16="http://schemas.microsoft.com/office/drawing/2014/main" id="{1BF02E4B-481E-2E4E-99A5-5FFAD7BE38BC}"/>
                </a:ext>
              </a:extLst>
            </p:cNvPr>
            <p:cNvPicPr>
              <a:picLocks noChangeAspect="1"/>
            </p:cNvPicPr>
            <p:nvPr/>
          </p:nvPicPr>
          <p:blipFill>
            <a:blip r:embed="rId21"/>
            <a:stretch>
              <a:fillRect/>
            </a:stretch>
          </p:blipFill>
          <p:spPr>
            <a:xfrm>
              <a:off x="27606171" y="10803726"/>
              <a:ext cx="3879669" cy="3017520"/>
            </a:xfrm>
            <a:prstGeom prst="rect">
              <a:avLst/>
            </a:prstGeom>
          </p:spPr>
        </p:pic>
        <p:pic>
          <p:nvPicPr>
            <p:cNvPr id="69" name="Picture 68" descr="A close up of a map&#10;&#10;Description automatically generated">
              <a:extLst>
                <a:ext uri="{FF2B5EF4-FFF2-40B4-BE49-F238E27FC236}">
                  <a16:creationId xmlns:a16="http://schemas.microsoft.com/office/drawing/2014/main" id="{DC8B1A1D-D66B-944B-B92D-63055E55C15C}"/>
                </a:ext>
              </a:extLst>
            </p:cNvPr>
            <p:cNvPicPr>
              <a:picLocks noChangeAspect="1"/>
            </p:cNvPicPr>
            <p:nvPr/>
          </p:nvPicPr>
          <p:blipFill>
            <a:blip r:embed="rId22"/>
            <a:stretch>
              <a:fillRect/>
            </a:stretch>
          </p:blipFill>
          <p:spPr>
            <a:xfrm>
              <a:off x="32308800" y="10803726"/>
              <a:ext cx="3879669" cy="3017520"/>
            </a:xfrm>
            <a:prstGeom prst="rect">
              <a:avLst/>
            </a:prstGeom>
          </p:spPr>
        </p:pic>
        <p:sp>
          <p:nvSpPr>
            <p:cNvPr id="70" name="Text Box 180">
              <a:extLst>
                <a:ext uri="{FF2B5EF4-FFF2-40B4-BE49-F238E27FC236}">
                  <a16:creationId xmlns:a16="http://schemas.microsoft.com/office/drawing/2014/main" id="{FDD0D7F3-867D-4849-8462-5967AE899138}"/>
                </a:ext>
              </a:extLst>
            </p:cNvPr>
            <p:cNvSpPr txBox="1">
              <a:spLocks noChangeArrowheads="1"/>
            </p:cNvSpPr>
            <p:nvPr/>
          </p:nvSpPr>
          <p:spPr bwMode="auto">
            <a:xfrm>
              <a:off x="27191573" y="13922708"/>
              <a:ext cx="10375027" cy="82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7. Different temperatures affects the amount of bound protein (7a) and ATP regeneration timescale (7b) of the ATP synthase model.</a:t>
              </a:r>
            </a:p>
          </p:txBody>
        </p:sp>
        <p:sp>
          <p:nvSpPr>
            <p:cNvPr id="71" name="TextBox 70">
              <a:extLst>
                <a:ext uri="{FF2B5EF4-FFF2-40B4-BE49-F238E27FC236}">
                  <a16:creationId xmlns:a16="http://schemas.microsoft.com/office/drawing/2014/main" id="{6F823266-3F58-E144-A41E-3B04389801FB}"/>
                </a:ext>
              </a:extLst>
            </p:cNvPr>
            <p:cNvSpPr txBox="1"/>
            <p:nvPr/>
          </p:nvSpPr>
          <p:spPr>
            <a:xfrm>
              <a:off x="26931225" y="10825169"/>
              <a:ext cx="674946" cy="523220"/>
            </a:xfrm>
            <a:prstGeom prst="rect">
              <a:avLst/>
            </a:prstGeom>
            <a:solidFill>
              <a:schemeClr val="bg1"/>
            </a:solidFill>
          </p:spPr>
          <p:txBody>
            <a:bodyPr wrap="square" rtlCol="0">
              <a:spAutoFit/>
            </a:bodyPr>
            <a:lstStyle/>
            <a:p>
              <a:r>
                <a:rPr lang="en-US" sz="2800" dirty="0">
                  <a:latin typeface="Avenir Book" panose="02000503020000020003" pitchFamily="2" charset="0"/>
                </a:rPr>
                <a:t>7a</a:t>
              </a:r>
            </a:p>
          </p:txBody>
        </p:sp>
        <p:sp>
          <p:nvSpPr>
            <p:cNvPr id="72" name="TextBox 71">
              <a:extLst>
                <a:ext uri="{FF2B5EF4-FFF2-40B4-BE49-F238E27FC236}">
                  <a16:creationId xmlns:a16="http://schemas.microsoft.com/office/drawing/2014/main" id="{4F8F2F7B-4291-5843-A21A-C442A80DBF19}"/>
                </a:ext>
              </a:extLst>
            </p:cNvPr>
            <p:cNvSpPr txBox="1"/>
            <p:nvPr/>
          </p:nvSpPr>
          <p:spPr>
            <a:xfrm>
              <a:off x="31529665" y="10836946"/>
              <a:ext cx="674946" cy="523220"/>
            </a:xfrm>
            <a:prstGeom prst="rect">
              <a:avLst/>
            </a:prstGeom>
            <a:solidFill>
              <a:schemeClr val="bg1"/>
            </a:solidFill>
          </p:spPr>
          <p:txBody>
            <a:bodyPr wrap="square" rtlCol="0">
              <a:spAutoFit/>
            </a:bodyPr>
            <a:lstStyle/>
            <a:p>
              <a:r>
                <a:rPr lang="en-US" sz="2800" dirty="0">
                  <a:latin typeface="Avenir Book" panose="02000503020000020003" pitchFamily="2" charset="0"/>
                </a:rPr>
                <a:t>7b</a:t>
              </a:r>
            </a:p>
          </p:txBody>
        </p:sp>
      </p:grpSp>
      <p:sp>
        <p:nvSpPr>
          <p:cNvPr id="73" name="TextBox 72">
            <a:extLst>
              <a:ext uri="{FF2B5EF4-FFF2-40B4-BE49-F238E27FC236}">
                <a16:creationId xmlns:a16="http://schemas.microsoft.com/office/drawing/2014/main" id="{799A29E0-E12A-9746-A614-E3C06FFB73BA}"/>
              </a:ext>
            </a:extLst>
          </p:cNvPr>
          <p:cNvSpPr txBox="1"/>
          <p:nvPr/>
        </p:nvSpPr>
        <p:spPr>
          <a:xfrm>
            <a:off x="26751521" y="34262723"/>
            <a:ext cx="11967997" cy="823296"/>
          </a:xfrm>
          <a:prstGeom prst="rect">
            <a:avLst/>
          </a:prstGeom>
          <a:noFill/>
        </p:spPr>
        <p:txBody>
          <a:bodyPr wrap="square" lIns="83814" tIns="41907" rIns="83814" bIns="41907" rtlCol="0">
            <a:spAutoFit/>
          </a:bodyPr>
          <a:lstStyle/>
          <a:p>
            <a:r>
              <a:rPr lang="en-US" sz="4800" dirty="0">
                <a:latin typeface="Avenir Book" panose="02000503020000020003" pitchFamily="2" charset="0"/>
                <a:ea typeface="Cambria Math" panose="02040503050406030204" pitchFamily="18" charset="0"/>
              </a:rPr>
              <a:t>Samuel P. and Frances </a:t>
            </a:r>
            <a:r>
              <a:rPr lang="en-US" sz="4800" dirty="0" err="1">
                <a:latin typeface="Avenir Book" panose="02000503020000020003" pitchFamily="2" charset="0"/>
                <a:ea typeface="Cambria Math" panose="02040503050406030204" pitchFamily="18" charset="0"/>
              </a:rPr>
              <a:t>Krown</a:t>
            </a:r>
            <a:r>
              <a:rPr lang="en-US" sz="4800" dirty="0">
                <a:latin typeface="Avenir Book" panose="02000503020000020003" pitchFamily="2" charset="0"/>
                <a:ea typeface="Cambria Math" panose="02040503050406030204" pitchFamily="18" charset="0"/>
              </a:rPr>
              <a:t> SURF Fellow</a:t>
            </a:r>
          </a:p>
        </p:txBody>
      </p:sp>
      <p:pic>
        <p:nvPicPr>
          <p:cNvPr id="41" name="Picture 40" descr="A picture containing drawing&#10;&#10;Description automatically generated">
            <a:extLst>
              <a:ext uri="{FF2B5EF4-FFF2-40B4-BE49-F238E27FC236}">
                <a16:creationId xmlns:a16="http://schemas.microsoft.com/office/drawing/2014/main" id="{3735821B-0827-B940-A2E8-E8A112DAF90D}"/>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2581" b="96774" l="6471" r="92353">
                        <a14:foregroundMark x1="73529" y1="13548" x2="34118" y2="7742"/>
                        <a14:foregroundMark x1="34118" y1="7742" x2="52941" y2="2581"/>
                        <a14:foregroundMark x1="52941" y1="2581" x2="71176" y2="10323"/>
                        <a14:foregroundMark x1="71176" y1="10323" x2="71176" y2="10968"/>
                        <a14:foregroundMark x1="85294" y1="35484" x2="91176" y2="58065"/>
                        <a14:foregroundMark x1="91176" y1="58065" x2="88235" y2="38065"/>
                        <a14:foregroundMark x1="88235" y1="38065" x2="87059" y2="37419"/>
                        <a14:foregroundMark x1="92941" y1="41935" x2="90000" y2="45161"/>
                        <a14:foregroundMark x1="50000" y1="29032" x2="46471" y2="67097"/>
                        <a14:foregroundMark x1="46471" y1="67097" x2="63529" y2="76129"/>
                        <a14:foregroundMark x1="63529" y1="76129" x2="42353" y2="74194"/>
                        <a14:foregroundMark x1="42353" y1="74194" x2="41176" y2="49032"/>
                        <a14:foregroundMark x1="41176" y1="49032" x2="47647" y2="27097"/>
                        <a14:foregroundMark x1="47647" y1="27097" x2="45294" y2="47742"/>
                        <a14:foregroundMark x1="45294" y1="47742" x2="63529" y2="53548"/>
                        <a14:foregroundMark x1="63529" y1="53548" x2="65294" y2="51613"/>
                        <a14:foregroundMark x1="53529" y1="23871" x2="55882" y2="45161"/>
                        <a14:foregroundMark x1="55882" y1="45161" x2="57647" y2="43871"/>
                        <a14:foregroundMark x1="71765" y1="86452" x2="64925" y2="89453"/>
                        <a14:foregroundMark x1="31437" y1="88587" x2="18824" y2="80000"/>
                        <a14:foregroundMark x1="18824" y1="80000" x2="9412" y2="61290"/>
                        <a14:foregroundMark x1="9412" y1="61290" x2="7771" y2="45095"/>
                        <a14:foregroundMark x1="64118" y1="88387" x2="49547" y2="89327"/>
                        <a14:foregroundMark x1="39093" y1="86738" x2="26471" y2="79355"/>
                        <a14:foregroundMark x1="26471" y1="79355" x2="50000" y2="79355"/>
                        <a14:foregroundMark x1="50000" y1="79355" x2="84118" y2="76774"/>
                        <a14:foregroundMark x1="38235" y1="85161" x2="38235" y2="85161"/>
                        <a14:foregroundMark x1="43529" y1="84516" x2="43529" y2="84516"/>
                        <a14:foregroundMark x1="42353" y1="89032" x2="42353" y2="89032"/>
                        <a14:foregroundMark x1="39412" y1="92903" x2="39412" y2="92903"/>
                        <a14:foregroundMark x1="44706" y1="93548" x2="44706" y2="93548"/>
                        <a14:foregroundMark x1="55294" y1="91613" x2="55294" y2="91613"/>
                        <a14:foregroundMark x1="60000" y1="92903" x2="60000" y2="92903"/>
                        <a14:foregroundMark x1="64118" y1="92903" x2="64118" y2="92903"/>
                        <a14:backgroundMark x1="7647" y1="27097" x2="3529" y2="43871"/>
                        <a14:backgroundMark x1="27647" y1="94194" x2="34289" y2="95839"/>
                        <a14:backgroundMark x1="51794" y1="98710" x2="51955" y2="98710"/>
                        <a14:backgroundMark x1="70000" y1="95484" x2="71176" y2="94839"/>
                        <a14:backgroundMark x1="66542" y1="97380" x2="70000" y2="95484"/>
                        <a14:backgroundMark x1="30588" y1="98710" x2="69412" y2="99355"/>
                        <a14:backgroundMark x1="69412" y1="99355" x2="71176" y2="98710"/>
                      </a14:backgroundRemoval>
                    </a14:imgEffect>
                  </a14:imgLayer>
                </a14:imgProps>
              </a:ext>
              <a:ext uri="{28A0092B-C50C-407E-A947-70E740481C1C}">
                <a14:useLocalDpi xmlns:a14="http://schemas.microsoft.com/office/drawing/2010/main" val="0"/>
              </a:ext>
            </a:extLst>
          </a:blip>
          <a:stretch>
            <a:fillRect/>
          </a:stretch>
        </p:blipFill>
        <p:spPr>
          <a:xfrm>
            <a:off x="2057400" y="1147755"/>
            <a:ext cx="2570681" cy="2328735"/>
          </a:xfrm>
          <a:prstGeom prst="rect">
            <a:avLst/>
          </a:prstGeom>
        </p:spPr>
      </p:pic>
      <p:pic>
        <p:nvPicPr>
          <p:cNvPr id="76" name="Picture 75" descr="A picture containing drawing&#10;&#10;Description automatically generated">
            <a:extLst>
              <a:ext uri="{FF2B5EF4-FFF2-40B4-BE49-F238E27FC236}">
                <a16:creationId xmlns:a16="http://schemas.microsoft.com/office/drawing/2014/main" id="{C1B80D75-C128-324F-ADA9-8F1F9A39994C}"/>
              </a:ext>
            </a:extLst>
          </p:cNvPr>
          <p:cNvPicPr>
            <a:picLocks noChangeAspect="1"/>
          </p:cNvPicPr>
          <p:nvPr/>
        </p:nvPicPr>
        <p:blipFill>
          <a:blip r:embed="rId23">
            <a:extLst>
              <a:ext uri="{BEBA8EAE-BF5A-486C-A8C5-ECC9F3942E4B}">
                <a14:imgProps xmlns:a14="http://schemas.microsoft.com/office/drawing/2010/main">
                  <a14:imgLayer r:embed="rId25">
                    <a14:imgEffect>
                      <a14:backgroundRemoval t="2581" b="96774" l="6471" r="92353">
                        <a14:foregroundMark x1="73529" y1="13548" x2="34118" y2="7742"/>
                        <a14:foregroundMark x1="34118" y1="7742" x2="52941" y2="2581"/>
                        <a14:foregroundMark x1="52941" y1="2581" x2="71176" y2="10323"/>
                        <a14:foregroundMark x1="71176" y1="10323" x2="71176" y2="10968"/>
                        <a14:foregroundMark x1="85294" y1="35484" x2="91176" y2="58065"/>
                        <a14:foregroundMark x1="91176" y1="58065" x2="88235" y2="38065"/>
                        <a14:foregroundMark x1="88235" y1="38065" x2="87059" y2="37419"/>
                        <a14:foregroundMark x1="92941" y1="41935" x2="90000" y2="45161"/>
                        <a14:foregroundMark x1="50000" y1="29032" x2="46471" y2="67097"/>
                        <a14:foregroundMark x1="46471" y1="67097" x2="63529" y2="76129"/>
                        <a14:foregroundMark x1="63529" y1="76129" x2="42353" y2="74194"/>
                        <a14:foregroundMark x1="42353" y1="74194" x2="41176" y2="49032"/>
                        <a14:foregroundMark x1="41176" y1="49032" x2="47647" y2="27097"/>
                        <a14:foregroundMark x1="47647" y1="27097" x2="45294" y2="47742"/>
                        <a14:foregroundMark x1="45294" y1="47742" x2="63529" y2="53548"/>
                        <a14:foregroundMark x1="63529" y1="53548" x2="65294" y2="51613"/>
                        <a14:foregroundMark x1="53529" y1="23871" x2="55882" y2="45161"/>
                        <a14:foregroundMark x1="55882" y1="45161" x2="57647" y2="43871"/>
                        <a14:foregroundMark x1="71765" y1="86452" x2="64925" y2="89453"/>
                        <a14:foregroundMark x1="31437" y1="88587" x2="18824" y2="80000"/>
                        <a14:foregroundMark x1="18824" y1="80000" x2="9412" y2="61290"/>
                        <a14:foregroundMark x1="9412" y1="61290" x2="7771" y2="45095"/>
                        <a14:foregroundMark x1="64118" y1="88387" x2="49547" y2="89327"/>
                        <a14:foregroundMark x1="39093" y1="86738" x2="26471" y2="79355"/>
                        <a14:foregroundMark x1="26471" y1="79355" x2="50000" y2="79355"/>
                        <a14:foregroundMark x1="50000" y1="79355" x2="84118" y2="76774"/>
                        <a14:foregroundMark x1="38235" y1="85161" x2="38235" y2="85161"/>
                        <a14:foregroundMark x1="43529" y1="84516" x2="43529" y2="84516"/>
                        <a14:foregroundMark x1="42353" y1="89032" x2="42353" y2="89032"/>
                        <a14:foregroundMark x1="39412" y1="92903" x2="39412" y2="92903"/>
                        <a14:foregroundMark x1="44706" y1="93548" x2="44706" y2="93548"/>
                        <a14:foregroundMark x1="55294" y1="91613" x2="55294" y2="91613"/>
                        <a14:foregroundMark x1="60000" y1="92903" x2="60000" y2="92903"/>
                        <a14:foregroundMark x1="64118" y1="92903" x2="64118" y2="92903"/>
                        <a14:backgroundMark x1="7647" y1="27097" x2="3529" y2="43871"/>
                        <a14:backgroundMark x1="27647" y1="94194" x2="34289" y2="95839"/>
                        <a14:backgroundMark x1="51794" y1="98710" x2="51955" y2="98710"/>
                        <a14:backgroundMark x1="70000" y1="95484" x2="71176" y2="94839"/>
                        <a14:backgroundMark x1="66542" y1="97380" x2="70000" y2="95484"/>
                        <a14:backgroundMark x1="30588" y1="98710" x2="69412" y2="99355"/>
                        <a14:backgroundMark x1="69412" y1="99355" x2="71176" y2="98710"/>
                      </a14:backgroundRemoval>
                    </a14:imgEffect>
                  </a14:imgLayer>
                </a14:imgProps>
              </a:ext>
              <a:ext uri="{28A0092B-C50C-407E-A947-70E740481C1C}">
                <a14:useLocalDpi xmlns:a14="http://schemas.microsoft.com/office/drawing/2010/main" val="0"/>
              </a:ext>
            </a:extLst>
          </a:blip>
          <a:stretch>
            <a:fillRect/>
          </a:stretch>
        </p:blipFill>
        <p:spPr>
          <a:xfrm>
            <a:off x="35427718" y="1147755"/>
            <a:ext cx="2570681" cy="232873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7354</TotalTime>
  <Words>1899</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William Poole</cp:lastModifiedBy>
  <cp:revision>113</cp:revision>
  <cp:lastPrinted>2013-02-12T02:21:55Z</cp:lastPrinted>
  <dcterms:created xsi:type="dcterms:W3CDTF">2013-02-10T21:14:48Z</dcterms:created>
  <dcterms:modified xsi:type="dcterms:W3CDTF">2020-08-18T17:12:33Z</dcterms:modified>
</cp:coreProperties>
</file>