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9" r:id="rId3"/>
    <p:sldId id="261" r:id="rId4"/>
    <p:sldId id="327" r:id="rId5"/>
    <p:sldId id="262" r:id="rId6"/>
    <p:sldId id="329" r:id="rId7"/>
    <p:sldId id="264" r:id="rId8"/>
    <p:sldId id="265" r:id="rId9"/>
    <p:sldId id="267" r:id="rId10"/>
    <p:sldId id="332" r:id="rId11"/>
    <p:sldId id="263" r:id="rId12"/>
    <p:sldId id="268" r:id="rId13"/>
    <p:sldId id="333" r:id="rId14"/>
    <p:sldId id="334" r:id="rId15"/>
    <p:sldId id="328" r:id="rId16"/>
    <p:sldId id="29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AD02"/>
    <a:srgbClr val="00A6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531"/>
    <p:restoredTop sz="79456"/>
  </p:normalViewPr>
  <p:slideViewPr>
    <p:cSldViewPr snapToGrid="0" snapToObjects="1">
      <p:cViewPr varScale="1">
        <p:scale>
          <a:sx n="61" d="100"/>
          <a:sy n="61" d="100"/>
        </p:scale>
        <p:origin x="248" y="10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14EAEA-60EF-B045-A363-0E3758185095}" type="doc">
      <dgm:prSet loTypeId="urn:microsoft.com/office/officeart/2005/8/layout/cycle1" loCatId="" qsTypeId="urn:microsoft.com/office/officeart/2005/8/quickstyle/simple1" qsCatId="simple" csTypeId="urn:microsoft.com/office/officeart/2005/8/colors/accent0_2" csCatId="mainScheme" phldr="1"/>
      <dgm:spPr/>
      <dgm:t>
        <a:bodyPr/>
        <a:lstStyle/>
        <a:p>
          <a:endParaRPr lang="en-US"/>
        </a:p>
      </dgm:t>
    </dgm:pt>
    <dgm:pt modelId="{929B4777-E928-2D44-99F2-9E02A3194C2D}">
      <dgm:prSet phldrT="[Text]"/>
      <dgm:spPr/>
      <dgm:t>
        <a:bodyPr/>
        <a:lstStyle/>
        <a:p>
          <a:r>
            <a:rPr lang="en-US" dirty="0"/>
            <a:t> </a:t>
          </a:r>
        </a:p>
      </dgm:t>
    </dgm:pt>
    <dgm:pt modelId="{8BC94024-02E8-8442-B77F-4967ADBC6CFF}" type="parTrans" cxnId="{03DCC18E-641C-4A46-931C-192443618581}">
      <dgm:prSet/>
      <dgm:spPr/>
      <dgm:t>
        <a:bodyPr/>
        <a:lstStyle/>
        <a:p>
          <a:endParaRPr lang="en-US"/>
        </a:p>
      </dgm:t>
    </dgm:pt>
    <dgm:pt modelId="{E95F4ADB-50AC-8A4C-93D4-06BAA0EB36F4}" type="sibTrans" cxnId="{03DCC18E-641C-4A46-931C-192443618581}">
      <dgm:prSet/>
      <dgm:spPr/>
      <dgm:t>
        <a:bodyPr/>
        <a:lstStyle/>
        <a:p>
          <a:endParaRPr lang="en-US"/>
        </a:p>
      </dgm:t>
    </dgm:pt>
    <dgm:pt modelId="{9B946133-DC9F-B548-856E-0858F3169FA8}">
      <dgm:prSet phldrT="[Text]"/>
      <dgm:spPr/>
      <dgm:t>
        <a:bodyPr/>
        <a:lstStyle/>
        <a:p>
          <a:r>
            <a:rPr lang="en-US" dirty="0"/>
            <a:t> </a:t>
          </a:r>
        </a:p>
      </dgm:t>
    </dgm:pt>
    <dgm:pt modelId="{FA213A72-EAD5-5247-9E73-B7F735C343DF}" type="parTrans" cxnId="{FC82B00B-9512-DE4C-836C-BCF11BA09DC1}">
      <dgm:prSet/>
      <dgm:spPr/>
      <dgm:t>
        <a:bodyPr/>
        <a:lstStyle/>
        <a:p>
          <a:endParaRPr lang="en-US"/>
        </a:p>
      </dgm:t>
    </dgm:pt>
    <dgm:pt modelId="{4BAD9CE2-3B8E-AE4B-A29D-B356F6E4D47C}" type="sibTrans" cxnId="{FC82B00B-9512-DE4C-836C-BCF11BA09DC1}">
      <dgm:prSet/>
      <dgm:spPr/>
      <dgm:t>
        <a:bodyPr/>
        <a:lstStyle/>
        <a:p>
          <a:endParaRPr lang="en-US"/>
        </a:p>
      </dgm:t>
    </dgm:pt>
    <dgm:pt modelId="{41857A07-9656-EC44-A6B3-D1C65DC77685}">
      <dgm:prSet phldrT="[Text]"/>
      <dgm:spPr/>
      <dgm:t>
        <a:bodyPr/>
        <a:lstStyle/>
        <a:p>
          <a:r>
            <a:rPr lang="en-US" dirty="0"/>
            <a:t> </a:t>
          </a:r>
        </a:p>
      </dgm:t>
    </dgm:pt>
    <dgm:pt modelId="{CB288919-0F20-BB44-9C44-67720ED07DC5}" type="parTrans" cxnId="{37FAD290-2330-9547-BBD2-24302C56224E}">
      <dgm:prSet/>
      <dgm:spPr/>
      <dgm:t>
        <a:bodyPr/>
        <a:lstStyle/>
        <a:p>
          <a:endParaRPr lang="en-US"/>
        </a:p>
      </dgm:t>
    </dgm:pt>
    <dgm:pt modelId="{2AA23939-7A9A-CD43-8DAB-1BFBB160D2A9}" type="sibTrans" cxnId="{37FAD290-2330-9547-BBD2-24302C56224E}">
      <dgm:prSet/>
      <dgm:spPr/>
      <dgm:t>
        <a:bodyPr/>
        <a:lstStyle/>
        <a:p>
          <a:endParaRPr lang="en-US"/>
        </a:p>
      </dgm:t>
    </dgm:pt>
    <dgm:pt modelId="{D92434B8-EB5B-8848-924B-307F3160899D}">
      <dgm:prSet phldrT="[Text]"/>
      <dgm:spPr/>
      <dgm:t>
        <a:bodyPr/>
        <a:lstStyle/>
        <a:p>
          <a:r>
            <a:rPr lang="en-US" dirty="0"/>
            <a:t> </a:t>
          </a:r>
        </a:p>
      </dgm:t>
    </dgm:pt>
    <dgm:pt modelId="{BC62BA3B-8C99-344D-9FC6-0EBED4D35B24}" type="parTrans" cxnId="{DA995F11-D2CD-0747-AD04-3137EBF1D79A}">
      <dgm:prSet/>
      <dgm:spPr/>
      <dgm:t>
        <a:bodyPr/>
        <a:lstStyle/>
        <a:p>
          <a:endParaRPr lang="en-US"/>
        </a:p>
      </dgm:t>
    </dgm:pt>
    <dgm:pt modelId="{44CDDD68-0AE8-1048-BF78-F547600DD765}" type="sibTrans" cxnId="{DA995F11-D2CD-0747-AD04-3137EBF1D79A}">
      <dgm:prSet/>
      <dgm:spPr/>
      <dgm:t>
        <a:bodyPr/>
        <a:lstStyle/>
        <a:p>
          <a:endParaRPr lang="en-US"/>
        </a:p>
      </dgm:t>
    </dgm:pt>
    <dgm:pt modelId="{C5A6AB9D-91D8-664A-B98A-C7CD9D161425}">
      <dgm:prSet phldrT="[Text]"/>
      <dgm:spPr/>
      <dgm:t>
        <a:bodyPr/>
        <a:lstStyle/>
        <a:p>
          <a:r>
            <a:rPr lang="en-US" dirty="0"/>
            <a:t> </a:t>
          </a:r>
        </a:p>
      </dgm:t>
    </dgm:pt>
    <dgm:pt modelId="{33C2411D-299E-2144-8817-0F89928496F0}" type="parTrans" cxnId="{3EF92A05-DD9C-1040-ADDE-54150AB45DF0}">
      <dgm:prSet/>
      <dgm:spPr/>
      <dgm:t>
        <a:bodyPr/>
        <a:lstStyle/>
        <a:p>
          <a:endParaRPr lang="en-US"/>
        </a:p>
      </dgm:t>
    </dgm:pt>
    <dgm:pt modelId="{0953A09E-A2FC-8641-AE81-DC72167E6591}" type="sibTrans" cxnId="{3EF92A05-DD9C-1040-ADDE-54150AB45DF0}">
      <dgm:prSet/>
      <dgm:spPr/>
      <dgm:t>
        <a:bodyPr/>
        <a:lstStyle/>
        <a:p>
          <a:endParaRPr lang="en-US"/>
        </a:p>
      </dgm:t>
    </dgm:pt>
    <dgm:pt modelId="{6C44EC70-1BEE-E440-94B1-366EECF0D4DD}">
      <dgm:prSet/>
      <dgm:spPr/>
      <dgm:t>
        <a:bodyPr/>
        <a:lstStyle/>
        <a:p>
          <a:endParaRPr lang="en-US"/>
        </a:p>
      </dgm:t>
    </dgm:pt>
    <dgm:pt modelId="{CC76C5C7-7954-F148-BB1E-99EBCAE2BCE4}" type="parTrans" cxnId="{89E6C873-7BE0-9849-8909-E801862CB122}">
      <dgm:prSet/>
      <dgm:spPr/>
      <dgm:t>
        <a:bodyPr/>
        <a:lstStyle/>
        <a:p>
          <a:endParaRPr lang="en-US"/>
        </a:p>
      </dgm:t>
    </dgm:pt>
    <dgm:pt modelId="{BF5384D4-87AF-7F45-89D1-D2E8B15D730B}" type="sibTrans" cxnId="{89E6C873-7BE0-9849-8909-E801862CB122}">
      <dgm:prSet/>
      <dgm:spPr/>
      <dgm:t>
        <a:bodyPr/>
        <a:lstStyle/>
        <a:p>
          <a:endParaRPr lang="en-US"/>
        </a:p>
      </dgm:t>
    </dgm:pt>
    <dgm:pt modelId="{A452763E-8874-604E-95DC-284B060532A4}" type="pres">
      <dgm:prSet presAssocID="{F614EAEA-60EF-B045-A363-0E3758185095}" presName="cycle" presStyleCnt="0">
        <dgm:presLayoutVars>
          <dgm:dir/>
          <dgm:resizeHandles val="exact"/>
        </dgm:presLayoutVars>
      </dgm:prSet>
      <dgm:spPr/>
    </dgm:pt>
    <dgm:pt modelId="{6D44DE58-5729-1345-BFE9-4909F51F0BBB}" type="pres">
      <dgm:prSet presAssocID="{929B4777-E928-2D44-99F2-9E02A3194C2D}" presName="dummy" presStyleCnt="0"/>
      <dgm:spPr/>
    </dgm:pt>
    <dgm:pt modelId="{14940865-2C34-E540-B8F4-5B5481B8F75E}" type="pres">
      <dgm:prSet presAssocID="{929B4777-E928-2D44-99F2-9E02A3194C2D}" presName="node" presStyleLbl="revTx" presStyleIdx="0" presStyleCnt="6">
        <dgm:presLayoutVars>
          <dgm:bulletEnabled val="1"/>
        </dgm:presLayoutVars>
      </dgm:prSet>
      <dgm:spPr/>
    </dgm:pt>
    <dgm:pt modelId="{934C93EC-4007-4542-80CF-F9C5D725D2D0}" type="pres">
      <dgm:prSet presAssocID="{E95F4ADB-50AC-8A4C-93D4-06BAA0EB36F4}" presName="sibTrans" presStyleLbl="node1" presStyleIdx="0" presStyleCnt="6"/>
      <dgm:spPr/>
    </dgm:pt>
    <dgm:pt modelId="{043178FA-B445-444E-A2FC-AAEA88E9FE6F}" type="pres">
      <dgm:prSet presAssocID="{9B946133-DC9F-B548-856E-0858F3169FA8}" presName="dummy" presStyleCnt="0"/>
      <dgm:spPr/>
    </dgm:pt>
    <dgm:pt modelId="{A39626CD-FAE4-394A-99A2-E2CB171F5C8C}" type="pres">
      <dgm:prSet presAssocID="{9B946133-DC9F-B548-856E-0858F3169FA8}" presName="node" presStyleLbl="revTx" presStyleIdx="1" presStyleCnt="6">
        <dgm:presLayoutVars>
          <dgm:bulletEnabled val="1"/>
        </dgm:presLayoutVars>
      </dgm:prSet>
      <dgm:spPr/>
    </dgm:pt>
    <dgm:pt modelId="{C706A535-B6D0-CF45-A865-317E40362A8F}" type="pres">
      <dgm:prSet presAssocID="{4BAD9CE2-3B8E-AE4B-A29D-B356F6E4D47C}" presName="sibTrans" presStyleLbl="node1" presStyleIdx="1" presStyleCnt="6"/>
      <dgm:spPr/>
    </dgm:pt>
    <dgm:pt modelId="{08C8CE54-D97B-454C-A5F5-35945C5717A5}" type="pres">
      <dgm:prSet presAssocID="{41857A07-9656-EC44-A6B3-D1C65DC77685}" presName="dummy" presStyleCnt="0"/>
      <dgm:spPr/>
    </dgm:pt>
    <dgm:pt modelId="{7732C34B-403D-6B43-8A7D-ECE41D8BB032}" type="pres">
      <dgm:prSet presAssocID="{41857A07-9656-EC44-A6B3-D1C65DC77685}" presName="node" presStyleLbl="revTx" presStyleIdx="2" presStyleCnt="6">
        <dgm:presLayoutVars>
          <dgm:bulletEnabled val="1"/>
        </dgm:presLayoutVars>
      </dgm:prSet>
      <dgm:spPr/>
    </dgm:pt>
    <dgm:pt modelId="{89C95E3D-E56F-6142-9266-3C93460C8B8D}" type="pres">
      <dgm:prSet presAssocID="{2AA23939-7A9A-CD43-8DAB-1BFBB160D2A9}" presName="sibTrans" presStyleLbl="node1" presStyleIdx="2" presStyleCnt="6"/>
      <dgm:spPr/>
    </dgm:pt>
    <dgm:pt modelId="{F3047FD4-B88B-D94A-B6C0-CBE3BBE03DDA}" type="pres">
      <dgm:prSet presAssocID="{D92434B8-EB5B-8848-924B-307F3160899D}" presName="dummy" presStyleCnt="0"/>
      <dgm:spPr/>
    </dgm:pt>
    <dgm:pt modelId="{BCFD3CAF-6867-0244-9512-C5610CC81065}" type="pres">
      <dgm:prSet presAssocID="{D92434B8-EB5B-8848-924B-307F3160899D}" presName="node" presStyleLbl="revTx" presStyleIdx="3" presStyleCnt="6">
        <dgm:presLayoutVars>
          <dgm:bulletEnabled val="1"/>
        </dgm:presLayoutVars>
      </dgm:prSet>
      <dgm:spPr/>
    </dgm:pt>
    <dgm:pt modelId="{38349559-4D5F-F14F-83AC-16BEA504F693}" type="pres">
      <dgm:prSet presAssocID="{44CDDD68-0AE8-1048-BF78-F547600DD765}" presName="sibTrans" presStyleLbl="node1" presStyleIdx="3" presStyleCnt="6"/>
      <dgm:spPr/>
    </dgm:pt>
    <dgm:pt modelId="{7E859055-1413-4641-983D-69DD21C4BBEF}" type="pres">
      <dgm:prSet presAssocID="{C5A6AB9D-91D8-664A-B98A-C7CD9D161425}" presName="dummy" presStyleCnt="0"/>
      <dgm:spPr/>
    </dgm:pt>
    <dgm:pt modelId="{77C7656B-7194-1C4E-BBD6-FD12259B3327}" type="pres">
      <dgm:prSet presAssocID="{C5A6AB9D-91D8-664A-B98A-C7CD9D161425}" presName="node" presStyleLbl="revTx" presStyleIdx="4" presStyleCnt="6">
        <dgm:presLayoutVars>
          <dgm:bulletEnabled val="1"/>
        </dgm:presLayoutVars>
      </dgm:prSet>
      <dgm:spPr/>
    </dgm:pt>
    <dgm:pt modelId="{DCF14260-0C01-2146-B7B9-437AFDBB6130}" type="pres">
      <dgm:prSet presAssocID="{0953A09E-A2FC-8641-AE81-DC72167E6591}" presName="sibTrans" presStyleLbl="node1" presStyleIdx="4" presStyleCnt="6"/>
      <dgm:spPr/>
    </dgm:pt>
    <dgm:pt modelId="{8CAE0426-1DFF-2B4C-B285-7F6DFC39CAB0}" type="pres">
      <dgm:prSet presAssocID="{6C44EC70-1BEE-E440-94B1-366EECF0D4DD}" presName="dummy" presStyleCnt="0"/>
      <dgm:spPr/>
    </dgm:pt>
    <dgm:pt modelId="{AB6408C1-32BC-9A4C-BF6C-DFF9F466A712}" type="pres">
      <dgm:prSet presAssocID="{6C44EC70-1BEE-E440-94B1-366EECF0D4DD}" presName="node" presStyleLbl="revTx" presStyleIdx="5" presStyleCnt="6">
        <dgm:presLayoutVars>
          <dgm:bulletEnabled val="1"/>
        </dgm:presLayoutVars>
      </dgm:prSet>
      <dgm:spPr/>
    </dgm:pt>
    <dgm:pt modelId="{CE26F8B0-CDD1-AE4E-9863-9063391C53E3}" type="pres">
      <dgm:prSet presAssocID="{BF5384D4-87AF-7F45-89D1-D2E8B15D730B}" presName="sibTrans" presStyleLbl="node1" presStyleIdx="5" presStyleCnt="6"/>
      <dgm:spPr/>
    </dgm:pt>
  </dgm:ptLst>
  <dgm:cxnLst>
    <dgm:cxn modelId="{3EF92A05-DD9C-1040-ADDE-54150AB45DF0}" srcId="{F614EAEA-60EF-B045-A363-0E3758185095}" destId="{C5A6AB9D-91D8-664A-B98A-C7CD9D161425}" srcOrd="4" destOrd="0" parTransId="{33C2411D-299E-2144-8817-0F89928496F0}" sibTransId="{0953A09E-A2FC-8641-AE81-DC72167E6591}"/>
    <dgm:cxn modelId="{FC82B00B-9512-DE4C-836C-BCF11BA09DC1}" srcId="{F614EAEA-60EF-B045-A363-0E3758185095}" destId="{9B946133-DC9F-B548-856E-0858F3169FA8}" srcOrd="1" destOrd="0" parTransId="{FA213A72-EAD5-5247-9E73-B7F735C343DF}" sibTransId="{4BAD9CE2-3B8E-AE4B-A29D-B356F6E4D47C}"/>
    <dgm:cxn modelId="{DA995F11-D2CD-0747-AD04-3137EBF1D79A}" srcId="{F614EAEA-60EF-B045-A363-0E3758185095}" destId="{D92434B8-EB5B-8848-924B-307F3160899D}" srcOrd="3" destOrd="0" parTransId="{BC62BA3B-8C99-344D-9FC6-0EBED4D35B24}" sibTransId="{44CDDD68-0AE8-1048-BF78-F547600DD765}"/>
    <dgm:cxn modelId="{CC290A1F-4BDB-5440-858E-1748AF4644E1}" type="presOf" srcId="{F614EAEA-60EF-B045-A363-0E3758185095}" destId="{A452763E-8874-604E-95DC-284B060532A4}" srcOrd="0" destOrd="0" presId="urn:microsoft.com/office/officeart/2005/8/layout/cycle1"/>
    <dgm:cxn modelId="{EBDDEA22-4B42-F44A-82FA-3B6456E7772B}" type="presOf" srcId="{6C44EC70-1BEE-E440-94B1-366EECF0D4DD}" destId="{AB6408C1-32BC-9A4C-BF6C-DFF9F466A712}" srcOrd="0" destOrd="0" presId="urn:microsoft.com/office/officeart/2005/8/layout/cycle1"/>
    <dgm:cxn modelId="{6245C92A-66B3-6647-BE33-9D46946141C9}" type="presOf" srcId="{D92434B8-EB5B-8848-924B-307F3160899D}" destId="{BCFD3CAF-6867-0244-9512-C5610CC81065}" srcOrd="0" destOrd="0" presId="urn:microsoft.com/office/officeart/2005/8/layout/cycle1"/>
    <dgm:cxn modelId="{4110044C-866D-614A-9798-AF7117B7896C}" type="presOf" srcId="{929B4777-E928-2D44-99F2-9E02A3194C2D}" destId="{14940865-2C34-E540-B8F4-5B5481B8F75E}" srcOrd="0" destOrd="0" presId="urn:microsoft.com/office/officeart/2005/8/layout/cycle1"/>
    <dgm:cxn modelId="{1D79405C-2E51-5048-92EA-42E96E5903A5}" type="presOf" srcId="{44CDDD68-0AE8-1048-BF78-F547600DD765}" destId="{38349559-4D5F-F14F-83AC-16BEA504F693}" srcOrd="0" destOrd="0" presId="urn:microsoft.com/office/officeart/2005/8/layout/cycle1"/>
    <dgm:cxn modelId="{89E6C873-7BE0-9849-8909-E801862CB122}" srcId="{F614EAEA-60EF-B045-A363-0E3758185095}" destId="{6C44EC70-1BEE-E440-94B1-366EECF0D4DD}" srcOrd="5" destOrd="0" parTransId="{CC76C5C7-7954-F148-BB1E-99EBCAE2BCE4}" sibTransId="{BF5384D4-87AF-7F45-89D1-D2E8B15D730B}"/>
    <dgm:cxn modelId="{03DCC18E-641C-4A46-931C-192443618581}" srcId="{F614EAEA-60EF-B045-A363-0E3758185095}" destId="{929B4777-E928-2D44-99F2-9E02A3194C2D}" srcOrd="0" destOrd="0" parTransId="{8BC94024-02E8-8442-B77F-4967ADBC6CFF}" sibTransId="{E95F4ADB-50AC-8A4C-93D4-06BAA0EB36F4}"/>
    <dgm:cxn modelId="{37FAD290-2330-9547-BBD2-24302C56224E}" srcId="{F614EAEA-60EF-B045-A363-0E3758185095}" destId="{41857A07-9656-EC44-A6B3-D1C65DC77685}" srcOrd="2" destOrd="0" parTransId="{CB288919-0F20-BB44-9C44-67720ED07DC5}" sibTransId="{2AA23939-7A9A-CD43-8DAB-1BFBB160D2A9}"/>
    <dgm:cxn modelId="{E0ECDB9A-4CFB-6345-A7DD-CCBF05470A44}" type="presOf" srcId="{E95F4ADB-50AC-8A4C-93D4-06BAA0EB36F4}" destId="{934C93EC-4007-4542-80CF-F9C5D725D2D0}" srcOrd="0" destOrd="0" presId="urn:microsoft.com/office/officeart/2005/8/layout/cycle1"/>
    <dgm:cxn modelId="{B082ECC2-9957-284A-9FC7-6817EF1AC815}" type="presOf" srcId="{0953A09E-A2FC-8641-AE81-DC72167E6591}" destId="{DCF14260-0C01-2146-B7B9-437AFDBB6130}" srcOrd="0" destOrd="0" presId="urn:microsoft.com/office/officeart/2005/8/layout/cycle1"/>
    <dgm:cxn modelId="{18B1E3C5-C559-C445-BAA7-353D8900C051}" type="presOf" srcId="{9B946133-DC9F-B548-856E-0858F3169FA8}" destId="{A39626CD-FAE4-394A-99A2-E2CB171F5C8C}" srcOrd="0" destOrd="0" presId="urn:microsoft.com/office/officeart/2005/8/layout/cycle1"/>
    <dgm:cxn modelId="{126A00CD-879E-4848-848B-F6264BAD9519}" type="presOf" srcId="{BF5384D4-87AF-7F45-89D1-D2E8B15D730B}" destId="{CE26F8B0-CDD1-AE4E-9863-9063391C53E3}" srcOrd="0" destOrd="0" presId="urn:microsoft.com/office/officeart/2005/8/layout/cycle1"/>
    <dgm:cxn modelId="{CD8930D1-C1F5-8640-AF86-010C358F68BC}" type="presOf" srcId="{C5A6AB9D-91D8-664A-B98A-C7CD9D161425}" destId="{77C7656B-7194-1C4E-BBD6-FD12259B3327}" srcOrd="0" destOrd="0" presId="urn:microsoft.com/office/officeart/2005/8/layout/cycle1"/>
    <dgm:cxn modelId="{48730CD3-9C3E-A441-931A-24B9E60DF7B1}" type="presOf" srcId="{4BAD9CE2-3B8E-AE4B-A29D-B356F6E4D47C}" destId="{C706A535-B6D0-CF45-A865-317E40362A8F}" srcOrd="0" destOrd="0" presId="urn:microsoft.com/office/officeart/2005/8/layout/cycle1"/>
    <dgm:cxn modelId="{959735E7-37C3-C847-B605-683ED7B76134}" type="presOf" srcId="{41857A07-9656-EC44-A6B3-D1C65DC77685}" destId="{7732C34B-403D-6B43-8A7D-ECE41D8BB032}" srcOrd="0" destOrd="0" presId="urn:microsoft.com/office/officeart/2005/8/layout/cycle1"/>
    <dgm:cxn modelId="{DFAC43F8-9174-8B47-B7CB-851955720557}" type="presOf" srcId="{2AA23939-7A9A-CD43-8DAB-1BFBB160D2A9}" destId="{89C95E3D-E56F-6142-9266-3C93460C8B8D}" srcOrd="0" destOrd="0" presId="urn:microsoft.com/office/officeart/2005/8/layout/cycle1"/>
    <dgm:cxn modelId="{A71037C2-DD3C-F846-BF74-05904A8DE8F2}" type="presParOf" srcId="{A452763E-8874-604E-95DC-284B060532A4}" destId="{6D44DE58-5729-1345-BFE9-4909F51F0BBB}" srcOrd="0" destOrd="0" presId="urn:microsoft.com/office/officeart/2005/8/layout/cycle1"/>
    <dgm:cxn modelId="{618AB82B-E473-794F-A965-BFE1344C4CF2}" type="presParOf" srcId="{A452763E-8874-604E-95DC-284B060532A4}" destId="{14940865-2C34-E540-B8F4-5B5481B8F75E}" srcOrd="1" destOrd="0" presId="urn:microsoft.com/office/officeart/2005/8/layout/cycle1"/>
    <dgm:cxn modelId="{9DDA186E-DB30-4046-BC71-6FA43E9A49CC}" type="presParOf" srcId="{A452763E-8874-604E-95DC-284B060532A4}" destId="{934C93EC-4007-4542-80CF-F9C5D725D2D0}" srcOrd="2" destOrd="0" presId="urn:microsoft.com/office/officeart/2005/8/layout/cycle1"/>
    <dgm:cxn modelId="{79827DAE-8141-1841-9425-C078BA6F03DF}" type="presParOf" srcId="{A452763E-8874-604E-95DC-284B060532A4}" destId="{043178FA-B445-444E-A2FC-AAEA88E9FE6F}" srcOrd="3" destOrd="0" presId="urn:microsoft.com/office/officeart/2005/8/layout/cycle1"/>
    <dgm:cxn modelId="{128CC221-B6A7-1E49-A13A-893C92FCFB37}" type="presParOf" srcId="{A452763E-8874-604E-95DC-284B060532A4}" destId="{A39626CD-FAE4-394A-99A2-E2CB171F5C8C}" srcOrd="4" destOrd="0" presId="urn:microsoft.com/office/officeart/2005/8/layout/cycle1"/>
    <dgm:cxn modelId="{1B28684C-ED5A-4B4A-ADB5-7CB3B3A0DAE2}" type="presParOf" srcId="{A452763E-8874-604E-95DC-284B060532A4}" destId="{C706A535-B6D0-CF45-A865-317E40362A8F}" srcOrd="5" destOrd="0" presId="urn:microsoft.com/office/officeart/2005/8/layout/cycle1"/>
    <dgm:cxn modelId="{9A7970FC-8155-664A-B640-78434D50DC25}" type="presParOf" srcId="{A452763E-8874-604E-95DC-284B060532A4}" destId="{08C8CE54-D97B-454C-A5F5-35945C5717A5}" srcOrd="6" destOrd="0" presId="urn:microsoft.com/office/officeart/2005/8/layout/cycle1"/>
    <dgm:cxn modelId="{39BEAA01-3870-A141-8643-615CD5A3AA38}" type="presParOf" srcId="{A452763E-8874-604E-95DC-284B060532A4}" destId="{7732C34B-403D-6B43-8A7D-ECE41D8BB032}" srcOrd="7" destOrd="0" presId="urn:microsoft.com/office/officeart/2005/8/layout/cycle1"/>
    <dgm:cxn modelId="{3B7A3D0C-A19C-A748-9C24-0936E9E89E35}" type="presParOf" srcId="{A452763E-8874-604E-95DC-284B060532A4}" destId="{89C95E3D-E56F-6142-9266-3C93460C8B8D}" srcOrd="8" destOrd="0" presId="urn:microsoft.com/office/officeart/2005/8/layout/cycle1"/>
    <dgm:cxn modelId="{27A66F6E-64A2-F545-8F3D-A279854A01B0}" type="presParOf" srcId="{A452763E-8874-604E-95DC-284B060532A4}" destId="{F3047FD4-B88B-D94A-B6C0-CBE3BBE03DDA}" srcOrd="9" destOrd="0" presId="urn:microsoft.com/office/officeart/2005/8/layout/cycle1"/>
    <dgm:cxn modelId="{8108286D-82A0-CC4A-AD4E-07C3255F67FC}" type="presParOf" srcId="{A452763E-8874-604E-95DC-284B060532A4}" destId="{BCFD3CAF-6867-0244-9512-C5610CC81065}" srcOrd="10" destOrd="0" presId="urn:microsoft.com/office/officeart/2005/8/layout/cycle1"/>
    <dgm:cxn modelId="{8A1D1596-4A57-BF4A-9747-1500859D37B6}" type="presParOf" srcId="{A452763E-8874-604E-95DC-284B060532A4}" destId="{38349559-4D5F-F14F-83AC-16BEA504F693}" srcOrd="11" destOrd="0" presId="urn:microsoft.com/office/officeart/2005/8/layout/cycle1"/>
    <dgm:cxn modelId="{6E8E5F72-B658-FA41-815E-209F3D4EF67D}" type="presParOf" srcId="{A452763E-8874-604E-95DC-284B060532A4}" destId="{7E859055-1413-4641-983D-69DD21C4BBEF}" srcOrd="12" destOrd="0" presId="urn:microsoft.com/office/officeart/2005/8/layout/cycle1"/>
    <dgm:cxn modelId="{BDA1B64C-D767-F54B-9DCE-FDBCD4FA0E49}" type="presParOf" srcId="{A452763E-8874-604E-95DC-284B060532A4}" destId="{77C7656B-7194-1C4E-BBD6-FD12259B3327}" srcOrd="13" destOrd="0" presId="urn:microsoft.com/office/officeart/2005/8/layout/cycle1"/>
    <dgm:cxn modelId="{211B3ECC-832B-F24B-87B4-DBFAF44097FC}" type="presParOf" srcId="{A452763E-8874-604E-95DC-284B060532A4}" destId="{DCF14260-0C01-2146-B7B9-437AFDBB6130}" srcOrd="14" destOrd="0" presId="urn:microsoft.com/office/officeart/2005/8/layout/cycle1"/>
    <dgm:cxn modelId="{D391B822-B3E8-4945-9EE0-F5A37ACBD01B}" type="presParOf" srcId="{A452763E-8874-604E-95DC-284B060532A4}" destId="{8CAE0426-1DFF-2B4C-B285-7F6DFC39CAB0}" srcOrd="15" destOrd="0" presId="urn:microsoft.com/office/officeart/2005/8/layout/cycle1"/>
    <dgm:cxn modelId="{77CE20A6-D344-CC4C-B8B9-726ACAB2FEC3}" type="presParOf" srcId="{A452763E-8874-604E-95DC-284B060532A4}" destId="{AB6408C1-32BC-9A4C-BF6C-DFF9F466A712}" srcOrd="16" destOrd="0" presId="urn:microsoft.com/office/officeart/2005/8/layout/cycle1"/>
    <dgm:cxn modelId="{585DF1D7-F69B-8544-A2A4-AB00C808CFF5}" type="presParOf" srcId="{A452763E-8874-604E-95DC-284B060532A4}" destId="{CE26F8B0-CDD1-AE4E-9863-9063391C53E3}" srcOrd="17"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14EAEA-60EF-B045-A363-0E3758185095}" type="doc">
      <dgm:prSet loTypeId="urn:microsoft.com/office/officeart/2005/8/layout/cycle1" loCatId="" qsTypeId="urn:microsoft.com/office/officeart/2005/8/quickstyle/simple1" qsCatId="simple" csTypeId="urn:microsoft.com/office/officeart/2005/8/colors/accent0_2" csCatId="mainScheme" phldr="1"/>
      <dgm:spPr/>
      <dgm:t>
        <a:bodyPr/>
        <a:lstStyle/>
        <a:p>
          <a:endParaRPr lang="en-US"/>
        </a:p>
      </dgm:t>
    </dgm:pt>
    <dgm:pt modelId="{929B4777-E928-2D44-99F2-9E02A3194C2D}">
      <dgm:prSet phldrT="[Text]"/>
      <dgm:spPr/>
      <dgm:t>
        <a:bodyPr/>
        <a:lstStyle/>
        <a:p>
          <a:r>
            <a:rPr lang="en-US" dirty="0"/>
            <a:t> </a:t>
          </a:r>
        </a:p>
      </dgm:t>
    </dgm:pt>
    <dgm:pt modelId="{8BC94024-02E8-8442-B77F-4967ADBC6CFF}" type="parTrans" cxnId="{03DCC18E-641C-4A46-931C-192443618581}">
      <dgm:prSet/>
      <dgm:spPr/>
      <dgm:t>
        <a:bodyPr/>
        <a:lstStyle/>
        <a:p>
          <a:endParaRPr lang="en-US"/>
        </a:p>
      </dgm:t>
    </dgm:pt>
    <dgm:pt modelId="{E95F4ADB-50AC-8A4C-93D4-06BAA0EB36F4}" type="sibTrans" cxnId="{03DCC18E-641C-4A46-931C-192443618581}">
      <dgm:prSet/>
      <dgm:spPr/>
      <dgm:t>
        <a:bodyPr/>
        <a:lstStyle/>
        <a:p>
          <a:endParaRPr lang="en-US"/>
        </a:p>
      </dgm:t>
    </dgm:pt>
    <dgm:pt modelId="{9B946133-DC9F-B548-856E-0858F3169FA8}">
      <dgm:prSet phldrT="[Text]"/>
      <dgm:spPr/>
      <dgm:t>
        <a:bodyPr/>
        <a:lstStyle/>
        <a:p>
          <a:r>
            <a:rPr lang="en-US" dirty="0"/>
            <a:t> </a:t>
          </a:r>
        </a:p>
      </dgm:t>
    </dgm:pt>
    <dgm:pt modelId="{FA213A72-EAD5-5247-9E73-B7F735C343DF}" type="parTrans" cxnId="{FC82B00B-9512-DE4C-836C-BCF11BA09DC1}">
      <dgm:prSet/>
      <dgm:spPr/>
      <dgm:t>
        <a:bodyPr/>
        <a:lstStyle/>
        <a:p>
          <a:endParaRPr lang="en-US"/>
        </a:p>
      </dgm:t>
    </dgm:pt>
    <dgm:pt modelId="{4BAD9CE2-3B8E-AE4B-A29D-B356F6E4D47C}" type="sibTrans" cxnId="{FC82B00B-9512-DE4C-836C-BCF11BA09DC1}">
      <dgm:prSet/>
      <dgm:spPr/>
      <dgm:t>
        <a:bodyPr/>
        <a:lstStyle/>
        <a:p>
          <a:endParaRPr lang="en-US"/>
        </a:p>
      </dgm:t>
    </dgm:pt>
    <dgm:pt modelId="{41857A07-9656-EC44-A6B3-D1C65DC77685}">
      <dgm:prSet phldrT="[Text]"/>
      <dgm:spPr/>
      <dgm:t>
        <a:bodyPr/>
        <a:lstStyle/>
        <a:p>
          <a:r>
            <a:rPr lang="en-US" dirty="0"/>
            <a:t> </a:t>
          </a:r>
        </a:p>
      </dgm:t>
    </dgm:pt>
    <dgm:pt modelId="{CB288919-0F20-BB44-9C44-67720ED07DC5}" type="parTrans" cxnId="{37FAD290-2330-9547-BBD2-24302C56224E}">
      <dgm:prSet/>
      <dgm:spPr/>
      <dgm:t>
        <a:bodyPr/>
        <a:lstStyle/>
        <a:p>
          <a:endParaRPr lang="en-US"/>
        </a:p>
      </dgm:t>
    </dgm:pt>
    <dgm:pt modelId="{2AA23939-7A9A-CD43-8DAB-1BFBB160D2A9}" type="sibTrans" cxnId="{37FAD290-2330-9547-BBD2-24302C56224E}">
      <dgm:prSet/>
      <dgm:spPr/>
      <dgm:t>
        <a:bodyPr/>
        <a:lstStyle/>
        <a:p>
          <a:endParaRPr lang="en-US"/>
        </a:p>
      </dgm:t>
    </dgm:pt>
    <dgm:pt modelId="{D92434B8-EB5B-8848-924B-307F3160899D}">
      <dgm:prSet phldrT="[Text]"/>
      <dgm:spPr/>
      <dgm:t>
        <a:bodyPr/>
        <a:lstStyle/>
        <a:p>
          <a:r>
            <a:rPr lang="en-US" dirty="0"/>
            <a:t> </a:t>
          </a:r>
        </a:p>
      </dgm:t>
    </dgm:pt>
    <dgm:pt modelId="{BC62BA3B-8C99-344D-9FC6-0EBED4D35B24}" type="parTrans" cxnId="{DA995F11-D2CD-0747-AD04-3137EBF1D79A}">
      <dgm:prSet/>
      <dgm:spPr/>
      <dgm:t>
        <a:bodyPr/>
        <a:lstStyle/>
        <a:p>
          <a:endParaRPr lang="en-US"/>
        </a:p>
      </dgm:t>
    </dgm:pt>
    <dgm:pt modelId="{44CDDD68-0AE8-1048-BF78-F547600DD765}" type="sibTrans" cxnId="{DA995F11-D2CD-0747-AD04-3137EBF1D79A}">
      <dgm:prSet/>
      <dgm:spPr/>
      <dgm:t>
        <a:bodyPr/>
        <a:lstStyle/>
        <a:p>
          <a:endParaRPr lang="en-US"/>
        </a:p>
      </dgm:t>
    </dgm:pt>
    <dgm:pt modelId="{C5A6AB9D-91D8-664A-B98A-C7CD9D161425}">
      <dgm:prSet phldrT="[Text]"/>
      <dgm:spPr/>
      <dgm:t>
        <a:bodyPr/>
        <a:lstStyle/>
        <a:p>
          <a:r>
            <a:rPr lang="en-US" dirty="0"/>
            <a:t> </a:t>
          </a:r>
        </a:p>
      </dgm:t>
    </dgm:pt>
    <dgm:pt modelId="{33C2411D-299E-2144-8817-0F89928496F0}" type="parTrans" cxnId="{3EF92A05-DD9C-1040-ADDE-54150AB45DF0}">
      <dgm:prSet/>
      <dgm:spPr/>
      <dgm:t>
        <a:bodyPr/>
        <a:lstStyle/>
        <a:p>
          <a:endParaRPr lang="en-US"/>
        </a:p>
      </dgm:t>
    </dgm:pt>
    <dgm:pt modelId="{0953A09E-A2FC-8641-AE81-DC72167E6591}" type="sibTrans" cxnId="{3EF92A05-DD9C-1040-ADDE-54150AB45DF0}">
      <dgm:prSet/>
      <dgm:spPr/>
      <dgm:t>
        <a:bodyPr/>
        <a:lstStyle/>
        <a:p>
          <a:endParaRPr lang="en-US"/>
        </a:p>
      </dgm:t>
    </dgm:pt>
    <dgm:pt modelId="{6C44EC70-1BEE-E440-94B1-366EECF0D4DD}">
      <dgm:prSet/>
      <dgm:spPr/>
      <dgm:t>
        <a:bodyPr/>
        <a:lstStyle/>
        <a:p>
          <a:endParaRPr lang="en-US"/>
        </a:p>
      </dgm:t>
    </dgm:pt>
    <dgm:pt modelId="{CC76C5C7-7954-F148-BB1E-99EBCAE2BCE4}" type="parTrans" cxnId="{89E6C873-7BE0-9849-8909-E801862CB122}">
      <dgm:prSet/>
      <dgm:spPr/>
      <dgm:t>
        <a:bodyPr/>
        <a:lstStyle/>
        <a:p>
          <a:endParaRPr lang="en-US"/>
        </a:p>
      </dgm:t>
    </dgm:pt>
    <dgm:pt modelId="{BF5384D4-87AF-7F45-89D1-D2E8B15D730B}" type="sibTrans" cxnId="{89E6C873-7BE0-9849-8909-E801862CB122}">
      <dgm:prSet/>
      <dgm:spPr/>
      <dgm:t>
        <a:bodyPr/>
        <a:lstStyle/>
        <a:p>
          <a:endParaRPr lang="en-US"/>
        </a:p>
      </dgm:t>
    </dgm:pt>
    <dgm:pt modelId="{A452763E-8874-604E-95DC-284B060532A4}" type="pres">
      <dgm:prSet presAssocID="{F614EAEA-60EF-B045-A363-0E3758185095}" presName="cycle" presStyleCnt="0">
        <dgm:presLayoutVars>
          <dgm:dir/>
          <dgm:resizeHandles val="exact"/>
        </dgm:presLayoutVars>
      </dgm:prSet>
      <dgm:spPr/>
    </dgm:pt>
    <dgm:pt modelId="{6D44DE58-5729-1345-BFE9-4909F51F0BBB}" type="pres">
      <dgm:prSet presAssocID="{929B4777-E928-2D44-99F2-9E02A3194C2D}" presName="dummy" presStyleCnt="0"/>
      <dgm:spPr/>
    </dgm:pt>
    <dgm:pt modelId="{14940865-2C34-E540-B8F4-5B5481B8F75E}" type="pres">
      <dgm:prSet presAssocID="{929B4777-E928-2D44-99F2-9E02A3194C2D}" presName="node" presStyleLbl="revTx" presStyleIdx="0" presStyleCnt="6">
        <dgm:presLayoutVars>
          <dgm:bulletEnabled val="1"/>
        </dgm:presLayoutVars>
      </dgm:prSet>
      <dgm:spPr/>
    </dgm:pt>
    <dgm:pt modelId="{934C93EC-4007-4542-80CF-F9C5D725D2D0}" type="pres">
      <dgm:prSet presAssocID="{E95F4ADB-50AC-8A4C-93D4-06BAA0EB36F4}" presName="sibTrans" presStyleLbl="node1" presStyleIdx="0" presStyleCnt="6"/>
      <dgm:spPr/>
    </dgm:pt>
    <dgm:pt modelId="{043178FA-B445-444E-A2FC-AAEA88E9FE6F}" type="pres">
      <dgm:prSet presAssocID="{9B946133-DC9F-B548-856E-0858F3169FA8}" presName="dummy" presStyleCnt="0"/>
      <dgm:spPr/>
    </dgm:pt>
    <dgm:pt modelId="{A39626CD-FAE4-394A-99A2-E2CB171F5C8C}" type="pres">
      <dgm:prSet presAssocID="{9B946133-DC9F-B548-856E-0858F3169FA8}" presName="node" presStyleLbl="revTx" presStyleIdx="1" presStyleCnt="6">
        <dgm:presLayoutVars>
          <dgm:bulletEnabled val="1"/>
        </dgm:presLayoutVars>
      </dgm:prSet>
      <dgm:spPr/>
    </dgm:pt>
    <dgm:pt modelId="{C706A535-B6D0-CF45-A865-317E40362A8F}" type="pres">
      <dgm:prSet presAssocID="{4BAD9CE2-3B8E-AE4B-A29D-B356F6E4D47C}" presName="sibTrans" presStyleLbl="node1" presStyleIdx="1" presStyleCnt="6"/>
      <dgm:spPr/>
    </dgm:pt>
    <dgm:pt modelId="{08C8CE54-D97B-454C-A5F5-35945C5717A5}" type="pres">
      <dgm:prSet presAssocID="{41857A07-9656-EC44-A6B3-D1C65DC77685}" presName="dummy" presStyleCnt="0"/>
      <dgm:spPr/>
    </dgm:pt>
    <dgm:pt modelId="{7732C34B-403D-6B43-8A7D-ECE41D8BB032}" type="pres">
      <dgm:prSet presAssocID="{41857A07-9656-EC44-A6B3-D1C65DC77685}" presName="node" presStyleLbl="revTx" presStyleIdx="2" presStyleCnt="6">
        <dgm:presLayoutVars>
          <dgm:bulletEnabled val="1"/>
        </dgm:presLayoutVars>
      </dgm:prSet>
      <dgm:spPr/>
    </dgm:pt>
    <dgm:pt modelId="{89C95E3D-E56F-6142-9266-3C93460C8B8D}" type="pres">
      <dgm:prSet presAssocID="{2AA23939-7A9A-CD43-8DAB-1BFBB160D2A9}" presName="sibTrans" presStyleLbl="node1" presStyleIdx="2" presStyleCnt="6"/>
      <dgm:spPr/>
    </dgm:pt>
    <dgm:pt modelId="{F3047FD4-B88B-D94A-B6C0-CBE3BBE03DDA}" type="pres">
      <dgm:prSet presAssocID="{D92434B8-EB5B-8848-924B-307F3160899D}" presName="dummy" presStyleCnt="0"/>
      <dgm:spPr/>
    </dgm:pt>
    <dgm:pt modelId="{BCFD3CAF-6867-0244-9512-C5610CC81065}" type="pres">
      <dgm:prSet presAssocID="{D92434B8-EB5B-8848-924B-307F3160899D}" presName="node" presStyleLbl="revTx" presStyleIdx="3" presStyleCnt="6">
        <dgm:presLayoutVars>
          <dgm:bulletEnabled val="1"/>
        </dgm:presLayoutVars>
      </dgm:prSet>
      <dgm:spPr/>
    </dgm:pt>
    <dgm:pt modelId="{38349559-4D5F-F14F-83AC-16BEA504F693}" type="pres">
      <dgm:prSet presAssocID="{44CDDD68-0AE8-1048-BF78-F547600DD765}" presName="sibTrans" presStyleLbl="node1" presStyleIdx="3" presStyleCnt="6"/>
      <dgm:spPr/>
    </dgm:pt>
    <dgm:pt modelId="{7E859055-1413-4641-983D-69DD21C4BBEF}" type="pres">
      <dgm:prSet presAssocID="{C5A6AB9D-91D8-664A-B98A-C7CD9D161425}" presName="dummy" presStyleCnt="0"/>
      <dgm:spPr/>
    </dgm:pt>
    <dgm:pt modelId="{77C7656B-7194-1C4E-BBD6-FD12259B3327}" type="pres">
      <dgm:prSet presAssocID="{C5A6AB9D-91D8-664A-B98A-C7CD9D161425}" presName="node" presStyleLbl="revTx" presStyleIdx="4" presStyleCnt="6">
        <dgm:presLayoutVars>
          <dgm:bulletEnabled val="1"/>
        </dgm:presLayoutVars>
      </dgm:prSet>
      <dgm:spPr/>
    </dgm:pt>
    <dgm:pt modelId="{DCF14260-0C01-2146-B7B9-437AFDBB6130}" type="pres">
      <dgm:prSet presAssocID="{0953A09E-A2FC-8641-AE81-DC72167E6591}" presName="sibTrans" presStyleLbl="node1" presStyleIdx="4" presStyleCnt="6"/>
      <dgm:spPr/>
    </dgm:pt>
    <dgm:pt modelId="{8CAE0426-1DFF-2B4C-B285-7F6DFC39CAB0}" type="pres">
      <dgm:prSet presAssocID="{6C44EC70-1BEE-E440-94B1-366EECF0D4DD}" presName="dummy" presStyleCnt="0"/>
      <dgm:spPr/>
    </dgm:pt>
    <dgm:pt modelId="{AB6408C1-32BC-9A4C-BF6C-DFF9F466A712}" type="pres">
      <dgm:prSet presAssocID="{6C44EC70-1BEE-E440-94B1-366EECF0D4DD}" presName="node" presStyleLbl="revTx" presStyleIdx="5" presStyleCnt="6">
        <dgm:presLayoutVars>
          <dgm:bulletEnabled val="1"/>
        </dgm:presLayoutVars>
      </dgm:prSet>
      <dgm:spPr/>
    </dgm:pt>
    <dgm:pt modelId="{CE26F8B0-CDD1-AE4E-9863-9063391C53E3}" type="pres">
      <dgm:prSet presAssocID="{BF5384D4-87AF-7F45-89D1-D2E8B15D730B}" presName="sibTrans" presStyleLbl="node1" presStyleIdx="5" presStyleCnt="6"/>
      <dgm:spPr/>
    </dgm:pt>
  </dgm:ptLst>
  <dgm:cxnLst>
    <dgm:cxn modelId="{3EF92A05-DD9C-1040-ADDE-54150AB45DF0}" srcId="{F614EAEA-60EF-B045-A363-0E3758185095}" destId="{C5A6AB9D-91D8-664A-B98A-C7CD9D161425}" srcOrd="4" destOrd="0" parTransId="{33C2411D-299E-2144-8817-0F89928496F0}" sibTransId="{0953A09E-A2FC-8641-AE81-DC72167E6591}"/>
    <dgm:cxn modelId="{FC82B00B-9512-DE4C-836C-BCF11BA09DC1}" srcId="{F614EAEA-60EF-B045-A363-0E3758185095}" destId="{9B946133-DC9F-B548-856E-0858F3169FA8}" srcOrd="1" destOrd="0" parTransId="{FA213A72-EAD5-5247-9E73-B7F735C343DF}" sibTransId="{4BAD9CE2-3B8E-AE4B-A29D-B356F6E4D47C}"/>
    <dgm:cxn modelId="{DA995F11-D2CD-0747-AD04-3137EBF1D79A}" srcId="{F614EAEA-60EF-B045-A363-0E3758185095}" destId="{D92434B8-EB5B-8848-924B-307F3160899D}" srcOrd="3" destOrd="0" parTransId="{BC62BA3B-8C99-344D-9FC6-0EBED4D35B24}" sibTransId="{44CDDD68-0AE8-1048-BF78-F547600DD765}"/>
    <dgm:cxn modelId="{CC290A1F-4BDB-5440-858E-1748AF4644E1}" type="presOf" srcId="{F614EAEA-60EF-B045-A363-0E3758185095}" destId="{A452763E-8874-604E-95DC-284B060532A4}" srcOrd="0" destOrd="0" presId="urn:microsoft.com/office/officeart/2005/8/layout/cycle1"/>
    <dgm:cxn modelId="{EBDDEA22-4B42-F44A-82FA-3B6456E7772B}" type="presOf" srcId="{6C44EC70-1BEE-E440-94B1-366EECF0D4DD}" destId="{AB6408C1-32BC-9A4C-BF6C-DFF9F466A712}" srcOrd="0" destOrd="0" presId="urn:microsoft.com/office/officeart/2005/8/layout/cycle1"/>
    <dgm:cxn modelId="{6245C92A-66B3-6647-BE33-9D46946141C9}" type="presOf" srcId="{D92434B8-EB5B-8848-924B-307F3160899D}" destId="{BCFD3CAF-6867-0244-9512-C5610CC81065}" srcOrd="0" destOrd="0" presId="urn:microsoft.com/office/officeart/2005/8/layout/cycle1"/>
    <dgm:cxn modelId="{4110044C-866D-614A-9798-AF7117B7896C}" type="presOf" srcId="{929B4777-E928-2D44-99F2-9E02A3194C2D}" destId="{14940865-2C34-E540-B8F4-5B5481B8F75E}" srcOrd="0" destOrd="0" presId="urn:microsoft.com/office/officeart/2005/8/layout/cycle1"/>
    <dgm:cxn modelId="{1D79405C-2E51-5048-92EA-42E96E5903A5}" type="presOf" srcId="{44CDDD68-0AE8-1048-BF78-F547600DD765}" destId="{38349559-4D5F-F14F-83AC-16BEA504F693}" srcOrd="0" destOrd="0" presId="urn:microsoft.com/office/officeart/2005/8/layout/cycle1"/>
    <dgm:cxn modelId="{89E6C873-7BE0-9849-8909-E801862CB122}" srcId="{F614EAEA-60EF-B045-A363-0E3758185095}" destId="{6C44EC70-1BEE-E440-94B1-366EECF0D4DD}" srcOrd="5" destOrd="0" parTransId="{CC76C5C7-7954-F148-BB1E-99EBCAE2BCE4}" sibTransId="{BF5384D4-87AF-7F45-89D1-D2E8B15D730B}"/>
    <dgm:cxn modelId="{03DCC18E-641C-4A46-931C-192443618581}" srcId="{F614EAEA-60EF-B045-A363-0E3758185095}" destId="{929B4777-E928-2D44-99F2-9E02A3194C2D}" srcOrd="0" destOrd="0" parTransId="{8BC94024-02E8-8442-B77F-4967ADBC6CFF}" sibTransId="{E95F4ADB-50AC-8A4C-93D4-06BAA0EB36F4}"/>
    <dgm:cxn modelId="{37FAD290-2330-9547-BBD2-24302C56224E}" srcId="{F614EAEA-60EF-B045-A363-0E3758185095}" destId="{41857A07-9656-EC44-A6B3-D1C65DC77685}" srcOrd="2" destOrd="0" parTransId="{CB288919-0F20-BB44-9C44-67720ED07DC5}" sibTransId="{2AA23939-7A9A-CD43-8DAB-1BFBB160D2A9}"/>
    <dgm:cxn modelId="{E0ECDB9A-4CFB-6345-A7DD-CCBF05470A44}" type="presOf" srcId="{E95F4ADB-50AC-8A4C-93D4-06BAA0EB36F4}" destId="{934C93EC-4007-4542-80CF-F9C5D725D2D0}" srcOrd="0" destOrd="0" presId="urn:microsoft.com/office/officeart/2005/8/layout/cycle1"/>
    <dgm:cxn modelId="{B082ECC2-9957-284A-9FC7-6817EF1AC815}" type="presOf" srcId="{0953A09E-A2FC-8641-AE81-DC72167E6591}" destId="{DCF14260-0C01-2146-B7B9-437AFDBB6130}" srcOrd="0" destOrd="0" presId="urn:microsoft.com/office/officeart/2005/8/layout/cycle1"/>
    <dgm:cxn modelId="{18B1E3C5-C559-C445-BAA7-353D8900C051}" type="presOf" srcId="{9B946133-DC9F-B548-856E-0858F3169FA8}" destId="{A39626CD-FAE4-394A-99A2-E2CB171F5C8C}" srcOrd="0" destOrd="0" presId="urn:microsoft.com/office/officeart/2005/8/layout/cycle1"/>
    <dgm:cxn modelId="{126A00CD-879E-4848-848B-F6264BAD9519}" type="presOf" srcId="{BF5384D4-87AF-7F45-89D1-D2E8B15D730B}" destId="{CE26F8B0-CDD1-AE4E-9863-9063391C53E3}" srcOrd="0" destOrd="0" presId="urn:microsoft.com/office/officeart/2005/8/layout/cycle1"/>
    <dgm:cxn modelId="{CD8930D1-C1F5-8640-AF86-010C358F68BC}" type="presOf" srcId="{C5A6AB9D-91D8-664A-B98A-C7CD9D161425}" destId="{77C7656B-7194-1C4E-BBD6-FD12259B3327}" srcOrd="0" destOrd="0" presId="urn:microsoft.com/office/officeart/2005/8/layout/cycle1"/>
    <dgm:cxn modelId="{48730CD3-9C3E-A441-931A-24B9E60DF7B1}" type="presOf" srcId="{4BAD9CE2-3B8E-AE4B-A29D-B356F6E4D47C}" destId="{C706A535-B6D0-CF45-A865-317E40362A8F}" srcOrd="0" destOrd="0" presId="urn:microsoft.com/office/officeart/2005/8/layout/cycle1"/>
    <dgm:cxn modelId="{959735E7-37C3-C847-B605-683ED7B76134}" type="presOf" srcId="{41857A07-9656-EC44-A6B3-D1C65DC77685}" destId="{7732C34B-403D-6B43-8A7D-ECE41D8BB032}" srcOrd="0" destOrd="0" presId="urn:microsoft.com/office/officeart/2005/8/layout/cycle1"/>
    <dgm:cxn modelId="{DFAC43F8-9174-8B47-B7CB-851955720557}" type="presOf" srcId="{2AA23939-7A9A-CD43-8DAB-1BFBB160D2A9}" destId="{89C95E3D-E56F-6142-9266-3C93460C8B8D}" srcOrd="0" destOrd="0" presId="urn:microsoft.com/office/officeart/2005/8/layout/cycle1"/>
    <dgm:cxn modelId="{A71037C2-DD3C-F846-BF74-05904A8DE8F2}" type="presParOf" srcId="{A452763E-8874-604E-95DC-284B060532A4}" destId="{6D44DE58-5729-1345-BFE9-4909F51F0BBB}" srcOrd="0" destOrd="0" presId="urn:microsoft.com/office/officeart/2005/8/layout/cycle1"/>
    <dgm:cxn modelId="{618AB82B-E473-794F-A965-BFE1344C4CF2}" type="presParOf" srcId="{A452763E-8874-604E-95DC-284B060532A4}" destId="{14940865-2C34-E540-B8F4-5B5481B8F75E}" srcOrd="1" destOrd="0" presId="urn:microsoft.com/office/officeart/2005/8/layout/cycle1"/>
    <dgm:cxn modelId="{9DDA186E-DB30-4046-BC71-6FA43E9A49CC}" type="presParOf" srcId="{A452763E-8874-604E-95DC-284B060532A4}" destId="{934C93EC-4007-4542-80CF-F9C5D725D2D0}" srcOrd="2" destOrd="0" presId="urn:microsoft.com/office/officeart/2005/8/layout/cycle1"/>
    <dgm:cxn modelId="{79827DAE-8141-1841-9425-C078BA6F03DF}" type="presParOf" srcId="{A452763E-8874-604E-95DC-284B060532A4}" destId="{043178FA-B445-444E-A2FC-AAEA88E9FE6F}" srcOrd="3" destOrd="0" presId="urn:microsoft.com/office/officeart/2005/8/layout/cycle1"/>
    <dgm:cxn modelId="{128CC221-B6A7-1E49-A13A-893C92FCFB37}" type="presParOf" srcId="{A452763E-8874-604E-95DC-284B060532A4}" destId="{A39626CD-FAE4-394A-99A2-E2CB171F5C8C}" srcOrd="4" destOrd="0" presId="urn:microsoft.com/office/officeart/2005/8/layout/cycle1"/>
    <dgm:cxn modelId="{1B28684C-ED5A-4B4A-ADB5-7CB3B3A0DAE2}" type="presParOf" srcId="{A452763E-8874-604E-95DC-284B060532A4}" destId="{C706A535-B6D0-CF45-A865-317E40362A8F}" srcOrd="5" destOrd="0" presId="urn:microsoft.com/office/officeart/2005/8/layout/cycle1"/>
    <dgm:cxn modelId="{9A7970FC-8155-664A-B640-78434D50DC25}" type="presParOf" srcId="{A452763E-8874-604E-95DC-284B060532A4}" destId="{08C8CE54-D97B-454C-A5F5-35945C5717A5}" srcOrd="6" destOrd="0" presId="urn:microsoft.com/office/officeart/2005/8/layout/cycle1"/>
    <dgm:cxn modelId="{39BEAA01-3870-A141-8643-615CD5A3AA38}" type="presParOf" srcId="{A452763E-8874-604E-95DC-284B060532A4}" destId="{7732C34B-403D-6B43-8A7D-ECE41D8BB032}" srcOrd="7" destOrd="0" presId="urn:microsoft.com/office/officeart/2005/8/layout/cycle1"/>
    <dgm:cxn modelId="{3B7A3D0C-A19C-A748-9C24-0936E9E89E35}" type="presParOf" srcId="{A452763E-8874-604E-95DC-284B060532A4}" destId="{89C95E3D-E56F-6142-9266-3C93460C8B8D}" srcOrd="8" destOrd="0" presId="urn:microsoft.com/office/officeart/2005/8/layout/cycle1"/>
    <dgm:cxn modelId="{27A66F6E-64A2-F545-8F3D-A279854A01B0}" type="presParOf" srcId="{A452763E-8874-604E-95DC-284B060532A4}" destId="{F3047FD4-B88B-D94A-B6C0-CBE3BBE03DDA}" srcOrd="9" destOrd="0" presId="urn:microsoft.com/office/officeart/2005/8/layout/cycle1"/>
    <dgm:cxn modelId="{8108286D-82A0-CC4A-AD4E-07C3255F67FC}" type="presParOf" srcId="{A452763E-8874-604E-95DC-284B060532A4}" destId="{BCFD3CAF-6867-0244-9512-C5610CC81065}" srcOrd="10" destOrd="0" presId="urn:microsoft.com/office/officeart/2005/8/layout/cycle1"/>
    <dgm:cxn modelId="{8A1D1596-4A57-BF4A-9747-1500859D37B6}" type="presParOf" srcId="{A452763E-8874-604E-95DC-284B060532A4}" destId="{38349559-4D5F-F14F-83AC-16BEA504F693}" srcOrd="11" destOrd="0" presId="urn:microsoft.com/office/officeart/2005/8/layout/cycle1"/>
    <dgm:cxn modelId="{6E8E5F72-B658-FA41-815E-209F3D4EF67D}" type="presParOf" srcId="{A452763E-8874-604E-95DC-284B060532A4}" destId="{7E859055-1413-4641-983D-69DD21C4BBEF}" srcOrd="12" destOrd="0" presId="urn:microsoft.com/office/officeart/2005/8/layout/cycle1"/>
    <dgm:cxn modelId="{BDA1B64C-D767-F54B-9DCE-FDBCD4FA0E49}" type="presParOf" srcId="{A452763E-8874-604E-95DC-284B060532A4}" destId="{77C7656B-7194-1C4E-BBD6-FD12259B3327}" srcOrd="13" destOrd="0" presId="urn:microsoft.com/office/officeart/2005/8/layout/cycle1"/>
    <dgm:cxn modelId="{211B3ECC-832B-F24B-87B4-DBFAF44097FC}" type="presParOf" srcId="{A452763E-8874-604E-95DC-284B060532A4}" destId="{DCF14260-0C01-2146-B7B9-437AFDBB6130}" srcOrd="14" destOrd="0" presId="urn:microsoft.com/office/officeart/2005/8/layout/cycle1"/>
    <dgm:cxn modelId="{D391B822-B3E8-4945-9EE0-F5A37ACBD01B}" type="presParOf" srcId="{A452763E-8874-604E-95DC-284B060532A4}" destId="{8CAE0426-1DFF-2B4C-B285-7F6DFC39CAB0}" srcOrd="15" destOrd="0" presId="urn:microsoft.com/office/officeart/2005/8/layout/cycle1"/>
    <dgm:cxn modelId="{77CE20A6-D344-CC4C-B8B9-726ACAB2FEC3}" type="presParOf" srcId="{A452763E-8874-604E-95DC-284B060532A4}" destId="{AB6408C1-32BC-9A4C-BF6C-DFF9F466A712}" srcOrd="16" destOrd="0" presId="urn:microsoft.com/office/officeart/2005/8/layout/cycle1"/>
    <dgm:cxn modelId="{585DF1D7-F69B-8544-A2A4-AB00C808CFF5}" type="presParOf" srcId="{A452763E-8874-604E-95DC-284B060532A4}" destId="{CE26F8B0-CDD1-AE4E-9863-9063391C53E3}" srcOrd="17" destOrd="0" presId="urn:microsoft.com/office/officeart/2005/8/layout/cycle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40865-2C34-E540-B8F4-5B5481B8F75E}">
      <dsp:nvSpPr>
        <dsp:cNvPr id="0" name=""/>
        <dsp:cNvSpPr/>
      </dsp:nvSpPr>
      <dsp:spPr>
        <a:xfrm>
          <a:off x="750818" y="45006"/>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750818" y="45006"/>
        <a:ext cx="224105" cy="224105"/>
      </dsp:txXfrm>
    </dsp:sp>
    <dsp:sp modelId="{934C93EC-4007-4542-80CF-F9C5D725D2D0}">
      <dsp:nvSpPr>
        <dsp:cNvPr id="0" name=""/>
        <dsp:cNvSpPr/>
      </dsp:nvSpPr>
      <dsp:spPr>
        <a:xfrm>
          <a:off x="65240" y="42703"/>
          <a:ext cx="1095068" cy="1095068"/>
        </a:xfrm>
        <a:prstGeom prst="circularArrow">
          <a:avLst>
            <a:gd name="adj1" fmla="val 3991"/>
            <a:gd name="adj2" fmla="val 250345"/>
            <a:gd name="adj3" fmla="val 20572940"/>
            <a:gd name="adj4" fmla="val 18983242"/>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9626CD-FAE4-394A-99A2-E2CB171F5C8C}">
      <dsp:nvSpPr>
        <dsp:cNvPr id="0" name=""/>
        <dsp:cNvSpPr/>
      </dsp:nvSpPr>
      <dsp:spPr>
        <a:xfrm>
          <a:off x="1000914" y="478185"/>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1000914" y="478185"/>
        <a:ext cx="224105" cy="224105"/>
      </dsp:txXfrm>
    </dsp:sp>
    <dsp:sp modelId="{C706A535-B6D0-CF45-A865-317E40362A8F}">
      <dsp:nvSpPr>
        <dsp:cNvPr id="0" name=""/>
        <dsp:cNvSpPr/>
      </dsp:nvSpPr>
      <dsp:spPr>
        <a:xfrm>
          <a:off x="65240" y="42703"/>
          <a:ext cx="1095068" cy="1095068"/>
        </a:xfrm>
        <a:prstGeom prst="circularArrow">
          <a:avLst>
            <a:gd name="adj1" fmla="val 3991"/>
            <a:gd name="adj2" fmla="val 250345"/>
            <a:gd name="adj3" fmla="val 2366413"/>
            <a:gd name="adj4" fmla="val 776714"/>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32C34B-403D-6B43-8A7D-ECE41D8BB032}">
      <dsp:nvSpPr>
        <dsp:cNvPr id="0" name=""/>
        <dsp:cNvSpPr/>
      </dsp:nvSpPr>
      <dsp:spPr>
        <a:xfrm>
          <a:off x="750818" y="911364"/>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750818" y="911364"/>
        <a:ext cx="224105" cy="224105"/>
      </dsp:txXfrm>
    </dsp:sp>
    <dsp:sp modelId="{89C95E3D-E56F-6142-9266-3C93460C8B8D}">
      <dsp:nvSpPr>
        <dsp:cNvPr id="0" name=""/>
        <dsp:cNvSpPr/>
      </dsp:nvSpPr>
      <dsp:spPr>
        <a:xfrm>
          <a:off x="65240" y="42703"/>
          <a:ext cx="1095068" cy="1095068"/>
        </a:xfrm>
        <a:prstGeom prst="circularArrow">
          <a:avLst>
            <a:gd name="adj1" fmla="val 3991"/>
            <a:gd name="adj2" fmla="val 250345"/>
            <a:gd name="adj3" fmla="val 6110881"/>
            <a:gd name="adj4" fmla="val 4438773"/>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FD3CAF-6867-0244-9512-C5610CC81065}">
      <dsp:nvSpPr>
        <dsp:cNvPr id="0" name=""/>
        <dsp:cNvSpPr/>
      </dsp:nvSpPr>
      <dsp:spPr>
        <a:xfrm>
          <a:off x="250626" y="911364"/>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250626" y="911364"/>
        <a:ext cx="224105" cy="224105"/>
      </dsp:txXfrm>
    </dsp:sp>
    <dsp:sp modelId="{38349559-4D5F-F14F-83AC-16BEA504F693}">
      <dsp:nvSpPr>
        <dsp:cNvPr id="0" name=""/>
        <dsp:cNvSpPr/>
      </dsp:nvSpPr>
      <dsp:spPr>
        <a:xfrm>
          <a:off x="65240" y="42703"/>
          <a:ext cx="1095068" cy="1095068"/>
        </a:xfrm>
        <a:prstGeom prst="circularArrow">
          <a:avLst>
            <a:gd name="adj1" fmla="val 3991"/>
            <a:gd name="adj2" fmla="val 250345"/>
            <a:gd name="adj3" fmla="val 9772940"/>
            <a:gd name="adj4" fmla="val 8183242"/>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C7656B-7194-1C4E-BBD6-FD12259B3327}">
      <dsp:nvSpPr>
        <dsp:cNvPr id="0" name=""/>
        <dsp:cNvSpPr/>
      </dsp:nvSpPr>
      <dsp:spPr>
        <a:xfrm>
          <a:off x="530" y="478185"/>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530" y="478185"/>
        <a:ext cx="224105" cy="224105"/>
      </dsp:txXfrm>
    </dsp:sp>
    <dsp:sp modelId="{DCF14260-0C01-2146-B7B9-437AFDBB6130}">
      <dsp:nvSpPr>
        <dsp:cNvPr id="0" name=""/>
        <dsp:cNvSpPr/>
      </dsp:nvSpPr>
      <dsp:spPr>
        <a:xfrm>
          <a:off x="65240" y="42703"/>
          <a:ext cx="1095068" cy="1095068"/>
        </a:xfrm>
        <a:prstGeom prst="circularArrow">
          <a:avLst>
            <a:gd name="adj1" fmla="val 3991"/>
            <a:gd name="adj2" fmla="val 250345"/>
            <a:gd name="adj3" fmla="val 13166413"/>
            <a:gd name="adj4" fmla="val 11576714"/>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6408C1-32BC-9A4C-BF6C-DFF9F466A712}">
      <dsp:nvSpPr>
        <dsp:cNvPr id="0" name=""/>
        <dsp:cNvSpPr/>
      </dsp:nvSpPr>
      <dsp:spPr>
        <a:xfrm>
          <a:off x="250626" y="45006"/>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50626" y="45006"/>
        <a:ext cx="224105" cy="224105"/>
      </dsp:txXfrm>
    </dsp:sp>
    <dsp:sp modelId="{CE26F8B0-CDD1-AE4E-9863-9063391C53E3}">
      <dsp:nvSpPr>
        <dsp:cNvPr id="0" name=""/>
        <dsp:cNvSpPr/>
      </dsp:nvSpPr>
      <dsp:spPr>
        <a:xfrm>
          <a:off x="65240" y="42703"/>
          <a:ext cx="1095068" cy="1095068"/>
        </a:xfrm>
        <a:prstGeom prst="circularArrow">
          <a:avLst>
            <a:gd name="adj1" fmla="val 3991"/>
            <a:gd name="adj2" fmla="val 250345"/>
            <a:gd name="adj3" fmla="val 16910881"/>
            <a:gd name="adj4" fmla="val 15238773"/>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40865-2C34-E540-B8F4-5B5481B8F75E}">
      <dsp:nvSpPr>
        <dsp:cNvPr id="0" name=""/>
        <dsp:cNvSpPr/>
      </dsp:nvSpPr>
      <dsp:spPr>
        <a:xfrm>
          <a:off x="750818" y="45006"/>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750818" y="45006"/>
        <a:ext cx="224105" cy="224105"/>
      </dsp:txXfrm>
    </dsp:sp>
    <dsp:sp modelId="{934C93EC-4007-4542-80CF-F9C5D725D2D0}">
      <dsp:nvSpPr>
        <dsp:cNvPr id="0" name=""/>
        <dsp:cNvSpPr/>
      </dsp:nvSpPr>
      <dsp:spPr>
        <a:xfrm>
          <a:off x="65240" y="42703"/>
          <a:ext cx="1095068" cy="1095068"/>
        </a:xfrm>
        <a:prstGeom prst="circularArrow">
          <a:avLst>
            <a:gd name="adj1" fmla="val 3991"/>
            <a:gd name="adj2" fmla="val 250345"/>
            <a:gd name="adj3" fmla="val 20572940"/>
            <a:gd name="adj4" fmla="val 18983242"/>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9626CD-FAE4-394A-99A2-E2CB171F5C8C}">
      <dsp:nvSpPr>
        <dsp:cNvPr id="0" name=""/>
        <dsp:cNvSpPr/>
      </dsp:nvSpPr>
      <dsp:spPr>
        <a:xfrm>
          <a:off x="1000914" y="478185"/>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1000914" y="478185"/>
        <a:ext cx="224105" cy="224105"/>
      </dsp:txXfrm>
    </dsp:sp>
    <dsp:sp modelId="{C706A535-B6D0-CF45-A865-317E40362A8F}">
      <dsp:nvSpPr>
        <dsp:cNvPr id="0" name=""/>
        <dsp:cNvSpPr/>
      </dsp:nvSpPr>
      <dsp:spPr>
        <a:xfrm>
          <a:off x="65240" y="42703"/>
          <a:ext cx="1095068" cy="1095068"/>
        </a:xfrm>
        <a:prstGeom prst="circularArrow">
          <a:avLst>
            <a:gd name="adj1" fmla="val 3991"/>
            <a:gd name="adj2" fmla="val 250345"/>
            <a:gd name="adj3" fmla="val 2366413"/>
            <a:gd name="adj4" fmla="val 776714"/>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32C34B-403D-6B43-8A7D-ECE41D8BB032}">
      <dsp:nvSpPr>
        <dsp:cNvPr id="0" name=""/>
        <dsp:cNvSpPr/>
      </dsp:nvSpPr>
      <dsp:spPr>
        <a:xfrm>
          <a:off x="750818" y="911364"/>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750818" y="911364"/>
        <a:ext cx="224105" cy="224105"/>
      </dsp:txXfrm>
    </dsp:sp>
    <dsp:sp modelId="{89C95E3D-E56F-6142-9266-3C93460C8B8D}">
      <dsp:nvSpPr>
        <dsp:cNvPr id="0" name=""/>
        <dsp:cNvSpPr/>
      </dsp:nvSpPr>
      <dsp:spPr>
        <a:xfrm>
          <a:off x="65240" y="42703"/>
          <a:ext cx="1095068" cy="1095068"/>
        </a:xfrm>
        <a:prstGeom prst="circularArrow">
          <a:avLst>
            <a:gd name="adj1" fmla="val 3991"/>
            <a:gd name="adj2" fmla="val 250345"/>
            <a:gd name="adj3" fmla="val 6110881"/>
            <a:gd name="adj4" fmla="val 4438773"/>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FD3CAF-6867-0244-9512-C5610CC81065}">
      <dsp:nvSpPr>
        <dsp:cNvPr id="0" name=""/>
        <dsp:cNvSpPr/>
      </dsp:nvSpPr>
      <dsp:spPr>
        <a:xfrm>
          <a:off x="250626" y="911364"/>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250626" y="911364"/>
        <a:ext cx="224105" cy="224105"/>
      </dsp:txXfrm>
    </dsp:sp>
    <dsp:sp modelId="{38349559-4D5F-F14F-83AC-16BEA504F693}">
      <dsp:nvSpPr>
        <dsp:cNvPr id="0" name=""/>
        <dsp:cNvSpPr/>
      </dsp:nvSpPr>
      <dsp:spPr>
        <a:xfrm>
          <a:off x="65240" y="42703"/>
          <a:ext cx="1095068" cy="1095068"/>
        </a:xfrm>
        <a:prstGeom prst="circularArrow">
          <a:avLst>
            <a:gd name="adj1" fmla="val 3991"/>
            <a:gd name="adj2" fmla="val 250345"/>
            <a:gd name="adj3" fmla="val 9772940"/>
            <a:gd name="adj4" fmla="val 8183242"/>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C7656B-7194-1C4E-BBD6-FD12259B3327}">
      <dsp:nvSpPr>
        <dsp:cNvPr id="0" name=""/>
        <dsp:cNvSpPr/>
      </dsp:nvSpPr>
      <dsp:spPr>
        <a:xfrm>
          <a:off x="530" y="478185"/>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530" y="478185"/>
        <a:ext cx="224105" cy="224105"/>
      </dsp:txXfrm>
    </dsp:sp>
    <dsp:sp modelId="{DCF14260-0C01-2146-B7B9-437AFDBB6130}">
      <dsp:nvSpPr>
        <dsp:cNvPr id="0" name=""/>
        <dsp:cNvSpPr/>
      </dsp:nvSpPr>
      <dsp:spPr>
        <a:xfrm>
          <a:off x="65240" y="42703"/>
          <a:ext cx="1095068" cy="1095068"/>
        </a:xfrm>
        <a:prstGeom prst="circularArrow">
          <a:avLst>
            <a:gd name="adj1" fmla="val 3991"/>
            <a:gd name="adj2" fmla="val 250345"/>
            <a:gd name="adj3" fmla="val 13166413"/>
            <a:gd name="adj4" fmla="val 11576714"/>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6408C1-32BC-9A4C-BF6C-DFF9F466A712}">
      <dsp:nvSpPr>
        <dsp:cNvPr id="0" name=""/>
        <dsp:cNvSpPr/>
      </dsp:nvSpPr>
      <dsp:spPr>
        <a:xfrm>
          <a:off x="250626" y="45006"/>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50626" y="45006"/>
        <a:ext cx="224105" cy="224105"/>
      </dsp:txXfrm>
    </dsp:sp>
    <dsp:sp modelId="{CE26F8B0-CDD1-AE4E-9863-9063391C53E3}">
      <dsp:nvSpPr>
        <dsp:cNvPr id="0" name=""/>
        <dsp:cNvSpPr/>
      </dsp:nvSpPr>
      <dsp:spPr>
        <a:xfrm>
          <a:off x="65240" y="42703"/>
          <a:ext cx="1095068" cy="1095068"/>
        </a:xfrm>
        <a:prstGeom prst="circularArrow">
          <a:avLst>
            <a:gd name="adj1" fmla="val 3991"/>
            <a:gd name="adj2" fmla="val 250345"/>
            <a:gd name="adj3" fmla="val 16910881"/>
            <a:gd name="adj4" fmla="val 15238773"/>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02B905-3FD8-2942-AB12-6B3360B55AB8}" type="datetimeFigureOut">
              <a:rPr lang="en-US" smtClean="0"/>
              <a:t>7/27/20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F42522-F24A-B14B-BB2C-B26443761E53}" type="slidenum">
              <a:rPr lang="en-US" smtClean="0"/>
              <a:t>‹#›</a:t>
            </a:fld>
            <a:endParaRPr lang="en-US"/>
          </a:p>
        </p:txBody>
      </p:sp>
    </p:spTree>
    <p:extLst>
      <p:ext uri="{BB962C8B-B14F-4D97-AF65-F5344CB8AC3E}">
        <p14:creationId xmlns:p14="http://schemas.microsoft.com/office/powerpoint/2010/main" val="1564897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ncbi.nlm.nih.gov/pmc/articles/PMC3242789/"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embopress.org/doi/full/10.1038/msb.2010.98"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F42522-F24A-B14B-BB2C-B26443761E53}" type="slidenum">
              <a:rPr lang="en-US" smtClean="0"/>
              <a:t>1</a:t>
            </a:fld>
            <a:endParaRPr lang="en-US"/>
          </a:p>
        </p:txBody>
      </p:sp>
    </p:spTree>
    <p:extLst>
      <p:ext uri="{BB962C8B-B14F-4D97-AF65-F5344CB8AC3E}">
        <p14:creationId xmlns:p14="http://schemas.microsoft.com/office/powerpoint/2010/main" val="3563903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F42522-F24A-B14B-BB2C-B26443761E53}" type="slidenum">
              <a:rPr lang="en-US" smtClean="0"/>
              <a:t>13</a:t>
            </a:fld>
            <a:endParaRPr lang="en-US"/>
          </a:p>
        </p:txBody>
      </p:sp>
    </p:spTree>
    <p:extLst>
      <p:ext uri="{BB962C8B-B14F-4D97-AF65-F5344CB8AC3E}">
        <p14:creationId xmlns:p14="http://schemas.microsoft.com/office/powerpoint/2010/main" val="3356111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F42522-F24A-B14B-BB2C-B26443761E53}" type="slidenum">
              <a:rPr lang="en-US" smtClean="0"/>
              <a:t>3</a:t>
            </a:fld>
            <a:endParaRPr lang="en-US"/>
          </a:p>
        </p:txBody>
      </p:sp>
    </p:spTree>
    <p:extLst>
      <p:ext uri="{BB962C8B-B14F-4D97-AF65-F5344CB8AC3E}">
        <p14:creationId xmlns:p14="http://schemas.microsoft.com/office/powerpoint/2010/main" val="4000923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 model has all reaction rate parameters</a:t>
            </a:r>
          </a:p>
          <a:p>
            <a:r>
              <a:rPr lang="en-US" dirty="0"/>
              <a:t>This makes sense – I’ve optimized the full model, but how can I come up with some biological relevance</a:t>
            </a:r>
          </a:p>
        </p:txBody>
      </p:sp>
      <p:sp>
        <p:nvSpPr>
          <p:cNvPr id="4" name="Slide Number Placeholder 3"/>
          <p:cNvSpPr>
            <a:spLocks noGrp="1"/>
          </p:cNvSpPr>
          <p:nvPr>
            <p:ph type="sldNum" sz="quarter" idx="5"/>
          </p:nvPr>
        </p:nvSpPr>
        <p:spPr/>
        <p:txBody>
          <a:bodyPr/>
          <a:lstStyle/>
          <a:p>
            <a:fld id="{D9FD8077-37EE-C24A-9ACB-6703441F4D97}" type="slidenum">
              <a:rPr lang="en-US" smtClean="0"/>
              <a:t>4</a:t>
            </a:fld>
            <a:endParaRPr lang="en-US"/>
          </a:p>
        </p:txBody>
      </p:sp>
    </p:spTree>
    <p:extLst>
      <p:ext uri="{BB962C8B-B14F-4D97-AF65-F5344CB8AC3E}">
        <p14:creationId xmlns:p14="http://schemas.microsoft.com/office/powerpoint/2010/main" val="49408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Isobutanol toxicity - once around 180 mM, cells stopped growing </a:t>
            </a:r>
          </a:p>
          <a:p>
            <a:r>
              <a:rPr lang="en-US" dirty="0">
                <a:hlinkClick r:id="rId3"/>
              </a:rPr>
              <a:t>https://www.ncbi.nlm.nih.gov/pmc/articles/PMC3242789/</a:t>
            </a:r>
            <a:endParaRPr lang="en-US" dirty="0"/>
          </a:p>
          <a:p>
            <a:endParaRPr lang="en-US" dirty="0"/>
          </a:p>
          <a:p>
            <a:r>
              <a:rPr lang="en-US" dirty="0"/>
              <a:t>Concentrations of 1-2 % v/v isobutanol can induce toxic effects in microbial production host, reducing growth rates and precursor synthesis – low product yields</a:t>
            </a:r>
          </a:p>
          <a:p>
            <a:endParaRPr lang="en-US" dirty="0"/>
          </a:p>
          <a:p>
            <a:r>
              <a:rPr lang="en-US" dirty="0"/>
              <a:t>E coli = volume = 1 umeter^3 , length – 1-2 </a:t>
            </a:r>
            <a:r>
              <a:rPr lang="en-US" dirty="0" err="1"/>
              <a:t>umeter</a:t>
            </a:r>
            <a:r>
              <a:rPr lang="en-US" dirty="0"/>
              <a:t> = 1000 nanometer</a:t>
            </a:r>
          </a:p>
          <a:p>
            <a:r>
              <a:rPr lang="en-US" dirty="0"/>
              <a:t>GUV = 300 nanometer , volume = 0.3 umeter^3</a:t>
            </a:r>
          </a:p>
          <a:p>
            <a:r>
              <a:rPr lang="en-US" dirty="0"/>
              <a:t>Conc of isobutanol – 30 mM</a:t>
            </a:r>
          </a:p>
          <a:p>
            <a:endParaRPr lang="en-US" dirty="0"/>
          </a:p>
          <a:p>
            <a:endParaRPr lang="en-US" dirty="0"/>
          </a:p>
          <a:p>
            <a:r>
              <a:rPr lang="en-US" dirty="0"/>
              <a:t>Isobutanol toxicity: n-butanol can interact with the cell by altering the lipid composition and fluidity of the membrane, decreasing intracellular pH and ATP concentration, inhibiting the uptake of glucose. Isobutanol stress response in E.coli is quantitively similar to that of n-butanol with respect to transcriptional levels, except for increased repression of amino acid biosynthesis by n-</a:t>
            </a:r>
            <a:r>
              <a:rPr lang="en-US" dirty="0" err="1"/>
              <a:t>butanol</a:t>
            </a:r>
            <a:r>
              <a:rPr lang="en-US" dirty="0" err="1">
                <a:hlinkClick r:id="rId4"/>
              </a:rPr>
              <a:t>https</a:t>
            </a:r>
            <a:r>
              <a:rPr lang="en-US" dirty="0">
                <a:hlinkClick r:id="rId4"/>
              </a:rPr>
              <a:t>://www.embopress.org/doi/full/10.1038/msb.2010.98</a:t>
            </a:r>
            <a:endParaRPr lang="en-US" dirty="0"/>
          </a:p>
        </p:txBody>
      </p:sp>
      <p:sp>
        <p:nvSpPr>
          <p:cNvPr id="4" name="Slide Number Placeholder 3"/>
          <p:cNvSpPr>
            <a:spLocks noGrp="1"/>
          </p:cNvSpPr>
          <p:nvPr>
            <p:ph type="sldNum" sz="quarter" idx="5"/>
          </p:nvPr>
        </p:nvSpPr>
        <p:spPr/>
        <p:txBody>
          <a:bodyPr/>
          <a:lstStyle/>
          <a:p>
            <a:fld id="{67F42522-F24A-B14B-BB2C-B26443761E53}" type="slidenum">
              <a:rPr lang="en-US" smtClean="0"/>
              <a:t>5</a:t>
            </a:fld>
            <a:endParaRPr lang="en-US"/>
          </a:p>
        </p:txBody>
      </p:sp>
    </p:spTree>
    <p:extLst>
      <p:ext uri="{BB962C8B-B14F-4D97-AF65-F5344CB8AC3E}">
        <p14:creationId xmlns:p14="http://schemas.microsoft.com/office/powerpoint/2010/main" val="2344226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Seems like all the models reach the appropriate steady state value</a:t>
            </a:r>
          </a:p>
          <a:p>
            <a:r>
              <a:rPr lang="en-US" dirty="0"/>
              <a:t>Concerns include the sacrificed dynamics. Not sure why </a:t>
            </a:r>
            <a:r>
              <a:rPr lang="en-US" dirty="0" err="1"/>
              <a:t>remov</a:t>
            </a:r>
            <a:r>
              <a:rPr lang="en-US" dirty="0"/>
              <a:t> </a:t>
            </a:r>
            <a:r>
              <a:rPr lang="en-US" dirty="0" err="1"/>
              <a:t>ing</a:t>
            </a:r>
            <a:r>
              <a:rPr lang="en-US" dirty="0"/>
              <a:t> all complexes quickens all the dynamics and why removing ½ complexes seems to only delay </a:t>
            </a:r>
            <a:r>
              <a:rPr lang="en-US" dirty="0" err="1"/>
              <a:t>atp</a:t>
            </a:r>
            <a:r>
              <a:rPr lang="en-US" dirty="0"/>
              <a:t> dynamics. </a:t>
            </a:r>
          </a:p>
          <a:p>
            <a:r>
              <a:rPr lang="en-US" dirty="0"/>
              <a:t>Have to find a compromise between having curves close to the full model but also reducing the amount of species and corresponding parameters required</a:t>
            </a:r>
          </a:p>
          <a:p>
            <a:endParaRPr lang="en-US" dirty="0"/>
          </a:p>
          <a:p>
            <a:r>
              <a:rPr lang="en-US" dirty="0"/>
              <a:t>Maybe look at redmod1, has a lot less parameters, adjust parameters to see desired dynamics, kind of like having different mechanism in biocrnpyler</a:t>
            </a:r>
          </a:p>
          <a:p>
            <a:endParaRPr lang="en-US" dirty="0"/>
          </a:p>
          <a:p>
            <a:r>
              <a:rPr lang="en-US" dirty="0"/>
              <a:t>Benefits: lumped parameters in reduced models, lower num of params to analyze system with. Helps with parameter identification. Without data, a reduced model may be closer to phenomenological model so you can conclude things about model in easier manner because you only have the species that you care about</a:t>
            </a:r>
          </a:p>
          <a:p>
            <a:r>
              <a:rPr lang="en-US" dirty="0"/>
              <a:t>Param sweeps and simulations with a red model would be more about how outputs are affected by inputs </a:t>
            </a:r>
            <a:r>
              <a:rPr lang="en-US" dirty="0" err="1"/>
              <a:t>bc</a:t>
            </a:r>
            <a:r>
              <a:rPr lang="en-US" dirty="0"/>
              <a:t> you get rid of other states so could guide design choices</a:t>
            </a:r>
          </a:p>
          <a:p>
            <a:r>
              <a:rPr lang="en-US" dirty="0"/>
              <a:t>Get a better understanding of what really matters from a physical point of view – is it that a particular metabolite affects dynamics or some other species </a:t>
            </a:r>
            <a:r>
              <a:rPr lang="en-US" dirty="0" err="1"/>
              <a:t>etc</a:t>
            </a:r>
            <a:r>
              <a:rPr lang="en-US" dirty="0"/>
              <a:t> – can be helpful information</a:t>
            </a:r>
          </a:p>
          <a:p>
            <a:r>
              <a:rPr lang="en-US" dirty="0"/>
              <a:t> </a:t>
            </a:r>
          </a:p>
          <a:p>
            <a:r>
              <a:rPr lang="en-US" dirty="0"/>
              <a:t>Am hoping that if more experiments are done with this system, parameters can be extracted and inserted into one of these reduced models compared to the full </a:t>
            </a:r>
            <a:r>
              <a:rPr lang="en-US" dirty="0" err="1"/>
              <a:t>massaction</a:t>
            </a:r>
            <a:r>
              <a:rPr lang="en-US" dirty="0"/>
              <a:t> model . </a:t>
            </a:r>
          </a:p>
          <a:p>
            <a:endParaRPr lang="en-US" dirty="0"/>
          </a:p>
          <a:p>
            <a:r>
              <a:rPr lang="en-US" dirty="0"/>
              <a:t>Easier to work with more generalized dynamics.</a:t>
            </a:r>
          </a:p>
        </p:txBody>
      </p:sp>
      <p:sp>
        <p:nvSpPr>
          <p:cNvPr id="4" name="Slide Number Placeholder 3"/>
          <p:cNvSpPr>
            <a:spLocks noGrp="1"/>
          </p:cNvSpPr>
          <p:nvPr>
            <p:ph type="sldNum" sz="quarter" idx="5"/>
          </p:nvPr>
        </p:nvSpPr>
        <p:spPr/>
        <p:txBody>
          <a:bodyPr/>
          <a:lstStyle/>
          <a:p>
            <a:fld id="{67F42522-F24A-B14B-BB2C-B26443761E53}" type="slidenum">
              <a:rPr lang="en-US" smtClean="0"/>
              <a:t>7</a:t>
            </a:fld>
            <a:endParaRPr lang="en-US"/>
          </a:p>
        </p:txBody>
      </p:sp>
    </p:spTree>
    <p:extLst>
      <p:ext uri="{BB962C8B-B14F-4D97-AF65-F5344CB8AC3E}">
        <p14:creationId xmlns:p14="http://schemas.microsoft.com/office/powerpoint/2010/main" val="2083763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Kind of gives us a guide on the timescale of glucose/isobutanol consumption but this minimal model seems quite disconnected from underlying dynamics since there is only one state. </a:t>
            </a:r>
          </a:p>
          <a:p>
            <a:endParaRPr lang="en-US" dirty="0"/>
          </a:p>
          <a:p>
            <a:r>
              <a:rPr lang="en-US" dirty="0"/>
              <a:t>An attempt at using experimental data. Gives us a frame of reference of what parameters should look like. Tells us what the overarching rate is but doesn’t </a:t>
            </a:r>
            <a:r>
              <a:rPr lang="en-US" dirty="0" err="1"/>
              <a:t>necesarilly</a:t>
            </a:r>
            <a:r>
              <a:rPr lang="en-US" dirty="0"/>
              <a:t> help with the reduced model unless I can get a model to work that only has glucose and isobutanol, and </a:t>
            </a:r>
            <a:r>
              <a:rPr lang="en-US" dirty="0" err="1"/>
              <a:t>prpbably</a:t>
            </a:r>
            <a:r>
              <a:rPr lang="en-US" dirty="0"/>
              <a:t> </a:t>
            </a:r>
            <a:r>
              <a:rPr lang="en-US" dirty="0" err="1"/>
              <a:t>atp</a:t>
            </a:r>
            <a:r>
              <a:rPr lang="en-US" dirty="0"/>
              <a:t>, in it</a:t>
            </a:r>
          </a:p>
          <a:p>
            <a:endParaRPr lang="en-US" dirty="0"/>
          </a:p>
          <a:p>
            <a:r>
              <a:rPr lang="en-US" dirty="0"/>
              <a:t>I am limited by experimental data. </a:t>
            </a:r>
          </a:p>
        </p:txBody>
      </p:sp>
      <p:sp>
        <p:nvSpPr>
          <p:cNvPr id="4" name="Slide Number Placeholder 3"/>
          <p:cNvSpPr>
            <a:spLocks noGrp="1"/>
          </p:cNvSpPr>
          <p:nvPr>
            <p:ph type="sldNum" sz="quarter" idx="5"/>
          </p:nvPr>
        </p:nvSpPr>
        <p:spPr/>
        <p:txBody>
          <a:bodyPr/>
          <a:lstStyle/>
          <a:p>
            <a:fld id="{67F42522-F24A-B14B-BB2C-B26443761E53}" type="slidenum">
              <a:rPr lang="en-US" smtClean="0"/>
              <a:t>8</a:t>
            </a:fld>
            <a:endParaRPr lang="en-US"/>
          </a:p>
        </p:txBody>
      </p:sp>
    </p:spTree>
    <p:extLst>
      <p:ext uri="{BB962C8B-B14F-4D97-AF65-F5344CB8AC3E}">
        <p14:creationId xmlns:p14="http://schemas.microsoft.com/office/powerpoint/2010/main" val="1079020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Working on metabolism! Can work with any of these other processes, like export, signaling, regulation, </a:t>
            </a:r>
            <a:r>
              <a:rPr lang="en-US" dirty="0" err="1"/>
              <a:t>etc</a:t>
            </a:r>
            <a:r>
              <a:rPr lang="en-US" dirty="0"/>
              <a:t> as long as </a:t>
            </a:r>
            <a:r>
              <a:rPr lang="en-US" dirty="0" err="1"/>
              <a:t>atp</a:t>
            </a:r>
            <a:r>
              <a:rPr lang="en-US" dirty="0"/>
              <a:t> consumption is modelled! Have to input some initial concentrations once the </a:t>
            </a:r>
            <a:r>
              <a:rPr lang="en-US" dirty="0" err="1"/>
              <a:t>sbml</a:t>
            </a:r>
            <a:r>
              <a:rPr lang="en-US" dirty="0"/>
              <a:t> model is downloaded and then you’re good to go!</a:t>
            </a:r>
          </a:p>
          <a:p>
            <a:endParaRPr lang="en-US" dirty="0"/>
          </a:p>
          <a:p>
            <a:r>
              <a:rPr lang="en-US" dirty="0"/>
              <a:t>I’m happy to work with anyone’s models and look into this. </a:t>
            </a:r>
          </a:p>
        </p:txBody>
      </p:sp>
      <p:sp>
        <p:nvSpPr>
          <p:cNvPr id="4" name="Slide Number Placeholder 3"/>
          <p:cNvSpPr>
            <a:spLocks noGrp="1"/>
          </p:cNvSpPr>
          <p:nvPr>
            <p:ph type="sldNum" sz="quarter" idx="5"/>
          </p:nvPr>
        </p:nvSpPr>
        <p:spPr/>
        <p:txBody>
          <a:bodyPr/>
          <a:lstStyle/>
          <a:p>
            <a:fld id="{67F42522-F24A-B14B-BB2C-B26443761E53}" type="slidenum">
              <a:rPr lang="en-US" smtClean="0"/>
              <a:t>9</a:t>
            </a:fld>
            <a:endParaRPr lang="en-US"/>
          </a:p>
        </p:txBody>
      </p:sp>
    </p:spTree>
    <p:extLst>
      <p:ext uri="{BB962C8B-B14F-4D97-AF65-F5344CB8AC3E}">
        <p14:creationId xmlns:p14="http://schemas.microsoft.com/office/powerpoint/2010/main" val="3267296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that we’ve tried, that you’ve already kind of heard about, is my </a:t>
            </a:r>
            <a:r>
              <a:rPr lang="en-US" dirty="0" err="1"/>
              <a:t>collab</a:t>
            </a:r>
            <a:r>
              <a:rPr lang="en-US" dirty="0"/>
              <a:t> with </a:t>
            </a:r>
            <a:r>
              <a:rPr lang="en-US" dirty="0" err="1"/>
              <a:t>Agrima</a:t>
            </a:r>
            <a:r>
              <a:rPr lang="en-US" dirty="0"/>
              <a:t>. One issue is that my regeneration was on timescale of 50 </a:t>
            </a:r>
            <a:r>
              <a:rPr lang="en-US" dirty="0" err="1"/>
              <a:t>hrs</a:t>
            </a:r>
            <a:r>
              <a:rPr lang="en-US" dirty="0"/>
              <a:t> and </a:t>
            </a:r>
            <a:r>
              <a:rPr lang="en-US" dirty="0" err="1"/>
              <a:t>Agrima’s</a:t>
            </a:r>
            <a:r>
              <a:rPr lang="en-US" dirty="0"/>
              <a:t> process is on order of 1 minute. For this reason, when the models were initially combined, there was no effect to the amt/rate of vire2 bound. Once I lowered the timescale of my system so </a:t>
            </a:r>
            <a:r>
              <a:rPr lang="en-US" dirty="0" err="1"/>
              <a:t>atp</a:t>
            </a:r>
            <a:r>
              <a:rPr lang="en-US" dirty="0"/>
              <a:t> regeneration could happen quicker, I was able to see effects. Something to consider moving forward. Find what’s accurate.</a:t>
            </a:r>
          </a:p>
          <a:p>
            <a:endParaRPr lang="en-US" dirty="0"/>
          </a:p>
          <a:p>
            <a:r>
              <a:rPr lang="en-US" dirty="0"/>
              <a:t>Timescale of membrane insertion may be too quick, so that's also something to adjust in the future</a:t>
            </a:r>
          </a:p>
        </p:txBody>
      </p:sp>
      <p:sp>
        <p:nvSpPr>
          <p:cNvPr id="4" name="Slide Number Placeholder 3"/>
          <p:cNvSpPr>
            <a:spLocks noGrp="1"/>
          </p:cNvSpPr>
          <p:nvPr>
            <p:ph type="sldNum" sz="quarter" idx="5"/>
          </p:nvPr>
        </p:nvSpPr>
        <p:spPr/>
        <p:txBody>
          <a:bodyPr/>
          <a:lstStyle/>
          <a:p>
            <a:fld id="{67F42522-F24A-B14B-BB2C-B26443761E53}" type="slidenum">
              <a:rPr lang="en-US" smtClean="0"/>
              <a:t>10</a:t>
            </a:fld>
            <a:endParaRPr lang="en-US"/>
          </a:p>
        </p:txBody>
      </p:sp>
    </p:spTree>
    <p:extLst>
      <p:ext uri="{BB962C8B-B14F-4D97-AF65-F5344CB8AC3E}">
        <p14:creationId xmlns:p14="http://schemas.microsoft.com/office/powerpoint/2010/main" val="3128394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F42522-F24A-B14B-BB2C-B26443761E53}" type="slidenum">
              <a:rPr lang="en-US" smtClean="0"/>
              <a:t>12</a:t>
            </a:fld>
            <a:endParaRPr lang="en-US"/>
          </a:p>
        </p:txBody>
      </p:sp>
    </p:spTree>
    <p:extLst>
      <p:ext uri="{BB962C8B-B14F-4D97-AF65-F5344CB8AC3E}">
        <p14:creationId xmlns:p14="http://schemas.microsoft.com/office/powerpoint/2010/main" val="4267495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EBF57-EB38-984C-AB47-23B96DC7DC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0B03EE-CABD-6F42-86E0-BF5C44BD7C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172AFC-6042-4E42-801E-5D7566453E5A}"/>
              </a:ext>
            </a:extLst>
          </p:cNvPr>
          <p:cNvSpPr>
            <a:spLocks noGrp="1"/>
          </p:cNvSpPr>
          <p:nvPr>
            <p:ph type="dt" sz="half" idx="10"/>
          </p:nvPr>
        </p:nvSpPr>
        <p:spPr/>
        <p:txBody>
          <a:bodyPr/>
          <a:lstStyle/>
          <a:p>
            <a:fld id="{3B3400CD-7287-EA41-97B8-6C373A830532}" type="datetimeFigureOut">
              <a:rPr lang="en-US" smtClean="0"/>
              <a:t>7/27/20</a:t>
            </a:fld>
            <a:endParaRPr lang="en-US"/>
          </a:p>
        </p:txBody>
      </p:sp>
      <p:sp>
        <p:nvSpPr>
          <p:cNvPr id="5" name="Footer Placeholder 4">
            <a:extLst>
              <a:ext uri="{FF2B5EF4-FFF2-40B4-BE49-F238E27FC236}">
                <a16:creationId xmlns:a16="http://schemas.microsoft.com/office/drawing/2014/main" id="{51A4E5E7-53BF-8640-866B-FF87370290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B82AB9-2FB5-E549-AD98-499CBED7730D}"/>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2205840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4F4E8-2D6F-544A-87C9-076E06EE85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03D9BD-2FBF-9E4C-87FA-490C1C4596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83EF27-E058-5C43-8366-FA49BC02FAD6}"/>
              </a:ext>
            </a:extLst>
          </p:cNvPr>
          <p:cNvSpPr>
            <a:spLocks noGrp="1"/>
          </p:cNvSpPr>
          <p:nvPr>
            <p:ph type="dt" sz="half" idx="10"/>
          </p:nvPr>
        </p:nvSpPr>
        <p:spPr/>
        <p:txBody>
          <a:bodyPr/>
          <a:lstStyle/>
          <a:p>
            <a:fld id="{3B3400CD-7287-EA41-97B8-6C373A830532}" type="datetimeFigureOut">
              <a:rPr lang="en-US" smtClean="0"/>
              <a:t>7/27/20</a:t>
            </a:fld>
            <a:endParaRPr lang="en-US"/>
          </a:p>
        </p:txBody>
      </p:sp>
      <p:sp>
        <p:nvSpPr>
          <p:cNvPr id="5" name="Footer Placeholder 4">
            <a:extLst>
              <a:ext uri="{FF2B5EF4-FFF2-40B4-BE49-F238E27FC236}">
                <a16:creationId xmlns:a16="http://schemas.microsoft.com/office/drawing/2014/main" id="{DF3F6D66-62BC-E848-9983-6392C04BB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D90DDB-D869-FC4F-AC43-FCFE51C5EBC2}"/>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3991207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1CEBDA-7C14-AB45-BBA2-43D8CDDDD0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0B52B2-D85D-204E-9726-25014371D9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688EC7-C1FD-B440-B051-099586DD36A7}"/>
              </a:ext>
            </a:extLst>
          </p:cNvPr>
          <p:cNvSpPr>
            <a:spLocks noGrp="1"/>
          </p:cNvSpPr>
          <p:nvPr>
            <p:ph type="dt" sz="half" idx="10"/>
          </p:nvPr>
        </p:nvSpPr>
        <p:spPr/>
        <p:txBody>
          <a:bodyPr/>
          <a:lstStyle/>
          <a:p>
            <a:fld id="{3B3400CD-7287-EA41-97B8-6C373A830532}" type="datetimeFigureOut">
              <a:rPr lang="en-US" smtClean="0"/>
              <a:t>7/27/20</a:t>
            </a:fld>
            <a:endParaRPr lang="en-US"/>
          </a:p>
        </p:txBody>
      </p:sp>
      <p:sp>
        <p:nvSpPr>
          <p:cNvPr id="5" name="Footer Placeholder 4">
            <a:extLst>
              <a:ext uri="{FF2B5EF4-FFF2-40B4-BE49-F238E27FC236}">
                <a16:creationId xmlns:a16="http://schemas.microsoft.com/office/drawing/2014/main" id="{7EE52982-378D-9C43-A246-55317CAAC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D38EC-7E9C-5244-9BA6-DBF3DFB07DF6}"/>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3757251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A4D1D-1C1B-2042-9800-2AD089CE597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1A6F580-2CD6-5C46-925C-CE997517AC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F7D26D-DBAB-5F47-9B85-B97EEBE7E76C}"/>
              </a:ext>
            </a:extLst>
          </p:cNvPr>
          <p:cNvSpPr>
            <a:spLocks noGrp="1"/>
          </p:cNvSpPr>
          <p:nvPr>
            <p:ph type="dt" sz="half" idx="10"/>
          </p:nvPr>
        </p:nvSpPr>
        <p:spPr/>
        <p:txBody>
          <a:bodyPr/>
          <a:lstStyle/>
          <a:p>
            <a:fld id="{3B3400CD-7287-EA41-97B8-6C373A830532}" type="datetimeFigureOut">
              <a:rPr lang="en-US" smtClean="0"/>
              <a:t>7/27/20</a:t>
            </a:fld>
            <a:endParaRPr lang="en-US"/>
          </a:p>
        </p:txBody>
      </p:sp>
      <p:sp>
        <p:nvSpPr>
          <p:cNvPr id="5" name="Footer Placeholder 4">
            <a:extLst>
              <a:ext uri="{FF2B5EF4-FFF2-40B4-BE49-F238E27FC236}">
                <a16:creationId xmlns:a16="http://schemas.microsoft.com/office/drawing/2014/main" id="{9B59E566-34CC-BC4A-A863-089BA8269A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614A8-1E60-E447-8F75-B4FEFBBC2426}"/>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1605686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70BB4-337D-7146-AF52-B89DFE9412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2D44DB-45EC-CE48-8DBE-B73A8630A0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B67740-C78E-9B45-854A-4E77FCEB9523}"/>
              </a:ext>
            </a:extLst>
          </p:cNvPr>
          <p:cNvSpPr>
            <a:spLocks noGrp="1"/>
          </p:cNvSpPr>
          <p:nvPr>
            <p:ph type="dt" sz="half" idx="10"/>
          </p:nvPr>
        </p:nvSpPr>
        <p:spPr/>
        <p:txBody>
          <a:bodyPr/>
          <a:lstStyle/>
          <a:p>
            <a:fld id="{3B3400CD-7287-EA41-97B8-6C373A830532}" type="datetimeFigureOut">
              <a:rPr lang="en-US" smtClean="0"/>
              <a:t>7/27/20</a:t>
            </a:fld>
            <a:endParaRPr lang="en-US"/>
          </a:p>
        </p:txBody>
      </p:sp>
      <p:sp>
        <p:nvSpPr>
          <p:cNvPr id="5" name="Footer Placeholder 4">
            <a:extLst>
              <a:ext uri="{FF2B5EF4-FFF2-40B4-BE49-F238E27FC236}">
                <a16:creationId xmlns:a16="http://schemas.microsoft.com/office/drawing/2014/main" id="{12284548-D33B-844A-B6B3-3F5FFF2821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381B33-102E-484C-9D81-DD0B652FEFA3}"/>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1218911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7522E-F00B-A94D-B7AD-FB6FC9F7C8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480D7A-8422-764C-95F0-79FEFA2F59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572610-78BA-D547-B18E-27BDB7DD1F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A896B0-6B57-5C42-B547-1AC3E30C60FD}"/>
              </a:ext>
            </a:extLst>
          </p:cNvPr>
          <p:cNvSpPr>
            <a:spLocks noGrp="1"/>
          </p:cNvSpPr>
          <p:nvPr>
            <p:ph type="dt" sz="half" idx="10"/>
          </p:nvPr>
        </p:nvSpPr>
        <p:spPr/>
        <p:txBody>
          <a:bodyPr/>
          <a:lstStyle/>
          <a:p>
            <a:fld id="{3B3400CD-7287-EA41-97B8-6C373A830532}" type="datetimeFigureOut">
              <a:rPr lang="en-US" smtClean="0"/>
              <a:t>7/27/20</a:t>
            </a:fld>
            <a:endParaRPr lang="en-US"/>
          </a:p>
        </p:txBody>
      </p:sp>
      <p:sp>
        <p:nvSpPr>
          <p:cNvPr id="6" name="Footer Placeholder 5">
            <a:extLst>
              <a:ext uri="{FF2B5EF4-FFF2-40B4-BE49-F238E27FC236}">
                <a16:creationId xmlns:a16="http://schemas.microsoft.com/office/drawing/2014/main" id="{C94F19D5-4EA3-3640-A667-02D5489EF7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A30E91-EE8F-7642-842F-E518CBEAB82A}"/>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2651785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9675D-B4EC-6749-94FD-9AE5F2732A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8D44B7-3199-5D40-802E-E289881BBD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1EDB40-F7C4-5F4F-956E-2C0B41D597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57C394-8ABC-0B47-B3E2-018AF8ED29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054559-6E0B-AD4B-8FBE-3D2CF535F5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DB93AE-C674-B844-A475-52DF0C5FCF65}"/>
              </a:ext>
            </a:extLst>
          </p:cNvPr>
          <p:cNvSpPr>
            <a:spLocks noGrp="1"/>
          </p:cNvSpPr>
          <p:nvPr>
            <p:ph type="dt" sz="half" idx="10"/>
          </p:nvPr>
        </p:nvSpPr>
        <p:spPr/>
        <p:txBody>
          <a:bodyPr/>
          <a:lstStyle/>
          <a:p>
            <a:fld id="{3B3400CD-7287-EA41-97B8-6C373A830532}" type="datetimeFigureOut">
              <a:rPr lang="en-US" smtClean="0"/>
              <a:t>7/27/20</a:t>
            </a:fld>
            <a:endParaRPr lang="en-US"/>
          </a:p>
        </p:txBody>
      </p:sp>
      <p:sp>
        <p:nvSpPr>
          <p:cNvPr id="8" name="Footer Placeholder 7">
            <a:extLst>
              <a:ext uri="{FF2B5EF4-FFF2-40B4-BE49-F238E27FC236}">
                <a16:creationId xmlns:a16="http://schemas.microsoft.com/office/drawing/2014/main" id="{1BBE7556-89F7-C848-BA3B-935E72A616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9F7572-6AD7-674F-93C3-B0DFD6817657}"/>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165564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6579C-450A-4B4C-B5B6-EFEE28E80D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AB000B-D801-3A4D-A560-B8755CDB81E8}"/>
              </a:ext>
            </a:extLst>
          </p:cNvPr>
          <p:cNvSpPr>
            <a:spLocks noGrp="1"/>
          </p:cNvSpPr>
          <p:nvPr>
            <p:ph type="dt" sz="half" idx="10"/>
          </p:nvPr>
        </p:nvSpPr>
        <p:spPr/>
        <p:txBody>
          <a:bodyPr/>
          <a:lstStyle/>
          <a:p>
            <a:fld id="{3B3400CD-7287-EA41-97B8-6C373A830532}" type="datetimeFigureOut">
              <a:rPr lang="en-US" smtClean="0"/>
              <a:t>7/27/20</a:t>
            </a:fld>
            <a:endParaRPr lang="en-US"/>
          </a:p>
        </p:txBody>
      </p:sp>
      <p:sp>
        <p:nvSpPr>
          <p:cNvPr id="4" name="Footer Placeholder 3">
            <a:extLst>
              <a:ext uri="{FF2B5EF4-FFF2-40B4-BE49-F238E27FC236}">
                <a16:creationId xmlns:a16="http://schemas.microsoft.com/office/drawing/2014/main" id="{E4151397-388E-824A-854A-8C04AE37AB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F81638-DC36-1948-B37D-827B05F9B446}"/>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433176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CDF714-C359-8746-92AF-6088137AF74D}"/>
              </a:ext>
            </a:extLst>
          </p:cNvPr>
          <p:cNvSpPr>
            <a:spLocks noGrp="1"/>
          </p:cNvSpPr>
          <p:nvPr>
            <p:ph type="dt" sz="half" idx="10"/>
          </p:nvPr>
        </p:nvSpPr>
        <p:spPr/>
        <p:txBody>
          <a:bodyPr/>
          <a:lstStyle/>
          <a:p>
            <a:fld id="{3B3400CD-7287-EA41-97B8-6C373A830532}" type="datetimeFigureOut">
              <a:rPr lang="en-US" smtClean="0"/>
              <a:t>7/27/20</a:t>
            </a:fld>
            <a:endParaRPr lang="en-US"/>
          </a:p>
        </p:txBody>
      </p:sp>
      <p:sp>
        <p:nvSpPr>
          <p:cNvPr id="3" name="Footer Placeholder 2">
            <a:extLst>
              <a:ext uri="{FF2B5EF4-FFF2-40B4-BE49-F238E27FC236}">
                <a16:creationId xmlns:a16="http://schemas.microsoft.com/office/drawing/2014/main" id="{4329542C-D9A3-054F-BD1C-AC1CF866CD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780EDA-66F6-BC4C-AA16-37A2416A0328}"/>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3934266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4E329-E854-8F41-A6BC-166CC30F43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CAE7EB-1AE5-AD4E-AC60-081E27D36A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462B37-D69C-D840-86CA-66EBB309B8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03169E-675E-0F43-A1E2-53C4CC83DBB9}"/>
              </a:ext>
            </a:extLst>
          </p:cNvPr>
          <p:cNvSpPr>
            <a:spLocks noGrp="1"/>
          </p:cNvSpPr>
          <p:nvPr>
            <p:ph type="dt" sz="half" idx="10"/>
          </p:nvPr>
        </p:nvSpPr>
        <p:spPr/>
        <p:txBody>
          <a:bodyPr/>
          <a:lstStyle/>
          <a:p>
            <a:fld id="{3B3400CD-7287-EA41-97B8-6C373A830532}" type="datetimeFigureOut">
              <a:rPr lang="en-US" smtClean="0"/>
              <a:t>7/27/20</a:t>
            </a:fld>
            <a:endParaRPr lang="en-US"/>
          </a:p>
        </p:txBody>
      </p:sp>
      <p:sp>
        <p:nvSpPr>
          <p:cNvPr id="6" name="Footer Placeholder 5">
            <a:extLst>
              <a:ext uri="{FF2B5EF4-FFF2-40B4-BE49-F238E27FC236}">
                <a16:creationId xmlns:a16="http://schemas.microsoft.com/office/drawing/2014/main" id="{F121FD40-8608-A24F-A5D7-F569B1182E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173094-9125-9541-A202-F453AEED3CFC}"/>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217787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27FB-F6B9-1043-B1BD-712E809BA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E6798F-783B-F74C-B0F3-01D3899B4F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581EF0-4349-7143-8688-8BABC161CB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B3D730-6110-3A43-BDC5-B10C6CE27D86}"/>
              </a:ext>
            </a:extLst>
          </p:cNvPr>
          <p:cNvSpPr>
            <a:spLocks noGrp="1"/>
          </p:cNvSpPr>
          <p:nvPr>
            <p:ph type="dt" sz="half" idx="10"/>
          </p:nvPr>
        </p:nvSpPr>
        <p:spPr/>
        <p:txBody>
          <a:bodyPr/>
          <a:lstStyle/>
          <a:p>
            <a:fld id="{3B3400CD-7287-EA41-97B8-6C373A830532}" type="datetimeFigureOut">
              <a:rPr lang="en-US" smtClean="0"/>
              <a:t>7/27/20</a:t>
            </a:fld>
            <a:endParaRPr lang="en-US"/>
          </a:p>
        </p:txBody>
      </p:sp>
      <p:sp>
        <p:nvSpPr>
          <p:cNvPr id="6" name="Footer Placeholder 5">
            <a:extLst>
              <a:ext uri="{FF2B5EF4-FFF2-40B4-BE49-F238E27FC236}">
                <a16:creationId xmlns:a16="http://schemas.microsoft.com/office/drawing/2014/main" id="{F5BCE5D3-482D-7C40-AF02-7A5CE561FB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61A806-FD9D-8844-9B30-599207BDD6BA}"/>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1428540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FEBB46-82D1-4F4C-9321-D38E9EC97D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01C19A1-AA52-6044-B895-2B44019D7C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06F0939-B627-A744-BD0A-68E2C4B01A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3400CD-7287-EA41-97B8-6C373A830532}" type="datetimeFigureOut">
              <a:rPr lang="en-US" smtClean="0"/>
              <a:t>7/27/20</a:t>
            </a:fld>
            <a:endParaRPr lang="en-US"/>
          </a:p>
        </p:txBody>
      </p:sp>
      <p:sp>
        <p:nvSpPr>
          <p:cNvPr id="5" name="Footer Placeholder 4">
            <a:extLst>
              <a:ext uri="{FF2B5EF4-FFF2-40B4-BE49-F238E27FC236}">
                <a16:creationId xmlns:a16="http://schemas.microsoft.com/office/drawing/2014/main" id="{D17A83F8-ED88-714E-8185-A06365D9E9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93A237-08A5-4E48-9C0C-574F6BABA9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4F3199-600E-1648-98F9-303CE5CD9389}" type="slidenum">
              <a:rPr lang="en-US" smtClean="0"/>
              <a:t>‹#›</a:t>
            </a:fld>
            <a:endParaRPr lang="en-US"/>
          </a:p>
        </p:txBody>
      </p:sp>
    </p:spTree>
    <p:extLst>
      <p:ext uri="{BB962C8B-B14F-4D97-AF65-F5344CB8AC3E}">
        <p14:creationId xmlns:p14="http://schemas.microsoft.com/office/powerpoint/2010/main" val="2415444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29.png"/><Relationship Id="rId5" Type="http://schemas.openxmlformats.org/officeDocument/2006/relationships/diagramQuickStyle" Target="../diagrams/quickStyle1.xml"/><Relationship Id="rId10" Type="http://schemas.openxmlformats.org/officeDocument/2006/relationships/image" Target="../media/image28.png"/><Relationship Id="rId4" Type="http://schemas.openxmlformats.org/officeDocument/2006/relationships/diagramLayout" Target="../diagrams/layout1.xml"/><Relationship Id="rId9" Type="http://schemas.openxmlformats.org/officeDocument/2006/relationships/image" Target="../media/image27.png"/></Relationships>
</file>

<file path=ppt/slides/_rels/slide13.xml.rels><?xml version="1.0" encoding="UTF-8" standalone="yes"?>
<Relationships xmlns="http://schemas.openxmlformats.org/package/2006/relationships"><Relationship Id="rId8" Type="http://schemas.microsoft.com/office/2007/relationships/diagramDrawing" Target="../diagrams/drawing2.xml"/><Relationship Id="rId13" Type="http://schemas.openxmlformats.org/officeDocument/2006/relationships/image" Target="../media/image5.png"/><Relationship Id="rId3" Type="http://schemas.openxmlformats.org/officeDocument/2006/relationships/image" Target="../media/image26.png"/><Relationship Id="rId7" Type="http://schemas.openxmlformats.org/officeDocument/2006/relationships/diagramColors" Target="../diagrams/colors2.xml"/><Relationship Id="rId12"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image" Target="../media/image33.png"/><Relationship Id="rId5" Type="http://schemas.openxmlformats.org/officeDocument/2006/relationships/diagramLayout" Target="../diagrams/layout2.xml"/><Relationship Id="rId10" Type="http://schemas.openxmlformats.org/officeDocument/2006/relationships/image" Target="../media/image32.png"/><Relationship Id="rId4" Type="http://schemas.openxmlformats.org/officeDocument/2006/relationships/diagramData" Target="../diagrams/data2.xml"/><Relationship Id="rId9"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5.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B9D11-84B9-1540-A321-43AA74CAD1FF}"/>
              </a:ext>
            </a:extLst>
          </p:cNvPr>
          <p:cNvSpPr>
            <a:spLocks noGrp="1"/>
          </p:cNvSpPr>
          <p:nvPr>
            <p:ph type="ctrTitle"/>
          </p:nvPr>
        </p:nvSpPr>
        <p:spPr/>
        <p:txBody>
          <a:bodyPr>
            <a:normAutofit/>
          </a:bodyPr>
          <a:lstStyle/>
          <a:p>
            <a:r>
              <a:rPr lang="en-US" sz="4000" dirty="0"/>
              <a:t>ATP Life Extension in Synthetic Cells</a:t>
            </a:r>
          </a:p>
        </p:txBody>
      </p:sp>
      <p:sp>
        <p:nvSpPr>
          <p:cNvPr id="3" name="Subtitle 2">
            <a:extLst>
              <a:ext uri="{FF2B5EF4-FFF2-40B4-BE49-F238E27FC236}">
                <a16:creationId xmlns:a16="http://schemas.microsoft.com/office/drawing/2014/main" id="{602AF63C-6801-A142-8154-BFC671D7A677}"/>
              </a:ext>
            </a:extLst>
          </p:cNvPr>
          <p:cNvSpPr>
            <a:spLocks noGrp="1"/>
          </p:cNvSpPr>
          <p:nvPr>
            <p:ph type="subTitle" idx="1"/>
          </p:nvPr>
        </p:nvSpPr>
        <p:spPr/>
        <p:txBody>
          <a:bodyPr>
            <a:normAutofit/>
          </a:bodyPr>
          <a:lstStyle/>
          <a:p>
            <a:r>
              <a:rPr lang="en-US" sz="2000" dirty="0"/>
              <a:t>Synthetic Cell Meeting 7.15.2020</a:t>
            </a:r>
          </a:p>
          <a:p>
            <a:r>
              <a:rPr lang="en-US" sz="2000" dirty="0"/>
              <a:t>Ankita Roychoudhury</a:t>
            </a:r>
          </a:p>
          <a:p>
            <a:r>
              <a:rPr lang="en-US" sz="2000" dirty="0"/>
              <a:t>Murray Lab</a:t>
            </a:r>
          </a:p>
        </p:txBody>
      </p:sp>
      <p:pic>
        <p:nvPicPr>
          <p:cNvPr id="6" name="Picture 5" descr="A picture containing drawing&#10;&#10;Description automatically generated">
            <a:extLst>
              <a:ext uri="{FF2B5EF4-FFF2-40B4-BE49-F238E27FC236}">
                <a16:creationId xmlns:a16="http://schemas.microsoft.com/office/drawing/2014/main" id="{08D95D88-3A02-D240-9CE3-DF4D209319F5}"/>
              </a:ext>
            </a:extLst>
          </p:cNvPr>
          <p:cNvPicPr>
            <a:picLocks noChangeAspect="1"/>
          </p:cNvPicPr>
          <p:nvPr/>
        </p:nvPicPr>
        <p:blipFill rotWithShape="1">
          <a:blip r:embed="rId3"/>
          <a:srcRect l="245" b="862"/>
          <a:stretch/>
        </p:blipFill>
        <p:spPr>
          <a:xfrm>
            <a:off x="10995199" y="6492240"/>
            <a:ext cx="1074881" cy="259080"/>
          </a:xfrm>
          <a:prstGeom prst="rect">
            <a:avLst/>
          </a:prstGeom>
        </p:spPr>
      </p:pic>
    </p:spTree>
    <p:extLst>
      <p:ext uri="{BB962C8B-B14F-4D97-AF65-F5344CB8AC3E}">
        <p14:creationId xmlns:p14="http://schemas.microsoft.com/office/powerpoint/2010/main" val="2089212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B32-4972-D542-AA54-17F1B405C985}"/>
              </a:ext>
            </a:extLst>
          </p:cNvPr>
          <p:cNvSpPr>
            <a:spLocks noGrp="1"/>
          </p:cNvSpPr>
          <p:nvPr>
            <p:ph type="title"/>
          </p:nvPr>
        </p:nvSpPr>
        <p:spPr>
          <a:xfrm>
            <a:off x="321365" y="166342"/>
            <a:ext cx="10515600" cy="1325563"/>
          </a:xfrm>
        </p:spPr>
        <p:txBody>
          <a:bodyPr>
            <a:normAutofit/>
          </a:bodyPr>
          <a:lstStyle/>
          <a:p>
            <a:r>
              <a:rPr lang="en-US" sz="3200" b="1" dirty="0"/>
              <a:t>Collaboration </a:t>
            </a:r>
            <a:r>
              <a:rPr lang="en-US" sz="2400" dirty="0"/>
              <a:t>with </a:t>
            </a:r>
            <a:r>
              <a:rPr lang="en-US" sz="2400" dirty="0" err="1"/>
              <a:t>Agrima</a:t>
            </a:r>
            <a:r>
              <a:rPr lang="en-US" sz="2400" dirty="0"/>
              <a:t> (VirE2)</a:t>
            </a:r>
            <a:endParaRPr lang="en-US" sz="3200" b="1" dirty="0">
              <a:solidFill>
                <a:srgbClr val="FF0000"/>
              </a:solidFill>
            </a:endParaRPr>
          </a:p>
        </p:txBody>
      </p:sp>
      <p:sp>
        <p:nvSpPr>
          <p:cNvPr id="9" name="TextBox 8">
            <a:extLst>
              <a:ext uri="{FF2B5EF4-FFF2-40B4-BE49-F238E27FC236}">
                <a16:creationId xmlns:a16="http://schemas.microsoft.com/office/drawing/2014/main" id="{761AB369-6C9F-6C49-BE05-75B5E31A036B}"/>
              </a:ext>
            </a:extLst>
          </p:cNvPr>
          <p:cNvSpPr txBox="1"/>
          <p:nvPr/>
        </p:nvSpPr>
        <p:spPr>
          <a:xfrm>
            <a:off x="922683" y="5744818"/>
            <a:ext cx="2355574" cy="369332"/>
          </a:xfrm>
          <a:prstGeom prst="rect">
            <a:avLst/>
          </a:prstGeom>
          <a:noFill/>
        </p:spPr>
        <p:txBody>
          <a:bodyPr wrap="square" rtlCol="0">
            <a:spAutoFit/>
          </a:bodyPr>
          <a:lstStyle/>
          <a:p>
            <a:r>
              <a:rPr lang="en-US" b="1" dirty="0">
                <a:latin typeface="Avenir Book" panose="02000503020000020003" pitchFamily="2" charset="0"/>
              </a:rPr>
              <a:t>More bound VirE2!</a:t>
            </a:r>
          </a:p>
        </p:txBody>
      </p:sp>
      <p:sp>
        <p:nvSpPr>
          <p:cNvPr id="10" name="TextBox 9">
            <a:extLst>
              <a:ext uri="{FF2B5EF4-FFF2-40B4-BE49-F238E27FC236}">
                <a16:creationId xmlns:a16="http://schemas.microsoft.com/office/drawing/2014/main" id="{58E12E32-4715-7E41-8ED2-C96A0AAB0386}"/>
              </a:ext>
            </a:extLst>
          </p:cNvPr>
          <p:cNvSpPr txBox="1"/>
          <p:nvPr/>
        </p:nvSpPr>
        <p:spPr>
          <a:xfrm>
            <a:off x="8046248" y="6599988"/>
            <a:ext cx="3211883" cy="261610"/>
          </a:xfrm>
          <a:prstGeom prst="rect">
            <a:avLst/>
          </a:prstGeom>
          <a:noFill/>
        </p:spPr>
        <p:txBody>
          <a:bodyPr wrap="square" rtlCol="0">
            <a:spAutoFit/>
          </a:bodyPr>
          <a:lstStyle/>
          <a:p>
            <a:r>
              <a:rPr lang="en-US" sz="1050" dirty="0">
                <a:latin typeface="Avenir Book" panose="02000503020000020003" pitchFamily="2" charset="0"/>
              </a:rPr>
              <a:t>VirE2 model/code courtesy of </a:t>
            </a:r>
            <a:r>
              <a:rPr lang="en-US" sz="1050" dirty="0" err="1">
                <a:latin typeface="Avenir Book" panose="02000503020000020003" pitchFamily="2" charset="0"/>
              </a:rPr>
              <a:t>Agrima</a:t>
            </a:r>
            <a:r>
              <a:rPr lang="en-US" sz="1050" dirty="0">
                <a:latin typeface="Avenir Book" panose="02000503020000020003" pitchFamily="2" charset="0"/>
              </a:rPr>
              <a:t> </a:t>
            </a:r>
            <a:r>
              <a:rPr lang="en-US" sz="1050" dirty="0" err="1">
                <a:latin typeface="Avenir Book" panose="02000503020000020003" pitchFamily="2" charset="0"/>
              </a:rPr>
              <a:t>Deedwania</a:t>
            </a:r>
            <a:endParaRPr lang="en-US" sz="1050" dirty="0">
              <a:latin typeface="Avenir Book" panose="02000503020000020003" pitchFamily="2" charset="0"/>
            </a:endParaRPr>
          </a:p>
        </p:txBody>
      </p:sp>
      <p:pic>
        <p:nvPicPr>
          <p:cNvPr id="11" name="Picture 10" descr="A picture containing drawing&#10;&#10;Description automatically generated">
            <a:extLst>
              <a:ext uri="{FF2B5EF4-FFF2-40B4-BE49-F238E27FC236}">
                <a16:creationId xmlns:a16="http://schemas.microsoft.com/office/drawing/2014/main" id="{31F1C449-1DEF-464C-AB68-42AB64EC061B}"/>
              </a:ext>
            </a:extLst>
          </p:cNvPr>
          <p:cNvPicPr>
            <a:picLocks noChangeAspect="1"/>
          </p:cNvPicPr>
          <p:nvPr/>
        </p:nvPicPr>
        <p:blipFill>
          <a:blip r:embed="rId3"/>
          <a:stretch>
            <a:fillRect/>
          </a:stretch>
        </p:blipFill>
        <p:spPr>
          <a:xfrm>
            <a:off x="11117119" y="6514803"/>
            <a:ext cx="1074881" cy="343197"/>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C4BC2AA9-6FB4-9D4F-AF69-D35E66ECC33B}"/>
              </a:ext>
            </a:extLst>
          </p:cNvPr>
          <p:cNvPicPr>
            <a:picLocks noChangeAspect="1"/>
          </p:cNvPicPr>
          <p:nvPr/>
        </p:nvPicPr>
        <p:blipFill>
          <a:blip r:embed="rId4"/>
          <a:stretch>
            <a:fillRect/>
          </a:stretch>
        </p:blipFill>
        <p:spPr>
          <a:xfrm>
            <a:off x="405661" y="1704290"/>
            <a:ext cx="5486401" cy="3200400"/>
          </a:xfrm>
          <a:prstGeom prst="rect">
            <a:avLst/>
          </a:prstGeom>
        </p:spPr>
      </p:pic>
      <p:pic>
        <p:nvPicPr>
          <p:cNvPr id="8" name="Picture 7" descr="A close up of a map&#10;&#10;Description automatically generated">
            <a:extLst>
              <a:ext uri="{FF2B5EF4-FFF2-40B4-BE49-F238E27FC236}">
                <a16:creationId xmlns:a16="http://schemas.microsoft.com/office/drawing/2014/main" id="{0D31197F-C682-5E40-B070-62CACC297E33}"/>
              </a:ext>
            </a:extLst>
          </p:cNvPr>
          <p:cNvPicPr>
            <a:picLocks noChangeAspect="1"/>
          </p:cNvPicPr>
          <p:nvPr/>
        </p:nvPicPr>
        <p:blipFill>
          <a:blip r:embed="rId5"/>
          <a:stretch>
            <a:fillRect/>
          </a:stretch>
        </p:blipFill>
        <p:spPr>
          <a:xfrm>
            <a:off x="6299938" y="1704290"/>
            <a:ext cx="5486401" cy="3200400"/>
          </a:xfrm>
          <a:prstGeom prst="rect">
            <a:avLst/>
          </a:prstGeom>
        </p:spPr>
      </p:pic>
    </p:spTree>
    <p:extLst>
      <p:ext uri="{BB962C8B-B14F-4D97-AF65-F5344CB8AC3E}">
        <p14:creationId xmlns:p14="http://schemas.microsoft.com/office/powerpoint/2010/main" val="2651052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99787-9D1B-CB4D-91C9-BFAC7FBF012B}"/>
              </a:ext>
            </a:extLst>
          </p:cNvPr>
          <p:cNvSpPr>
            <a:spLocks noGrp="1"/>
          </p:cNvSpPr>
          <p:nvPr>
            <p:ph type="title"/>
          </p:nvPr>
        </p:nvSpPr>
        <p:spPr/>
        <p:txBody>
          <a:bodyPr>
            <a:normAutofit/>
          </a:bodyPr>
          <a:lstStyle/>
          <a:p>
            <a:r>
              <a:rPr lang="en-US" sz="3200" b="1" dirty="0"/>
              <a:t>Rheostat concerns</a:t>
            </a:r>
          </a:p>
        </p:txBody>
      </p:sp>
      <p:sp>
        <p:nvSpPr>
          <p:cNvPr id="3" name="Content Placeholder 2">
            <a:extLst>
              <a:ext uri="{FF2B5EF4-FFF2-40B4-BE49-F238E27FC236}">
                <a16:creationId xmlns:a16="http://schemas.microsoft.com/office/drawing/2014/main" id="{A6450656-1C2E-9E4F-A983-4671F2FA15E9}"/>
              </a:ext>
            </a:extLst>
          </p:cNvPr>
          <p:cNvSpPr>
            <a:spLocks noGrp="1"/>
          </p:cNvSpPr>
          <p:nvPr>
            <p:ph idx="1"/>
          </p:nvPr>
        </p:nvSpPr>
        <p:spPr/>
        <p:txBody>
          <a:bodyPr>
            <a:normAutofit/>
          </a:bodyPr>
          <a:lstStyle/>
          <a:p>
            <a:r>
              <a:rPr lang="en-US" sz="2400" dirty="0"/>
              <a:t>Accurate enzyme kinetics</a:t>
            </a:r>
          </a:p>
          <a:p>
            <a:pPr lvl="1"/>
            <a:r>
              <a:rPr lang="en-US" sz="2000" dirty="0"/>
              <a:t>Limited information</a:t>
            </a:r>
          </a:p>
          <a:p>
            <a:pPr lvl="1"/>
            <a:r>
              <a:rPr lang="en-US" sz="2000" dirty="0"/>
              <a:t>Many enzymes</a:t>
            </a:r>
          </a:p>
          <a:p>
            <a:pPr lvl="1"/>
            <a:r>
              <a:rPr lang="en-US" sz="2000" dirty="0"/>
              <a:t>How may these enzymes affect transcription translation</a:t>
            </a:r>
          </a:p>
          <a:p>
            <a:r>
              <a:rPr lang="en-US" sz="2400" dirty="0"/>
              <a:t>Timescale separation </a:t>
            </a:r>
          </a:p>
          <a:p>
            <a:pPr lvl="1"/>
            <a:r>
              <a:rPr lang="en-US" sz="2000" dirty="0"/>
              <a:t>Parameter estimation</a:t>
            </a:r>
            <a:endParaRPr lang="en-US" sz="2000" dirty="0">
              <a:solidFill>
                <a:srgbClr val="FF0000"/>
              </a:solidFill>
            </a:endParaRPr>
          </a:p>
          <a:p>
            <a:endParaRPr lang="en-US" sz="2400" dirty="0"/>
          </a:p>
        </p:txBody>
      </p:sp>
      <p:pic>
        <p:nvPicPr>
          <p:cNvPr id="4" name="Picture 3" descr="A picture containing drawing&#10;&#10;Description automatically generated">
            <a:extLst>
              <a:ext uri="{FF2B5EF4-FFF2-40B4-BE49-F238E27FC236}">
                <a16:creationId xmlns:a16="http://schemas.microsoft.com/office/drawing/2014/main" id="{42A50099-819B-9145-B960-E94F55D6E26D}"/>
              </a:ext>
            </a:extLst>
          </p:cNvPr>
          <p:cNvPicPr>
            <a:picLocks noChangeAspect="1"/>
          </p:cNvPicPr>
          <p:nvPr/>
        </p:nvPicPr>
        <p:blipFill>
          <a:blip r:embed="rId2"/>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3822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4328-A540-9E41-93E5-E6BFB48B794B}"/>
              </a:ext>
            </a:extLst>
          </p:cNvPr>
          <p:cNvSpPr>
            <a:spLocks noGrp="1"/>
          </p:cNvSpPr>
          <p:nvPr>
            <p:ph type="title"/>
          </p:nvPr>
        </p:nvSpPr>
        <p:spPr>
          <a:xfrm>
            <a:off x="186846" y="12165"/>
            <a:ext cx="10515600" cy="1325563"/>
          </a:xfrm>
        </p:spPr>
        <p:txBody>
          <a:bodyPr>
            <a:normAutofit/>
          </a:bodyPr>
          <a:lstStyle/>
          <a:p>
            <a:r>
              <a:rPr lang="en-US" sz="3200" b="1" dirty="0"/>
              <a:t>ATP synthase model progress – </a:t>
            </a:r>
            <a:r>
              <a:rPr lang="en-US" sz="3200" dirty="0"/>
              <a:t>ATP synthesis</a:t>
            </a:r>
            <a:endParaRPr lang="en-US" sz="3200" b="1" dirty="0"/>
          </a:p>
        </p:txBody>
      </p:sp>
      <p:grpSp>
        <p:nvGrpSpPr>
          <p:cNvPr id="4" name="Group 3">
            <a:extLst>
              <a:ext uri="{FF2B5EF4-FFF2-40B4-BE49-F238E27FC236}">
                <a16:creationId xmlns:a16="http://schemas.microsoft.com/office/drawing/2014/main" id="{D828C43E-C660-C445-A7FE-9F93AA56AC8F}"/>
              </a:ext>
            </a:extLst>
          </p:cNvPr>
          <p:cNvGrpSpPr/>
          <p:nvPr/>
        </p:nvGrpSpPr>
        <p:grpSpPr>
          <a:xfrm>
            <a:off x="1113773" y="1156345"/>
            <a:ext cx="3790856" cy="3639484"/>
            <a:chOff x="7276937" y="1782646"/>
            <a:chExt cx="3790856" cy="3639484"/>
          </a:xfrm>
        </p:grpSpPr>
        <p:sp>
          <p:nvSpPr>
            <p:cNvPr id="5" name="Oval 4">
              <a:extLst>
                <a:ext uri="{FF2B5EF4-FFF2-40B4-BE49-F238E27FC236}">
                  <a16:creationId xmlns:a16="http://schemas.microsoft.com/office/drawing/2014/main" id="{D10E32F9-D534-9242-80A8-B33D894CE950}"/>
                </a:ext>
              </a:extLst>
            </p:cNvPr>
            <p:cNvSpPr/>
            <p:nvPr/>
          </p:nvSpPr>
          <p:spPr>
            <a:xfrm>
              <a:off x="7276937" y="2310630"/>
              <a:ext cx="3429000" cy="3111500"/>
            </a:xfrm>
            <a:prstGeom prst="ellipse">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2D8EE119-22B2-D349-A85A-8117845F82B8}"/>
                </a:ext>
              </a:extLst>
            </p:cNvPr>
            <p:cNvSpPr/>
            <p:nvPr/>
          </p:nvSpPr>
          <p:spPr>
            <a:xfrm>
              <a:off x="9493709" y="2301636"/>
              <a:ext cx="781664" cy="752168"/>
            </a:xfrm>
            <a:custGeom>
              <a:avLst/>
              <a:gdLst>
                <a:gd name="connsiteX0" fmla="*/ 678425 w 781664"/>
                <a:gd name="connsiteY0" fmla="*/ 0 h 752168"/>
                <a:gd name="connsiteX1" fmla="*/ 294967 w 781664"/>
                <a:gd name="connsiteY1" fmla="*/ 442451 h 752168"/>
                <a:gd name="connsiteX2" fmla="*/ 0 w 781664"/>
                <a:gd name="connsiteY2" fmla="*/ 427703 h 752168"/>
                <a:gd name="connsiteX3" fmla="*/ 398206 w 781664"/>
                <a:gd name="connsiteY3" fmla="*/ 752168 h 752168"/>
                <a:gd name="connsiteX4" fmla="*/ 398206 w 781664"/>
                <a:gd name="connsiteY4" fmla="*/ 545690 h 752168"/>
                <a:gd name="connsiteX5" fmla="*/ 781664 w 781664"/>
                <a:gd name="connsiteY5" fmla="*/ 103239 h 752168"/>
                <a:gd name="connsiteX6" fmla="*/ 678425 w 781664"/>
                <a:gd name="connsiteY6" fmla="*/ 0 h 752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664" h="752168">
                  <a:moveTo>
                    <a:pt x="678425" y="0"/>
                  </a:moveTo>
                  <a:lnTo>
                    <a:pt x="294967" y="442451"/>
                  </a:lnTo>
                  <a:lnTo>
                    <a:pt x="0" y="427703"/>
                  </a:lnTo>
                  <a:lnTo>
                    <a:pt x="398206" y="752168"/>
                  </a:lnTo>
                  <a:lnTo>
                    <a:pt x="398206" y="545690"/>
                  </a:lnTo>
                  <a:lnTo>
                    <a:pt x="781664" y="103239"/>
                  </a:lnTo>
                  <a:lnTo>
                    <a:pt x="678425" y="0"/>
                  </a:lnTo>
                  <a:close/>
                </a:path>
              </a:pathLst>
            </a:cu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E33BAA6-61E8-5D4E-AC3D-B38A39DE88E2}"/>
                </a:ext>
              </a:extLst>
            </p:cNvPr>
            <p:cNvSpPr txBox="1"/>
            <p:nvPr/>
          </p:nvSpPr>
          <p:spPr>
            <a:xfrm>
              <a:off x="8399594" y="2816566"/>
              <a:ext cx="1193800" cy="338554"/>
            </a:xfrm>
            <a:prstGeom prst="rect">
              <a:avLst/>
            </a:prstGeom>
            <a:noFill/>
          </p:spPr>
          <p:txBody>
            <a:bodyPr wrap="square" rtlCol="0">
              <a:spAutoFit/>
            </a:bodyPr>
            <a:lstStyle/>
            <a:p>
              <a:r>
                <a:rPr lang="en-US" sz="1600" dirty="0">
                  <a:latin typeface="Avenir Book" panose="02000503020000020003" pitchFamily="2" charset="0"/>
                </a:rPr>
                <a:t>ADP + Pi</a:t>
              </a:r>
            </a:p>
          </p:txBody>
        </p:sp>
        <p:sp>
          <p:nvSpPr>
            <p:cNvPr id="8" name="TextBox 7">
              <a:extLst>
                <a:ext uri="{FF2B5EF4-FFF2-40B4-BE49-F238E27FC236}">
                  <a16:creationId xmlns:a16="http://schemas.microsoft.com/office/drawing/2014/main" id="{4B25AF02-6736-7245-B3CC-A58C760E84CC}"/>
                </a:ext>
              </a:extLst>
            </p:cNvPr>
            <p:cNvSpPr txBox="1"/>
            <p:nvPr/>
          </p:nvSpPr>
          <p:spPr>
            <a:xfrm>
              <a:off x="9548939" y="3363900"/>
              <a:ext cx="681341" cy="338554"/>
            </a:xfrm>
            <a:prstGeom prst="rect">
              <a:avLst/>
            </a:prstGeom>
            <a:noFill/>
          </p:spPr>
          <p:txBody>
            <a:bodyPr wrap="square" rtlCol="0">
              <a:spAutoFit/>
            </a:bodyPr>
            <a:lstStyle/>
            <a:p>
              <a:r>
                <a:rPr lang="en-US" sz="1600" dirty="0">
                  <a:latin typeface="Avenir Book" panose="02000503020000020003" pitchFamily="2" charset="0"/>
                </a:rPr>
                <a:t>ATP</a:t>
              </a:r>
            </a:p>
          </p:txBody>
        </p:sp>
        <p:cxnSp>
          <p:nvCxnSpPr>
            <p:cNvPr id="9" name="Curved Connector 8">
              <a:extLst>
                <a:ext uri="{FF2B5EF4-FFF2-40B4-BE49-F238E27FC236}">
                  <a16:creationId xmlns:a16="http://schemas.microsoft.com/office/drawing/2014/main" id="{D2316589-F8C3-ED4B-A7BE-B126B9A86BE8}"/>
                </a:ext>
              </a:extLst>
            </p:cNvPr>
            <p:cNvCxnSpPr>
              <a:cxnSpLocks/>
              <a:endCxn id="8" idx="0"/>
            </p:cNvCxnSpPr>
            <p:nvPr/>
          </p:nvCxnSpPr>
          <p:spPr>
            <a:xfrm>
              <a:off x="9307033" y="3012070"/>
              <a:ext cx="582577" cy="351830"/>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E84A4E17-CCC7-5D49-8867-AF63DC2E8F9E}"/>
                </a:ext>
              </a:extLst>
            </p:cNvPr>
            <p:cNvCxnSpPr>
              <a:cxnSpLocks/>
            </p:cNvCxnSpPr>
            <p:nvPr/>
          </p:nvCxnSpPr>
          <p:spPr>
            <a:xfrm flipH="1">
              <a:off x="9249822" y="2029242"/>
              <a:ext cx="1269439" cy="13920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61F57610-2322-2F44-AF23-335A86CCF25B}"/>
                </a:ext>
              </a:extLst>
            </p:cNvPr>
            <p:cNvSpPr txBox="1"/>
            <p:nvPr/>
          </p:nvSpPr>
          <p:spPr>
            <a:xfrm>
              <a:off x="10519261" y="1782646"/>
              <a:ext cx="548532" cy="346307"/>
            </a:xfrm>
            <a:prstGeom prst="rect">
              <a:avLst/>
            </a:prstGeom>
            <a:noFill/>
          </p:spPr>
          <p:txBody>
            <a:bodyPr wrap="square" rtlCol="0">
              <a:spAutoFit/>
            </a:bodyPr>
            <a:lstStyle/>
            <a:p>
              <a:r>
                <a:rPr lang="en-US" sz="1600" dirty="0">
                  <a:latin typeface="Avenir Book" panose="02000503020000020003" pitchFamily="2" charset="0"/>
                </a:rPr>
                <a:t>H</a:t>
              </a:r>
              <a:r>
                <a:rPr lang="en-US" sz="1600" baseline="30000" dirty="0">
                  <a:latin typeface="Avenir Book" panose="02000503020000020003" pitchFamily="2" charset="0"/>
                </a:rPr>
                <a:t>+</a:t>
              </a:r>
              <a:endParaRPr lang="en-US" sz="1600" dirty="0">
                <a:latin typeface="Avenir Book" panose="02000503020000020003" pitchFamily="2" charset="0"/>
              </a:endParaRPr>
            </a:p>
          </p:txBody>
        </p:sp>
        <p:graphicFrame>
          <p:nvGraphicFramePr>
            <p:cNvPr id="12" name="Diagram 11">
              <a:extLst>
                <a:ext uri="{FF2B5EF4-FFF2-40B4-BE49-F238E27FC236}">
                  <a16:creationId xmlns:a16="http://schemas.microsoft.com/office/drawing/2014/main" id="{B0B5E906-7C10-4C4F-B386-7DA1F3E51963}"/>
                </a:ext>
              </a:extLst>
            </p:cNvPr>
            <p:cNvGraphicFramePr/>
            <p:nvPr>
              <p:extLst>
                <p:ext uri="{D42A27DB-BD31-4B8C-83A1-F6EECF244321}">
                  <p14:modId xmlns:p14="http://schemas.microsoft.com/office/powerpoint/2010/main" val="3723485913"/>
                </p:ext>
              </p:extLst>
            </p:nvPr>
          </p:nvGraphicFramePr>
          <p:xfrm>
            <a:off x="7670637" y="3134269"/>
            <a:ext cx="1225550" cy="1180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a:extLst>
                <a:ext uri="{FF2B5EF4-FFF2-40B4-BE49-F238E27FC236}">
                  <a16:creationId xmlns:a16="http://schemas.microsoft.com/office/drawing/2014/main" id="{A14AF987-A825-374E-B194-0BE07C514567}"/>
                </a:ext>
              </a:extLst>
            </p:cNvPr>
            <p:cNvSpPr txBox="1"/>
            <p:nvPr/>
          </p:nvSpPr>
          <p:spPr>
            <a:xfrm>
              <a:off x="7891594" y="3555230"/>
              <a:ext cx="1016000" cy="338554"/>
            </a:xfrm>
            <a:prstGeom prst="rect">
              <a:avLst/>
            </a:prstGeom>
            <a:noFill/>
          </p:spPr>
          <p:txBody>
            <a:bodyPr wrap="square" rtlCol="0">
              <a:spAutoFit/>
            </a:bodyPr>
            <a:lstStyle/>
            <a:p>
              <a:r>
                <a:rPr lang="en-US" sz="1600" dirty="0">
                  <a:latin typeface="Avenir Book" panose="02000503020000020003" pitchFamily="2" charset="0"/>
                </a:rPr>
                <a:t>TX/TL</a:t>
              </a:r>
            </a:p>
          </p:txBody>
        </p:sp>
        <p:cxnSp>
          <p:nvCxnSpPr>
            <p:cNvPr id="14" name="Curved Connector 13">
              <a:extLst>
                <a:ext uri="{FF2B5EF4-FFF2-40B4-BE49-F238E27FC236}">
                  <a16:creationId xmlns:a16="http://schemas.microsoft.com/office/drawing/2014/main" id="{108ED97C-DD82-184C-B271-F186970C59B9}"/>
                </a:ext>
              </a:extLst>
            </p:cNvPr>
            <p:cNvCxnSpPr>
              <a:cxnSpLocks/>
            </p:cNvCxnSpPr>
            <p:nvPr/>
          </p:nvCxnSpPr>
          <p:spPr>
            <a:xfrm rot="5400000" flipH="1" flipV="1">
              <a:off x="8019226" y="3017639"/>
              <a:ext cx="478438" cy="382691"/>
            </a:xfrm>
            <a:prstGeom prst="curvedConnector3">
              <a:avLst>
                <a:gd name="adj1" fmla="val 93157"/>
              </a:avLst>
            </a:prstGeom>
            <a:ln>
              <a:tailEnd type="triangle"/>
            </a:ln>
          </p:spPr>
          <p:style>
            <a:lnRef idx="1">
              <a:schemeClr val="dk1"/>
            </a:lnRef>
            <a:fillRef idx="0">
              <a:schemeClr val="dk1"/>
            </a:fillRef>
            <a:effectRef idx="0">
              <a:schemeClr val="dk1"/>
            </a:effectRef>
            <a:fontRef idx="minor">
              <a:schemeClr val="tx1"/>
            </a:fontRef>
          </p:style>
        </p:cxnSp>
        <p:cxnSp>
          <p:nvCxnSpPr>
            <p:cNvPr id="15" name="Curved Connector 14">
              <a:extLst>
                <a:ext uri="{FF2B5EF4-FFF2-40B4-BE49-F238E27FC236}">
                  <a16:creationId xmlns:a16="http://schemas.microsoft.com/office/drawing/2014/main" id="{7EC57C4D-40D0-6449-A1A4-77D2106AE8A9}"/>
                </a:ext>
              </a:extLst>
            </p:cNvPr>
            <p:cNvCxnSpPr>
              <a:cxnSpLocks/>
            </p:cNvCxnSpPr>
            <p:nvPr/>
          </p:nvCxnSpPr>
          <p:spPr>
            <a:xfrm rot="10800000" flipV="1">
              <a:off x="8532940" y="3714080"/>
              <a:ext cx="1060456" cy="152300"/>
            </a:xfrm>
            <a:prstGeom prst="curvedConnector3">
              <a:avLst>
                <a:gd name="adj1" fmla="val -4240"/>
              </a:avLst>
            </a:prstGeom>
            <a:ln>
              <a:tailEnd type="triangle"/>
            </a:ln>
          </p:spPr>
          <p:style>
            <a:lnRef idx="1">
              <a:schemeClr val="dk1"/>
            </a:lnRef>
            <a:fillRef idx="0">
              <a:schemeClr val="dk1"/>
            </a:fillRef>
            <a:effectRef idx="0">
              <a:schemeClr val="dk1"/>
            </a:effectRef>
            <a:fontRef idx="minor">
              <a:schemeClr val="tx1"/>
            </a:fontRef>
          </p:style>
        </p:cxnSp>
      </p:grpSp>
      <p:pic>
        <p:nvPicPr>
          <p:cNvPr id="18" name="Picture 17" descr="A screenshot of a cell phone&#10;&#10;Description automatically generated">
            <a:extLst>
              <a:ext uri="{FF2B5EF4-FFF2-40B4-BE49-F238E27FC236}">
                <a16:creationId xmlns:a16="http://schemas.microsoft.com/office/drawing/2014/main" id="{71338391-6BBD-1846-9468-946EA746264A}"/>
              </a:ext>
            </a:extLst>
          </p:cNvPr>
          <p:cNvPicPr>
            <a:picLocks noChangeAspect="1"/>
          </p:cNvPicPr>
          <p:nvPr/>
        </p:nvPicPr>
        <p:blipFill rotWithShape="1">
          <a:blip r:embed="rId8"/>
          <a:srcRect b="38636"/>
          <a:stretch/>
        </p:blipFill>
        <p:spPr>
          <a:xfrm>
            <a:off x="6328982" y="1309316"/>
            <a:ext cx="4088271" cy="1325563"/>
          </a:xfrm>
          <a:prstGeom prst="rect">
            <a:avLst/>
          </a:prstGeom>
        </p:spPr>
      </p:pic>
      <p:grpSp>
        <p:nvGrpSpPr>
          <p:cNvPr id="3" name="Group 2">
            <a:extLst>
              <a:ext uri="{FF2B5EF4-FFF2-40B4-BE49-F238E27FC236}">
                <a16:creationId xmlns:a16="http://schemas.microsoft.com/office/drawing/2014/main" id="{0A9539B6-47E4-1647-B17B-D8B9ED749ABB}"/>
              </a:ext>
            </a:extLst>
          </p:cNvPr>
          <p:cNvGrpSpPr/>
          <p:nvPr/>
        </p:nvGrpSpPr>
        <p:grpSpPr>
          <a:xfrm>
            <a:off x="5927447" y="2906876"/>
            <a:ext cx="4975593" cy="3199288"/>
            <a:chOff x="5927447" y="2906876"/>
            <a:chExt cx="4975593" cy="3199288"/>
          </a:xfrm>
        </p:grpSpPr>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E6A550AE-590A-BF48-B41D-7CD0EBE5FD6D}"/>
                    </a:ext>
                  </a:extLst>
                </p:cNvPr>
                <p:cNvSpPr/>
                <p:nvPr/>
              </p:nvSpPr>
              <p:spPr>
                <a:xfrm>
                  <a:off x="5927447" y="3688444"/>
                  <a:ext cx="4975593" cy="6304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d>
                              <m:dPr>
                                <m:begChr m:val="["/>
                                <m:endChr m:val="]"/>
                                <m:ctrlPr>
                                  <a:rPr lang="en-US" i="1">
                                    <a:latin typeface="Cambria Math" panose="02040503050406030204" pitchFamily="18" charset="0"/>
                                  </a:rPr>
                                </m:ctrlPr>
                              </m:dPr>
                              <m:e>
                                <m:r>
                                  <a:rPr lang="en-US" i="1">
                                    <a:latin typeface="Cambria Math" panose="02040503050406030204" pitchFamily="18" charset="0"/>
                                  </a:rPr>
                                  <m:t>𝑎𝑑𝑝</m:t>
                                </m:r>
                              </m:e>
                            </m:d>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𝑝𝑖</m:t>
                                </m:r>
                                <m:r>
                                  <a:rPr lang="en-US" i="1">
                                    <a:latin typeface="Cambria Math" panose="02040503050406030204" pitchFamily="18" charset="0"/>
                                  </a:rPr>
                                  <m:t>]</m:t>
                                </m:r>
                              </m:num>
                              <m:den>
                                <m:r>
                                  <a:rPr lang="en-US" i="1">
                                    <a:latin typeface="Cambria Math" panose="02040503050406030204" pitchFamily="18" charset="0"/>
                                  </a:rPr>
                                  <m:t>𝑑𝑡</m:t>
                                </m:r>
                              </m:den>
                            </m:f>
                            <m:r>
                              <a:rPr lang="en-US" i="1">
                                <a:latin typeface="Cambria Math" panose="02040503050406030204" pitchFamily="18" charset="0"/>
                              </a:rPr>
                              <m:t>= −</m:t>
                            </m:r>
                            <m:r>
                              <a:rPr lang="en-US" i="1">
                                <a:latin typeface="Cambria Math" panose="02040503050406030204" pitchFamily="18" charset="0"/>
                              </a:rPr>
                              <m:t>𝑘</m:t>
                            </m:r>
                          </m:e>
                          <m:sub>
                            <m:r>
                              <a:rPr lang="en-US" i="1">
                                <a:latin typeface="Cambria Math" panose="02040503050406030204" pitchFamily="18" charset="0"/>
                              </a:rPr>
                              <m:t>1</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𝑎𝑑𝑝</m:t>
                            </m:r>
                          </m:e>
                        </m:d>
                        <m:d>
                          <m:dPr>
                            <m:begChr m:val="["/>
                            <m:endChr m:val="]"/>
                            <m:ctrlPr>
                              <a:rPr lang="en-US" i="1">
                                <a:latin typeface="Cambria Math" panose="02040503050406030204" pitchFamily="18" charset="0"/>
                              </a:rPr>
                            </m:ctrlPr>
                          </m:dPr>
                          <m:e>
                            <m:r>
                              <a:rPr lang="en-US" i="1">
                                <a:latin typeface="Cambria Math" panose="02040503050406030204" pitchFamily="18" charset="0"/>
                              </a:rPr>
                              <m:t>𝑝𝑖</m:t>
                            </m:r>
                          </m:e>
                        </m:d>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m:t>
                                    </m:r>
                                  </m:sup>
                                </m:sSup>
                              </m:e>
                            </m:d>
                          </m:e>
                          <m:sup>
                            <m:r>
                              <a:rPr lang="en-US" i="1">
                                <a:latin typeface="Cambria Math" panose="02040503050406030204" pitchFamily="18" charset="0"/>
                              </a:rPr>
                              <m:t>4</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𝑎𝑡𝑝</m:t>
                        </m:r>
                        <m:r>
                          <a:rPr lang="en-US" i="1">
                            <a:latin typeface="Cambria Math" panose="02040503050406030204" pitchFamily="18" charset="0"/>
                          </a:rPr>
                          <m:t>]</m:t>
                        </m:r>
                      </m:oMath>
                    </m:oMathPara>
                  </a14:m>
                  <a:endParaRPr lang="en-US" dirty="0"/>
                </a:p>
              </p:txBody>
            </p:sp>
          </mc:Choice>
          <mc:Fallback xmlns="">
            <p:sp>
              <p:nvSpPr>
                <p:cNvPr id="24" name="Rectangle 23">
                  <a:extLst>
                    <a:ext uri="{FF2B5EF4-FFF2-40B4-BE49-F238E27FC236}">
                      <a16:creationId xmlns:a16="http://schemas.microsoft.com/office/drawing/2014/main" id="{E6A550AE-590A-BF48-B41D-7CD0EBE5FD6D}"/>
                    </a:ext>
                  </a:extLst>
                </p:cNvPr>
                <p:cNvSpPr>
                  <a:spLocks noRot="1" noChangeAspect="1" noMove="1" noResize="1" noEditPoints="1" noAdjustHandles="1" noChangeArrowheads="1" noChangeShapeType="1" noTextEdit="1"/>
                </p:cNvSpPr>
                <p:nvPr/>
              </p:nvSpPr>
              <p:spPr>
                <a:xfrm>
                  <a:off x="5927447" y="3688444"/>
                  <a:ext cx="4975593" cy="630429"/>
                </a:xfrm>
                <a:prstGeom prst="rect">
                  <a:avLst/>
                </a:prstGeom>
                <a:blipFill>
                  <a:blip r:embed="rId9"/>
                  <a:stretch>
                    <a:fillRect b="-3922"/>
                  </a:stretch>
                </a:blipFill>
              </p:spPr>
              <p:txBody>
                <a:bodyPr/>
                <a:lstStyle/>
                <a:p>
                  <a:r>
                    <a:rPr lang="en-US">
                      <a:noFill/>
                    </a:rPr>
                    <a:t> </a:t>
                  </a:r>
                </a:p>
              </p:txBody>
            </p:sp>
          </mc:Fallback>
        </mc:AlternateContent>
        <p:grpSp>
          <p:nvGrpSpPr>
            <p:cNvPr id="27" name="Group 26">
              <a:extLst>
                <a:ext uri="{FF2B5EF4-FFF2-40B4-BE49-F238E27FC236}">
                  <a16:creationId xmlns:a16="http://schemas.microsoft.com/office/drawing/2014/main" id="{D1ABAE2C-013D-584A-B2B4-F5CEF240D6DF}"/>
                </a:ext>
              </a:extLst>
            </p:cNvPr>
            <p:cNvGrpSpPr/>
            <p:nvPr/>
          </p:nvGrpSpPr>
          <p:grpSpPr>
            <a:xfrm>
              <a:off x="5927447" y="2906876"/>
              <a:ext cx="3943067" cy="3199288"/>
              <a:chOff x="5927447" y="2906876"/>
              <a:chExt cx="3943067" cy="3199288"/>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987E528-C4A9-8F48-BB0B-A9F99929B697}"/>
                      </a:ext>
                    </a:extLst>
                  </p:cNvPr>
                  <p:cNvSpPr txBox="1"/>
                  <p:nvPr/>
                </p:nvSpPr>
                <p:spPr>
                  <a:xfrm>
                    <a:off x="5927447" y="2906876"/>
                    <a:ext cx="3943067" cy="16460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𝑎𝑡𝑝</m:t>
                                  </m:r>
                                </m:e>
                              </m:d>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𝑎𝑑𝑝</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𝑝𝑖</m:t>
                              </m:r>
                            </m:e>
                          </m:d>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e>
                              </m:d>
                            </m:e>
                            <m:sup>
                              <m:r>
                                <a:rPr lang="en-US" b="0" i="1" smtClean="0">
                                  <a:latin typeface="Cambria Math" panose="02040503050406030204" pitchFamily="18" charset="0"/>
                                </a:rPr>
                                <m:t>4</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𝑎𝑡𝑝</m:t>
                          </m:r>
                          <m:r>
                            <a:rPr lang="en-US" b="0" i="1" smtClean="0">
                              <a:latin typeface="Cambria Math" panose="02040503050406030204" pitchFamily="18" charset="0"/>
                            </a:rPr>
                            <m:t>]</m:t>
                          </m:r>
                        </m:oMath>
                      </m:oMathPara>
                    </a14:m>
                    <a:endParaRPr lang="en-US" dirty="0"/>
                  </a:p>
                  <a:p>
                    <a:endParaRPr lang="en-US" dirty="0"/>
                  </a:p>
                  <a:p>
                    <a:endParaRPr lang="en-US" dirty="0"/>
                  </a:p>
                  <a:p>
                    <a:endParaRPr lang="en-US" dirty="0"/>
                  </a:p>
                  <a:p>
                    <a:endParaRPr lang="en-US" dirty="0"/>
                  </a:p>
                </p:txBody>
              </p:sp>
            </mc:Choice>
            <mc:Fallback xmlns="">
              <p:sp>
                <p:nvSpPr>
                  <p:cNvPr id="21" name="TextBox 20">
                    <a:extLst>
                      <a:ext uri="{FF2B5EF4-FFF2-40B4-BE49-F238E27FC236}">
                        <a16:creationId xmlns:a16="http://schemas.microsoft.com/office/drawing/2014/main" id="{E987E528-C4A9-8F48-BB0B-A9F99929B697}"/>
                      </a:ext>
                    </a:extLst>
                  </p:cNvPr>
                  <p:cNvSpPr txBox="1">
                    <a:spLocks noRot="1" noChangeAspect="1" noMove="1" noResize="1" noEditPoints="1" noAdjustHandles="1" noChangeArrowheads="1" noChangeShapeType="1" noTextEdit="1"/>
                  </p:cNvSpPr>
                  <p:nvPr/>
                </p:nvSpPr>
                <p:spPr>
                  <a:xfrm>
                    <a:off x="5927447" y="2906876"/>
                    <a:ext cx="3943067" cy="164609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6301F926-44E0-274E-A11A-4BAC9F8E82E9}"/>
                      </a:ext>
                    </a:extLst>
                  </p:cNvPr>
                  <p:cNvSpPr/>
                  <p:nvPr/>
                </p:nvSpPr>
                <p:spPr>
                  <a:xfrm>
                    <a:off x="5927447" y="4552968"/>
                    <a:ext cx="1935465" cy="6392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m:t>
                                      </m:r>
                                    </m:sup>
                                  </m:sSup>
                                </m:e>
                              </m:d>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3</m:t>
                              </m:r>
                            </m:sub>
                          </m:sSub>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m:t>
                              </m:r>
                            </m:sup>
                          </m:sSup>
                          <m:r>
                            <a:rPr lang="en-US" b="0" i="1" smtClean="0">
                              <a:latin typeface="Cambria Math" panose="02040503050406030204" pitchFamily="18" charset="0"/>
                            </a:rPr>
                            <m:t>]</m:t>
                          </m:r>
                        </m:oMath>
                      </m:oMathPara>
                    </a14:m>
                    <a:endParaRPr lang="en-US" dirty="0"/>
                  </a:p>
                </p:txBody>
              </p:sp>
            </mc:Choice>
            <mc:Fallback xmlns="">
              <p:sp>
                <p:nvSpPr>
                  <p:cNvPr id="25" name="Rectangle 24">
                    <a:extLst>
                      <a:ext uri="{FF2B5EF4-FFF2-40B4-BE49-F238E27FC236}">
                        <a16:creationId xmlns:a16="http://schemas.microsoft.com/office/drawing/2014/main" id="{6301F926-44E0-274E-A11A-4BAC9F8E82E9}"/>
                      </a:ext>
                    </a:extLst>
                  </p:cNvPr>
                  <p:cNvSpPr>
                    <a:spLocks noRot="1" noChangeAspect="1" noMove="1" noResize="1" noEditPoints="1" noAdjustHandles="1" noChangeArrowheads="1" noChangeShapeType="1" noTextEdit="1"/>
                  </p:cNvSpPr>
                  <p:nvPr/>
                </p:nvSpPr>
                <p:spPr>
                  <a:xfrm>
                    <a:off x="5927447" y="4552968"/>
                    <a:ext cx="1935465" cy="639278"/>
                  </a:xfrm>
                  <a:prstGeom prst="rect">
                    <a:avLst/>
                  </a:prstGeom>
                  <a:blipFill>
                    <a:blip r:embed="rId11"/>
                    <a:stretch>
                      <a:fillRect b="-1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D37EE3F9-D1C0-064B-A31A-98B9956DC33D}"/>
                      </a:ext>
                    </a:extLst>
                  </p:cNvPr>
                  <p:cNvSpPr/>
                  <p:nvPr/>
                </p:nvSpPr>
                <p:spPr>
                  <a:xfrm>
                    <a:off x="5927447" y="5475735"/>
                    <a:ext cx="3633944" cy="6304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d>
                                <m:dPr>
                                  <m:begChr m:val="["/>
                                  <m:endChr m:val="]"/>
                                  <m:ctrlPr>
                                    <a:rPr lang="en-US" i="1">
                                      <a:latin typeface="Cambria Math" panose="02040503050406030204" pitchFamily="18" charset="0"/>
                                    </a:rPr>
                                  </m:ctrlPr>
                                </m:dPr>
                                <m:e>
                                  <m:r>
                                    <a:rPr lang="en-US" i="1">
                                      <a:latin typeface="Cambria Math" panose="02040503050406030204" pitchFamily="18" charset="0"/>
                                    </a:rPr>
                                    <m:t>𝑜𝑢𝑡𝑠𝑖𝑑𝑒</m:t>
                                  </m:r>
                                  <m:r>
                                    <a:rPr lang="en-US" i="1">
                                      <a:latin typeface="Cambria Math" panose="02040503050406030204" pitchFamily="18" charset="0"/>
                                    </a:rPr>
                                    <m:t>_</m:t>
                                  </m:r>
                                  <m:r>
                                    <a:rPr lang="en-US" i="1">
                                      <a:latin typeface="Cambria Math" panose="02040503050406030204" pitchFamily="18" charset="0"/>
                                    </a:rPr>
                                    <m:t>𝐻</m:t>
                                  </m:r>
                                </m:e>
                              </m:d>
                            </m:num>
                            <m:den>
                              <m:r>
                                <a:rPr lang="en-US" i="1">
                                  <a:latin typeface="Cambria Math" panose="02040503050406030204" pitchFamily="18" charset="0"/>
                                </a:rPr>
                                <m:t>𝑑𝑡</m:t>
                              </m:r>
                            </m:den>
                          </m:f>
                          <m:r>
                            <a:rPr lang="en-US" i="1">
                              <a:latin typeface="Cambria Math" panose="02040503050406030204" pitchFamily="18" charset="0"/>
                            </a:rPr>
                            <m:t>=</m:t>
                          </m:r>
                          <m:r>
                            <a:rPr lang="en-US" i="1">
                              <a:latin typeface="Cambria Math" panose="02040503050406030204" pitchFamily="18" charset="0"/>
                            </a:rPr>
                            <m:t>𝑐𝑜𝑛𝑡𝑟𝑜𝑙</m:t>
                          </m:r>
                          <m:r>
                            <a:rPr lang="en-US" i="1">
                              <a:latin typeface="Cambria Math" panose="02040503050406030204" pitchFamily="18" charset="0"/>
                            </a:rPr>
                            <m:t> </m:t>
                          </m:r>
                          <m:r>
                            <a:rPr lang="en-US" i="1">
                              <a:latin typeface="Cambria Math" panose="02040503050406030204" pitchFamily="18" charset="0"/>
                            </a:rPr>
                            <m:t>𝑓𝑢𝑛𝑐𝑡𝑖𝑜𝑛</m:t>
                          </m:r>
                        </m:oMath>
                      </m:oMathPara>
                    </a14:m>
                    <a:endParaRPr lang="en-US" dirty="0">
                      <a:latin typeface="Avenir Book" panose="02000503020000020003" pitchFamily="2" charset="0"/>
                    </a:endParaRPr>
                  </a:p>
                </p:txBody>
              </p:sp>
            </mc:Choice>
            <mc:Fallback xmlns="">
              <p:sp>
                <p:nvSpPr>
                  <p:cNvPr id="26" name="Rectangle 25">
                    <a:extLst>
                      <a:ext uri="{FF2B5EF4-FFF2-40B4-BE49-F238E27FC236}">
                        <a16:creationId xmlns:a16="http://schemas.microsoft.com/office/drawing/2014/main" id="{D37EE3F9-D1C0-064B-A31A-98B9956DC33D}"/>
                      </a:ext>
                    </a:extLst>
                  </p:cNvPr>
                  <p:cNvSpPr>
                    <a:spLocks noRot="1" noChangeAspect="1" noMove="1" noResize="1" noEditPoints="1" noAdjustHandles="1" noChangeArrowheads="1" noChangeShapeType="1" noTextEdit="1"/>
                  </p:cNvSpPr>
                  <p:nvPr/>
                </p:nvSpPr>
                <p:spPr>
                  <a:xfrm>
                    <a:off x="5927447" y="5475735"/>
                    <a:ext cx="3633944" cy="630429"/>
                  </a:xfrm>
                  <a:prstGeom prst="rect">
                    <a:avLst/>
                  </a:prstGeom>
                  <a:blipFill>
                    <a:blip r:embed="rId12"/>
                    <a:stretch>
                      <a:fillRect b="-3922"/>
                    </a:stretch>
                  </a:blipFill>
                </p:spPr>
                <p:txBody>
                  <a:bodyPr/>
                  <a:lstStyle/>
                  <a:p>
                    <a:r>
                      <a:rPr lang="en-US">
                        <a:noFill/>
                      </a:rPr>
                      <a:t> </a:t>
                    </a:r>
                  </a:p>
                </p:txBody>
              </p:sp>
            </mc:Fallback>
          </mc:AlternateContent>
        </p:grpSp>
      </p:grpSp>
      <p:pic>
        <p:nvPicPr>
          <p:cNvPr id="28" name="Picture 27" descr="A picture containing drawing&#10;&#10;Description automatically generated">
            <a:extLst>
              <a:ext uri="{FF2B5EF4-FFF2-40B4-BE49-F238E27FC236}">
                <a16:creationId xmlns:a16="http://schemas.microsoft.com/office/drawing/2014/main" id="{BE42BE39-9F36-A14D-AB30-DD18CB0330A9}"/>
              </a:ext>
            </a:extLst>
          </p:cNvPr>
          <p:cNvPicPr>
            <a:picLocks noChangeAspect="1"/>
          </p:cNvPicPr>
          <p:nvPr/>
        </p:nvPicPr>
        <p:blipFill>
          <a:blip r:embed="rId13"/>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3475064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4328-A540-9E41-93E5-E6BFB48B794B}"/>
              </a:ext>
            </a:extLst>
          </p:cNvPr>
          <p:cNvSpPr>
            <a:spLocks noGrp="1"/>
          </p:cNvSpPr>
          <p:nvPr>
            <p:ph type="title"/>
          </p:nvPr>
        </p:nvSpPr>
        <p:spPr>
          <a:xfrm>
            <a:off x="186846" y="12165"/>
            <a:ext cx="10515600" cy="1325563"/>
          </a:xfrm>
        </p:spPr>
        <p:txBody>
          <a:bodyPr>
            <a:normAutofit/>
          </a:bodyPr>
          <a:lstStyle/>
          <a:p>
            <a:r>
              <a:rPr lang="en-US" sz="3200" b="1" dirty="0"/>
              <a:t>ATP synthase model progress – </a:t>
            </a:r>
            <a:r>
              <a:rPr lang="en-US" sz="3200" dirty="0"/>
              <a:t>ATP hydrolysis</a:t>
            </a:r>
            <a:endParaRPr lang="en-US" sz="3200" b="1" dirty="0"/>
          </a:p>
        </p:txBody>
      </p:sp>
      <p:pic>
        <p:nvPicPr>
          <p:cNvPr id="18" name="Picture 17" descr="A screenshot of a cell phone&#10;&#10;Description automatically generated">
            <a:extLst>
              <a:ext uri="{FF2B5EF4-FFF2-40B4-BE49-F238E27FC236}">
                <a16:creationId xmlns:a16="http://schemas.microsoft.com/office/drawing/2014/main" id="{71338391-6BBD-1846-9468-946EA746264A}"/>
              </a:ext>
            </a:extLst>
          </p:cNvPr>
          <p:cNvPicPr>
            <a:picLocks noChangeAspect="1"/>
          </p:cNvPicPr>
          <p:nvPr/>
        </p:nvPicPr>
        <p:blipFill rotWithShape="1">
          <a:blip r:embed="rId3"/>
          <a:srcRect l="629" t="57050" r="-629" b="2984"/>
          <a:stretch/>
        </p:blipFill>
        <p:spPr>
          <a:xfrm>
            <a:off x="6333297" y="1479426"/>
            <a:ext cx="4088271" cy="863322"/>
          </a:xfrm>
          <a:prstGeom prst="rect">
            <a:avLst/>
          </a:prstGeom>
        </p:spPr>
      </p:pic>
      <p:grpSp>
        <p:nvGrpSpPr>
          <p:cNvPr id="3" name="Group 2">
            <a:extLst>
              <a:ext uri="{FF2B5EF4-FFF2-40B4-BE49-F238E27FC236}">
                <a16:creationId xmlns:a16="http://schemas.microsoft.com/office/drawing/2014/main" id="{14123D9B-A94D-A842-ADB1-9E1A09D5E689}"/>
              </a:ext>
            </a:extLst>
          </p:cNvPr>
          <p:cNvGrpSpPr/>
          <p:nvPr/>
        </p:nvGrpSpPr>
        <p:grpSpPr>
          <a:xfrm>
            <a:off x="1113773" y="1156345"/>
            <a:ext cx="3790856" cy="3639484"/>
            <a:chOff x="1113773" y="1156345"/>
            <a:chExt cx="3790856" cy="3639484"/>
          </a:xfrm>
        </p:grpSpPr>
        <p:sp>
          <p:nvSpPr>
            <p:cNvPr id="5" name="Oval 4">
              <a:extLst>
                <a:ext uri="{FF2B5EF4-FFF2-40B4-BE49-F238E27FC236}">
                  <a16:creationId xmlns:a16="http://schemas.microsoft.com/office/drawing/2014/main" id="{D10E32F9-D534-9242-80A8-B33D894CE950}"/>
                </a:ext>
              </a:extLst>
            </p:cNvPr>
            <p:cNvSpPr/>
            <p:nvPr/>
          </p:nvSpPr>
          <p:spPr>
            <a:xfrm>
              <a:off x="1113773" y="1684329"/>
              <a:ext cx="3429000" cy="3111500"/>
            </a:xfrm>
            <a:prstGeom prst="ellipse">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2D8EE119-22B2-D349-A85A-8117845F82B8}"/>
                </a:ext>
              </a:extLst>
            </p:cNvPr>
            <p:cNvSpPr/>
            <p:nvPr/>
          </p:nvSpPr>
          <p:spPr>
            <a:xfrm>
              <a:off x="3330545" y="1675335"/>
              <a:ext cx="781664" cy="752168"/>
            </a:xfrm>
            <a:custGeom>
              <a:avLst/>
              <a:gdLst>
                <a:gd name="connsiteX0" fmla="*/ 678425 w 781664"/>
                <a:gd name="connsiteY0" fmla="*/ 0 h 752168"/>
                <a:gd name="connsiteX1" fmla="*/ 294967 w 781664"/>
                <a:gd name="connsiteY1" fmla="*/ 442451 h 752168"/>
                <a:gd name="connsiteX2" fmla="*/ 0 w 781664"/>
                <a:gd name="connsiteY2" fmla="*/ 427703 h 752168"/>
                <a:gd name="connsiteX3" fmla="*/ 398206 w 781664"/>
                <a:gd name="connsiteY3" fmla="*/ 752168 h 752168"/>
                <a:gd name="connsiteX4" fmla="*/ 398206 w 781664"/>
                <a:gd name="connsiteY4" fmla="*/ 545690 h 752168"/>
                <a:gd name="connsiteX5" fmla="*/ 781664 w 781664"/>
                <a:gd name="connsiteY5" fmla="*/ 103239 h 752168"/>
                <a:gd name="connsiteX6" fmla="*/ 678425 w 781664"/>
                <a:gd name="connsiteY6" fmla="*/ 0 h 752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664" h="752168">
                  <a:moveTo>
                    <a:pt x="678425" y="0"/>
                  </a:moveTo>
                  <a:lnTo>
                    <a:pt x="294967" y="442451"/>
                  </a:lnTo>
                  <a:lnTo>
                    <a:pt x="0" y="427703"/>
                  </a:lnTo>
                  <a:lnTo>
                    <a:pt x="398206" y="752168"/>
                  </a:lnTo>
                  <a:lnTo>
                    <a:pt x="398206" y="545690"/>
                  </a:lnTo>
                  <a:lnTo>
                    <a:pt x="781664" y="103239"/>
                  </a:lnTo>
                  <a:lnTo>
                    <a:pt x="678425" y="0"/>
                  </a:lnTo>
                  <a:close/>
                </a:path>
              </a:pathLst>
            </a:cu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E33BAA6-61E8-5D4E-AC3D-B38A39DE88E2}"/>
                </a:ext>
              </a:extLst>
            </p:cNvPr>
            <p:cNvSpPr txBox="1"/>
            <p:nvPr/>
          </p:nvSpPr>
          <p:spPr>
            <a:xfrm>
              <a:off x="2236430" y="2190265"/>
              <a:ext cx="1193800" cy="338554"/>
            </a:xfrm>
            <a:prstGeom prst="rect">
              <a:avLst/>
            </a:prstGeom>
            <a:noFill/>
          </p:spPr>
          <p:txBody>
            <a:bodyPr wrap="square" rtlCol="0">
              <a:spAutoFit/>
            </a:bodyPr>
            <a:lstStyle/>
            <a:p>
              <a:r>
                <a:rPr lang="en-US" sz="1600" dirty="0">
                  <a:latin typeface="Avenir Book" panose="02000503020000020003" pitchFamily="2" charset="0"/>
                </a:rPr>
                <a:t>ADP + Pi</a:t>
              </a:r>
            </a:p>
          </p:txBody>
        </p:sp>
        <p:sp>
          <p:nvSpPr>
            <p:cNvPr id="8" name="TextBox 7">
              <a:extLst>
                <a:ext uri="{FF2B5EF4-FFF2-40B4-BE49-F238E27FC236}">
                  <a16:creationId xmlns:a16="http://schemas.microsoft.com/office/drawing/2014/main" id="{4B25AF02-6736-7245-B3CC-A58C760E84CC}"/>
                </a:ext>
              </a:extLst>
            </p:cNvPr>
            <p:cNvSpPr txBox="1"/>
            <p:nvPr/>
          </p:nvSpPr>
          <p:spPr>
            <a:xfrm>
              <a:off x="3523185" y="2636428"/>
              <a:ext cx="588457" cy="338554"/>
            </a:xfrm>
            <a:prstGeom prst="rect">
              <a:avLst/>
            </a:prstGeom>
            <a:noFill/>
          </p:spPr>
          <p:txBody>
            <a:bodyPr wrap="square" rtlCol="0">
              <a:spAutoFit/>
            </a:bodyPr>
            <a:lstStyle/>
            <a:p>
              <a:r>
                <a:rPr lang="en-US" sz="1600" dirty="0">
                  <a:latin typeface="Avenir Book" panose="02000503020000020003" pitchFamily="2" charset="0"/>
                </a:rPr>
                <a:t>ATP</a:t>
              </a:r>
            </a:p>
          </p:txBody>
        </p:sp>
        <p:cxnSp>
          <p:nvCxnSpPr>
            <p:cNvPr id="10" name="Straight Arrow Connector 9">
              <a:extLst>
                <a:ext uri="{FF2B5EF4-FFF2-40B4-BE49-F238E27FC236}">
                  <a16:creationId xmlns:a16="http://schemas.microsoft.com/office/drawing/2014/main" id="{E84A4E17-CCC7-5D49-8867-AF63DC2E8F9E}"/>
                </a:ext>
              </a:extLst>
            </p:cNvPr>
            <p:cNvCxnSpPr>
              <a:cxnSpLocks/>
            </p:cNvCxnSpPr>
            <p:nvPr/>
          </p:nvCxnSpPr>
          <p:spPr>
            <a:xfrm flipV="1">
              <a:off x="3203298" y="1367025"/>
              <a:ext cx="1186746" cy="13173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61F57610-2322-2F44-AF23-335A86CCF25B}"/>
                </a:ext>
              </a:extLst>
            </p:cNvPr>
            <p:cNvSpPr txBox="1"/>
            <p:nvPr/>
          </p:nvSpPr>
          <p:spPr>
            <a:xfrm>
              <a:off x="4356097" y="1156345"/>
              <a:ext cx="548532" cy="346307"/>
            </a:xfrm>
            <a:prstGeom prst="rect">
              <a:avLst/>
            </a:prstGeom>
            <a:noFill/>
          </p:spPr>
          <p:txBody>
            <a:bodyPr wrap="square" rtlCol="0">
              <a:spAutoFit/>
            </a:bodyPr>
            <a:lstStyle/>
            <a:p>
              <a:r>
                <a:rPr lang="en-US" sz="1600" dirty="0">
                  <a:latin typeface="Avenir Book" panose="02000503020000020003" pitchFamily="2" charset="0"/>
                </a:rPr>
                <a:t>H</a:t>
              </a:r>
              <a:r>
                <a:rPr lang="en-US" sz="1600" baseline="30000" dirty="0">
                  <a:latin typeface="Avenir Book" panose="02000503020000020003" pitchFamily="2" charset="0"/>
                </a:rPr>
                <a:t>+</a:t>
              </a:r>
              <a:endParaRPr lang="en-US" sz="1600" dirty="0">
                <a:latin typeface="Avenir Book" panose="02000503020000020003" pitchFamily="2" charset="0"/>
              </a:endParaRPr>
            </a:p>
          </p:txBody>
        </p:sp>
        <p:graphicFrame>
          <p:nvGraphicFramePr>
            <p:cNvPr id="12" name="Diagram 11">
              <a:extLst>
                <a:ext uri="{FF2B5EF4-FFF2-40B4-BE49-F238E27FC236}">
                  <a16:creationId xmlns:a16="http://schemas.microsoft.com/office/drawing/2014/main" id="{B0B5E906-7C10-4C4F-B386-7DA1F3E51963}"/>
                </a:ext>
              </a:extLst>
            </p:cNvPr>
            <p:cNvGraphicFramePr/>
            <p:nvPr>
              <p:extLst>
                <p:ext uri="{D42A27DB-BD31-4B8C-83A1-F6EECF244321}">
                  <p14:modId xmlns:p14="http://schemas.microsoft.com/office/powerpoint/2010/main" val="340135400"/>
                </p:ext>
              </p:extLst>
            </p:nvPr>
          </p:nvGraphicFramePr>
          <p:xfrm>
            <a:off x="1507473" y="2507968"/>
            <a:ext cx="1225550" cy="11804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TextBox 12">
              <a:extLst>
                <a:ext uri="{FF2B5EF4-FFF2-40B4-BE49-F238E27FC236}">
                  <a16:creationId xmlns:a16="http://schemas.microsoft.com/office/drawing/2014/main" id="{A14AF987-A825-374E-B194-0BE07C514567}"/>
                </a:ext>
              </a:extLst>
            </p:cNvPr>
            <p:cNvSpPr txBox="1"/>
            <p:nvPr/>
          </p:nvSpPr>
          <p:spPr>
            <a:xfrm>
              <a:off x="1728430" y="2928929"/>
              <a:ext cx="1016000" cy="338554"/>
            </a:xfrm>
            <a:prstGeom prst="rect">
              <a:avLst/>
            </a:prstGeom>
            <a:noFill/>
          </p:spPr>
          <p:txBody>
            <a:bodyPr wrap="square" rtlCol="0">
              <a:spAutoFit/>
            </a:bodyPr>
            <a:lstStyle/>
            <a:p>
              <a:r>
                <a:rPr lang="en-US" sz="1600" dirty="0">
                  <a:latin typeface="Avenir Book" panose="02000503020000020003" pitchFamily="2" charset="0"/>
                </a:rPr>
                <a:t>TX/TL</a:t>
              </a:r>
            </a:p>
          </p:txBody>
        </p:sp>
        <p:cxnSp>
          <p:nvCxnSpPr>
            <p:cNvPr id="14" name="Curved Connector 13">
              <a:extLst>
                <a:ext uri="{FF2B5EF4-FFF2-40B4-BE49-F238E27FC236}">
                  <a16:creationId xmlns:a16="http://schemas.microsoft.com/office/drawing/2014/main" id="{108ED97C-DD82-184C-B271-F186970C59B9}"/>
                </a:ext>
              </a:extLst>
            </p:cNvPr>
            <p:cNvCxnSpPr>
              <a:cxnSpLocks/>
            </p:cNvCxnSpPr>
            <p:nvPr/>
          </p:nvCxnSpPr>
          <p:spPr>
            <a:xfrm rot="5400000" flipH="1" flipV="1">
              <a:off x="1856062" y="2391338"/>
              <a:ext cx="478438" cy="382691"/>
            </a:xfrm>
            <a:prstGeom prst="curvedConnector3">
              <a:avLst>
                <a:gd name="adj1" fmla="val 93157"/>
              </a:avLst>
            </a:prstGeom>
            <a:ln>
              <a:tailEnd type="triangle"/>
            </a:ln>
          </p:spPr>
          <p:style>
            <a:lnRef idx="1">
              <a:schemeClr val="dk1"/>
            </a:lnRef>
            <a:fillRef idx="0">
              <a:schemeClr val="dk1"/>
            </a:fillRef>
            <a:effectRef idx="0">
              <a:schemeClr val="dk1"/>
            </a:effectRef>
            <a:fontRef idx="minor">
              <a:schemeClr val="tx1"/>
            </a:fontRef>
          </p:style>
        </p:cxnSp>
        <p:cxnSp>
          <p:nvCxnSpPr>
            <p:cNvPr id="21" name="Curved Connector 20">
              <a:extLst>
                <a:ext uri="{FF2B5EF4-FFF2-40B4-BE49-F238E27FC236}">
                  <a16:creationId xmlns:a16="http://schemas.microsoft.com/office/drawing/2014/main" id="{1C1E3DBB-8908-214D-8236-8B1F99753945}"/>
                </a:ext>
              </a:extLst>
            </p:cNvPr>
            <p:cNvCxnSpPr>
              <a:cxnSpLocks/>
              <a:stCxn id="8" idx="0"/>
            </p:cNvCxnSpPr>
            <p:nvPr/>
          </p:nvCxnSpPr>
          <p:spPr>
            <a:xfrm rot="16200000" flipV="1">
              <a:off x="3390666" y="2209680"/>
              <a:ext cx="235618" cy="617878"/>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grpSp>
      <p:grpSp>
        <p:nvGrpSpPr>
          <p:cNvPr id="33" name="Group 32">
            <a:extLst>
              <a:ext uri="{FF2B5EF4-FFF2-40B4-BE49-F238E27FC236}">
                <a16:creationId xmlns:a16="http://schemas.microsoft.com/office/drawing/2014/main" id="{B9D65D03-C48D-7146-B775-CFB5360425B0}"/>
              </a:ext>
            </a:extLst>
          </p:cNvPr>
          <p:cNvGrpSpPr/>
          <p:nvPr/>
        </p:nvGrpSpPr>
        <p:grpSpPr>
          <a:xfrm>
            <a:off x="6333297" y="2916901"/>
            <a:ext cx="3381760" cy="3153655"/>
            <a:chOff x="6333297" y="2916901"/>
            <a:chExt cx="3381760" cy="3153655"/>
          </a:xfrm>
        </p:grpSpPr>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B2F8FDD7-E365-394D-B096-6C3ADBDEE2CE}"/>
                    </a:ext>
                  </a:extLst>
                </p:cNvPr>
                <p:cNvSpPr/>
                <p:nvPr/>
              </p:nvSpPr>
              <p:spPr>
                <a:xfrm>
                  <a:off x="6333297" y="5440127"/>
                  <a:ext cx="2549288" cy="6304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d>
                              <m:dPr>
                                <m:begChr m:val="["/>
                                <m:endChr m:val="]"/>
                                <m:ctrlPr>
                                  <a:rPr lang="en-US" i="1">
                                    <a:latin typeface="Cambria Math" panose="02040503050406030204" pitchFamily="18" charset="0"/>
                                  </a:rPr>
                                </m:ctrlPr>
                              </m:dPr>
                              <m:e>
                                <m:r>
                                  <a:rPr lang="en-US" i="1">
                                    <a:latin typeface="Cambria Math" panose="02040503050406030204" pitchFamily="18" charset="0"/>
                                  </a:rPr>
                                  <m:t>𝑜𝑢𝑡𝑠𝑖𝑑𝑒</m:t>
                                </m:r>
                                <m:r>
                                  <a:rPr lang="en-US" i="1">
                                    <a:latin typeface="Cambria Math" panose="02040503050406030204" pitchFamily="18" charset="0"/>
                                  </a:rPr>
                                  <m:t>_</m:t>
                                </m:r>
                                <m:r>
                                  <a:rPr lang="en-US" i="1">
                                    <a:latin typeface="Cambria Math" panose="02040503050406030204" pitchFamily="18" charset="0"/>
                                  </a:rPr>
                                  <m:t>𝐻</m:t>
                                </m:r>
                              </m:e>
                            </m:d>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3</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m:oMathPara>
                  </a14:m>
                  <a:endParaRPr lang="en-US" dirty="0">
                    <a:latin typeface="Avenir Book" panose="02000503020000020003" pitchFamily="2" charset="0"/>
                  </a:endParaRPr>
                </a:p>
              </p:txBody>
            </p:sp>
          </mc:Choice>
          <mc:Fallback xmlns="">
            <p:sp>
              <p:nvSpPr>
                <p:cNvPr id="29" name="Rectangle 28">
                  <a:extLst>
                    <a:ext uri="{FF2B5EF4-FFF2-40B4-BE49-F238E27FC236}">
                      <a16:creationId xmlns:a16="http://schemas.microsoft.com/office/drawing/2014/main" id="{B2F8FDD7-E365-394D-B096-6C3ADBDEE2CE}"/>
                    </a:ext>
                  </a:extLst>
                </p:cNvPr>
                <p:cNvSpPr>
                  <a:spLocks noRot="1" noChangeAspect="1" noMove="1" noResize="1" noEditPoints="1" noAdjustHandles="1" noChangeArrowheads="1" noChangeShapeType="1" noTextEdit="1"/>
                </p:cNvSpPr>
                <p:nvPr/>
              </p:nvSpPr>
              <p:spPr>
                <a:xfrm>
                  <a:off x="6333297" y="5440127"/>
                  <a:ext cx="2549288" cy="630429"/>
                </a:xfrm>
                <a:prstGeom prst="rect">
                  <a:avLst/>
                </a:prstGeom>
                <a:blipFill>
                  <a:blip r:embed="rId9"/>
                  <a:stretch>
                    <a:fillRect b="-3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70E151C2-0D21-1D4F-A8E2-FBEF139C4463}"/>
                    </a:ext>
                  </a:extLst>
                </p:cNvPr>
                <p:cNvSpPr/>
                <p:nvPr/>
              </p:nvSpPr>
              <p:spPr>
                <a:xfrm>
                  <a:off x="6333297" y="2916901"/>
                  <a:ext cx="2649315" cy="6304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𝑎𝑡𝑝</m:t>
                                </m:r>
                              </m:e>
                            </m:d>
                          </m:num>
                          <m:den>
                            <m:r>
                              <a:rPr lang="en-US" b="0" i="1" smtClean="0">
                                <a:latin typeface="Cambria Math" panose="02040503050406030204" pitchFamily="18" charset="0"/>
                              </a:rPr>
                              <m:t>𝑑𝑡</m:t>
                            </m:r>
                          </m:den>
                        </m:f>
                        <m:r>
                          <a:rPr lang="en-US" i="1">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𝑎𝑡𝑝</m:t>
                            </m:r>
                          </m:e>
                        </m:d>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e>
                            </m:d>
                          </m:e>
                          <m:sup>
                            <m:r>
                              <a:rPr lang="en-US" b="0" i="1" smtClean="0">
                                <a:latin typeface="Cambria Math" panose="02040503050406030204" pitchFamily="18" charset="0"/>
                              </a:rPr>
                              <m:t>4</m:t>
                            </m:r>
                          </m:sup>
                        </m:sSup>
                      </m:oMath>
                    </m:oMathPara>
                  </a14:m>
                  <a:endParaRPr lang="en-US" dirty="0">
                    <a:latin typeface="Avenir Book" panose="02000503020000020003" pitchFamily="2" charset="0"/>
                  </a:endParaRPr>
                </a:p>
              </p:txBody>
            </p:sp>
          </mc:Choice>
          <mc:Fallback xmlns="">
            <p:sp>
              <p:nvSpPr>
                <p:cNvPr id="30" name="Rectangle 29">
                  <a:extLst>
                    <a:ext uri="{FF2B5EF4-FFF2-40B4-BE49-F238E27FC236}">
                      <a16:creationId xmlns:a16="http://schemas.microsoft.com/office/drawing/2014/main" id="{70E151C2-0D21-1D4F-A8E2-FBEF139C4463}"/>
                    </a:ext>
                  </a:extLst>
                </p:cNvPr>
                <p:cNvSpPr>
                  <a:spLocks noRot="1" noChangeAspect="1" noMove="1" noResize="1" noEditPoints="1" noAdjustHandles="1" noChangeArrowheads="1" noChangeShapeType="1" noTextEdit="1"/>
                </p:cNvSpPr>
                <p:nvPr/>
              </p:nvSpPr>
              <p:spPr>
                <a:xfrm>
                  <a:off x="6333297" y="2916901"/>
                  <a:ext cx="2649315" cy="630429"/>
                </a:xfrm>
                <a:prstGeom prst="rect">
                  <a:avLst/>
                </a:prstGeom>
                <a:blipFill>
                  <a:blip r:embed="rId10"/>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6B512336-4E9B-9E4E-B9E3-0FF8891DCCED}"/>
                    </a:ext>
                  </a:extLst>
                </p:cNvPr>
                <p:cNvSpPr/>
                <p:nvPr/>
              </p:nvSpPr>
              <p:spPr>
                <a:xfrm>
                  <a:off x="6333297" y="3688444"/>
                  <a:ext cx="3381760" cy="6304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𝑎𝑑𝑝</m:t>
                                </m:r>
                              </m:e>
                            </m:d>
                          </m:num>
                          <m:den>
                            <m:r>
                              <a:rPr lang="en-US" b="0" i="1" smtClean="0">
                                <a:latin typeface="Cambria Math" panose="02040503050406030204" pitchFamily="18" charset="0"/>
                              </a:rPr>
                              <m:t>𝑑𝑡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𝑝𝑖</m:t>
                                </m:r>
                              </m:e>
                            </m:d>
                          </m:num>
                          <m:den>
                            <m:r>
                              <a:rPr lang="en-US" b="0" i="1" smtClean="0">
                                <a:latin typeface="Cambria Math" panose="02040503050406030204" pitchFamily="18" charset="0"/>
                              </a:rPr>
                              <m:t>𝑑𝑡</m:t>
                            </m:r>
                          </m:den>
                        </m:f>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𝑎𝑡𝑝</m:t>
                            </m:r>
                          </m:e>
                        </m:d>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e>
                            </m:d>
                          </m:e>
                          <m:sup>
                            <m:r>
                              <a:rPr lang="en-US" b="0" i="1" smtClean="0">
                                <a:latin typeface="Cambria Math" panose="02040503050406030204" pitchFamily="18" charset="0"/>
                              </a:rPr>
                              <m:t>4</m:t>
                            </m:r>
                          </m:sup>
                        </m:sSup>
                      </m:oMath>
                    </m:oMathPara>
                  </a14:m>
                  <a:endParaRPr lang="en-US" dirty="0">
                    <a:latin typeface="Avenir Book" panose="02000503020000020003" pitchFamily="2" charset="0"/>
                  </a:endParaRPr>
                </a:p>
              </p:txBody>
            </p:sp>
          </mc:Choice>
          <mc:Fallback xmlns="">
            <p:sp>
              <p:nvSpPr>
                <p:cNvPr id="31" name="Rectangle 30">
                  <a:extLst>
                    <a:ext uri="{FF2B5EF4-FFF2-40B4-BE49-F238E27FC236}">
                      <a16:creationId xmlns:a16="http://schemas.microsoft.com/office/drawing/2014/main" id="{6B512336-4E9B-9E4E-B9E3-0FF8891DCCED}"/>
                    </a:ext>
                  </a:extLst>
                </p:cNvPr>
                <p:cNvSpPr>
                  <a:spLocks noRot="1" noChangeAspect="1" noMove="1" noResize="1" noEditPoints="1" noAdjustHandles="1" noChangeArrowheads="1" noChangeShapeType="1" noTextEdit="1"/>
                </p:cNvSpPr>
                <p:nvPr/>
              </p:nvSpPr>
              <p:spPr>
                <a:xfrm>
                  <a:off x="6333297" y="3688444"/>
                  <a:ext cx="3381760" cy="630429"/>
                </a:xfrm>
                <a:prstGeom prst="rect">
                  <a:avLst/>
                </a:prstGeom>
                <a:blipFill>
                  <a:blip r:embed="rId11"/>
                  <a:stretch>
                    <a:fillRect b="-3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19D7BCBB-7103-984F-BDB8-A4E50719DBAA}"/>
                    </a:ext>
                  </a:extLst>
                </p:cNvPr>
                <p:cNvSpPr/>
                <p:nvPr/>
              </p:nvSpPr>
              <p:spPr>
                <a:xfrm>
                  <a:off x="6333297" y="4552554"/>
                  <a:ext cx="1946687" cy="6392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e>
                            </m:d>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3</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m:oMathPara>
                  </a14:m>
                  <a:endParaRPr lang="en-US" dirty="0">
                    <a:latin typeface="Avenir Book" panose="02000503020000020003" pitchFamily="2" charset="0"/>
                  </a:endParaRPr>
                </a:p>
              </p:txBody>
            </p:sp>
          </mc:Choice>
          <mc:Fallback xmlns="">
            <p:sp>
              <p:nvSpPr>
                <p:cNvPr id="32" name="Rectangle 31">
                  <a:extLst>
                    <a:ext uri="{FF2B5EF4-FFF2-40B4-BE49-F238E27FC236}">
                      <a16:creationId xmlns:a16="http://schemas.microsoft.com/office/drawing/2014/main" id="{19D7BCBB-7103-984F-BDB8-A4E50719DBAA}"/>
                    </a:ext>
                  </a:extLst>
                </p:cNvPr>
                <p:cNvSpPr>
                  <a:spLocks noRot="1" noChangeAspect="1" noMove="1" noResize="1" noEditPoints="1" noAdjustHandles="1" noChangeArrowheads="1" noChangeShapeType="1" noTextEdit="1"/>
                </p:cNvSpPr>
                <p:nvPr/>
              </p:nvSpPr>
              <p:spPr>
                <a:xfrm>
                  <a:off x="6333297" y="4552554"/>
                  <a:ext cx="1946687" cy="639278"/>
                </a:xfrm>
                <a:prstGeom prst="rect">
                  <a:avLst/>
                </a:prstGeom>
                <a:blipFill>
                  <a:blip r:embed="rId12"/>
                  <a:stretch>
                    <a:fillRect b="-1923"/>
                  </a:stretch>
                </a:blipFill>
              </p:spPr>
              <p:txBody>
                <a:bodyPr/>
                <a:lstStyle/>
                <a:p>
                  <a:r>
                    <a:rPr lang="en-US">
                      <a:noFill/>
                    </a:rPr>
                    <a:t> </a:t>
                  </a:r>
                </a:p>
              </p:txBody>
            </p:sp>
          </mc:Fallback>
        </mc:AlternateContent>
      </p:grpSp>
      <p:pic>
        <p:nvPicPr>
          <p:cNvPr id="34" name="Picture 33" descr="A picture containing drawing&#10;&#10;Description automatically generated">
            <a:extLst>
              <a:ext uri="{FF2B5EF4-FFF2-40B4-BE49-F238E27FC236}">
                <a16:creationId xmlns:a16="http://schemas.microsoft.com/office/drawing/2014/main" id="{2432BDCB-90FA-E347-B985-DCC4622926CD}"/>
              </a:ext>
            </a:extLst>
          </p:cNvPr>
          <p:cNvPicPr>
            <a:picLocks noChangeAspect="1"/>
          </p:cNvPicPr>
          <p:nvPr/>
        </p:nvPicPr>
        <p:blipFill>
          <a:blip r:embed="rId13"/>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324746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69011E-EBA1-9443-8DA0-34CFC8EE57F7}"/>
              </a:ext>
            </a:extLst>
          </p:cNvPr>
          <p:cNvSpPr>
            <a:spLocks noGrp="1"/>
          </p:cNvSpPr>
          <p:nvPr>
            <p:ph type="title"/>
          </p:nvPr>
        </p:nvSpPr>
        <p:spPr>
          <a:xfrm>
            <a:off x="186846" y="12165"/>
            <a:ext cx="10515600" cy="1325563"/>
          </a:xfrm>
        </p:spPr>
        <p:txBody>
          <a:bodyPr>
            <a:normAutofit/>
          </a:bodyPr>
          <a:lstStyle/>
          <a:p>
            <a:r>
              <a:rPr lang="en-US" sz="3200" b="1" dirty="0"/>
              <a:t>ATP synthase simulation</a:t>
            </a:r>
          </a:p>
        </p:txBody>
      </p:sp>
      <p:pic>
        <p:nvPicPr>
          <p:cNvPr id="8" name="Picture 7" descr="A close up of a device&#10;&#10;Description automatically generated">
            <a:extLst>
              <a:ext uri="{FF2B5EF4-FFF2-40B4-BE49-F238E27FC236}">
                <a16:creationId xmlns:a16="http://schemas.microsoft.com/office/drawing/2014/main" id="{922D5742-1B39-6544-BF72-1157691770CF}"/>
              </a:ext>
            </a:extLst>
          </p:cNvPr>
          <p:cNvPicPr>
            <a:picLocks noChangeAspect="1"/>
          </p:cNvPicPr>
          <p:nvPr/>
        </p:nvPicPr>
        <p:blipFill>
          <a:blip r:embed="rId2"/>
          <a:stretch>
            <a:fillRect/>
          </a:stretch>
        </p:blipFill>
        <p:spPr>
          <a:xfrm>
            <a:off x="6196311" y="1208248"/>
            <a:ext cx="5284695" cy="2743200"/>
          </a:xfrm>
          <a:prstGeom prst="rect">
            <a:avLst/>
          </a:prstGeom>
        </p:spPr>
      </p:pic>
      <p:pic>
        <p:nvPicPr>
          <p:cNvPr id="12" name="Picture 11" descr="A close up of a map&#10;&#10;Description automatically generated">
            <a:extLst>
              <a:ext uri="{FF2B5EF4-FFF2-40B4-BE49-F238E27FC236}">
                <a16:creationId xmlns:a16="http://schemas.microsoft.com/office/drawing/2014/main" id="{7C1DFAA4-AE5C-2448-B4FF-C2B96CD1B4F3}"/>
              </a:ext>
            </a:extLst>
          </p:cNvPr>
          <p:cNvPicPr>
            <a:picLocks noChangeAspect="1"/>
          </p:cNvPicPr>
          <p:nvPr/>
        </p:nvPicPr>
        <p:blipFill>
          <a:blip r:embed="rId3"/>
          <a:stretch>
            <a:fillRect/>
          </a:stretch>
        </p:blipFill>
        <p:spPr>
          <a:xfrm>
            <a:off x="811306" y="1208248"/>
            <a:ext cx="5284694" cy="2743200"/>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0F769E5D-B6D9-7E41-89AE-E1D1A0414611}"/>
              </a:ext>
            </a:extLst>
          </p:cNvPr>
          <p:cNvPicPr>
            <a:picLocks noChangeAspect="1"/>
          </p:cNvPicPr>
          <p:nvPr/>
        </p:nvPicPr>
        <p:blipFill>
          <a:blip r:embed="rId4"/>
          <a:stretch>
            <a:fillRect/>
          </a:stretch>
        </p:blipFill>
        <p:spPr>
          <a:xfrm>
            <a:off x="911617" y="3951448"/>
            <a:ext cx="5284694" cy="2743200"/>
          </a:xfrm>
          <a:prstGeom prst="rect">
            <a:avLst/>
          </a:prstGeom>
        </p:spPr>
      </p:pic>
      <p:sp>
        <p:nvSpPr>
          <p:cNvPr id="17" name="TextBox 16">
            <a:extLst>
              <a:ext uri="{FF2B5EF4-FFF2-40B4-BE49-F238E27FC236}">
                <a16:creationId xmlns:a16="http://schemas.microsoft.com/office/drawing/2014/main" id="{7E667DC1-C77A-9046-817B-B3BE1CB29F69}"/>
              </a:ext>
            </a:extLst>
          </p:cNvPr>
          <p:cNvSpPr txBox="1"/>
          <p:nvPr/>
        </p:nvSpPr>
        <p:spPr>
          <a:xfrm>
            <a:off x="6452266" y="4217772"/>
            <a:ext cx="2542783" cy="369332"/>
          </a:xfrm>
          <a:prstGeom prst="rect">
            <a:avLst/>
          </a:prstGeom>
          <a:noFill/>
        </p:spPr>
        <p:txBody>
          <a:bodyPr wrap="square" rtlCol="0">
            <a:spAutoFit/>
          </a:bodyPr>
          <a:lstStyle/>
          <a:p>
            <a:r>
              <a:rPr lang="en-US" dirty="0">
                <a:latin typeface="Avenir Book" panose="02000503020000020003" pitchFamily="2" charset="0"/>
              </a:rPr>
              <a:t>Arbitrary parameters</a:t>
            </a:r>
          </a:p>
        </p:txBody>
      </p:sp>
      <p:pic>
        <p:nvPicPr>
          <p:cNvPr id="18" name="Picture 17" descr="A picture containing drawing&#10;&#10;Description automatically generated">
            <a:extLst>
              <a:ext uri="{FF2B5EF4-FFF2-40B4-BE49-F238E27FC236}">
                <a16:creationId xmlns:a16="http://schemas.microsoft.com/office/drawing/2014/main" id="{E5F9C9FF-8E15-1E4B-9FD7-44B9F17E4111}"/>
              </a:ext>
            </a:extLst>
          </p:cNvPr>
          <p:cNvPicPr>
            <a:picLocks noChangeAspect="1"/>
          </p:cNvPicPr>
          <p:nvPr/>
        </p:nvPicPr>
        <p:blipFill>
          <a:blip r:embed="rId5"/>
          <a:stretch>
            <a:fillRect/>
          </a:stretch>
        </p:blipFill>
        <p:spPr>
          <a:xfrm>
            <a:off x="11117119" y="6514803"/>
            <a:ext cx="1074881" cy="343197"/>
          </a:xfrm>
          <a:prstGeom prst="rect">
            <a:avLst/>
          </a:prstGeom>
        </p:spPr>
      </p:pic>
      <p:sp>
        <p:nvSpPr>
          <p:cNvPr id="9" name="TextBox 8">
            <a:extLst>
              <a:ext uri="{FF2B5EF4-FFF2-40B4-BE49-F238E27FC236}">
                <a16:creationId xmlns:a16="http://schemas.microsoft.com/office/drawing/2014/main" id="{520A5F99-23D1-8641-9120-CDBD5D1B18BC}"/>
              </a:ext>
            </a:extLst>
          </p:cNvPr>
          <p:cNvSpPr txBox="1"/>
          <p:nvPr/>
        </p:nvSpPr>
        <p:spPr>
          <a:xfrm>
            <a:off x="6452266" y="4860428"/>
            <a:ext cx="3380847" cy="923330"/>
          </a:xfrm>
          <a:prstGeom prst="rect">
            <a:avLst/>
          </a:prstGeom>
          <a:noFill/>
        </p:spPr>
        <p:txBody>
          <a:bodyPr wrap="square" rtlCol="0">
            <a:spAutoFit/>
          </a:bodyPr>
          <a:lstStyle/>
          <a:p>
            <a:r>
              <a:rPr lang="en-US" dirty="0">
                <a:latin typeface="Avenir Book" panose="02000503020000020003" pitchFamily="2" charset="0"/>
              </a:rPr>
              <a:t>Add complexity</a:t>
            </a:r>
          </a:p>
          <a:p>
            <a:pPr marL="285750" indent="-285750">
              <a:buFontTx/>
              <a:buChar char="-"/>
            </a:pPr>
            <a:r>
              <a:rPr lang="en-US" dirty="0">
                <a:latin typeface="Avenir Book" panose="02000503020000020003" pitchFamily="2" charset="0"/>
              </a:rPr>
              <a:t>Protein folding</a:t>
            </a:r>
          </a:p>
          <a:p>
            <a:pPr marL="285750" indent="-285750">
              <a:buFontTx/>
              <a:buChar char="-"/>
            </a:pPr>
            <a:r>
              <a:rPr lang="en-US" dirty="0">
                <a:latin typeface="Avenir Book" panose="02000503020000020003" pitchFamily="2" charset="0"/>
              </a:rPr>
              <a:t>Membrane integration</a:t>
            </a:r>
          </a:p>
        </p:txBody>
      </p:sp>
    </p:spTree>
    <p:extLst>
      <p:ext uri="{BB962C8B-B14F-4D97-AF65-F5344CB8AC3E}">
        <p14:creationId xmlns:p14="http://schemas.microsoft.com/office/powerpoint/2010/main" val="4201768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9589-66BD-0B46-9A5D-826964207CCF}"/>
              </a:ext>
            </a:extLst>
          </p:cNvPr>
          <p:cNvSpPr>
            <a:spLocks noGrp="1"/>
          </p:cNvSpPr>
          <p:nvPr>
            <p:ph type="title"/>
          </p:nvPr>
        </p:nvSpPr>
        <p:spPr>
          <a:xfrm>
            <a:off x="474945" y="162222"/>
            <a:ext cx="10515600" cy="1325563"/>
          </a:xfrm>
        </p:spPr>
        <p:txBody>
          <a:bodyPr>
            <a:normAutofit/>
          </a:bodyPr>
          <a:lstStyle/>
          <a:p>
            <a:r>
              <a:rPr lang="en-US" sz="3200" b="1" dirty="0"/>
              <a:t>Future directions</a:t>
            </a:r>
          </a:p>
        </p:txBody>
      </p:sp>
      <p:sp>
        <p:nvSpPr>
          <p:cNvPr id="3" name="Content Placeholder 2">
            <a:extLst>
              <a:ext uri="{FF2B5EF4-FFF2-40B4-BE49-F238E27FC236}">
                <a16:creationId xmlns:a16="http://schemas.microsoft.com/office/drawing/2014/main" id="{C4A4F3C8-C846-0343-A706-492C73AF68BB}"/>
              </a:ext>
            </a:extLst>
          </p:cNvPr>
          <p:cNvSpPr>
            <a:spLocks noGrp="1"/>
          </p:cNvSpPr>
          <p:nvPr>
            <p:ph idx="1"/>
          </p:nvPr>
        </p:nvSpPr>
        <p:spPr>
          <a:xfrm>
            <a:off x="474945" y="1487785"/>
            <a:ext cx="10515600" cy="4351338"/>
          </a:xfrm>
        </p:spPr>
        <p:txBody>
          <a:bodyPr/>
          <a:lstStyle/>
          <a:p>
            <a:r>
              <a:rPr lang="en-US" dirty="0"/>
              <a:t>Rheostat Model</a:t>
            </a:r>
          </a:p>
          <a:p>
            <a:pPr lvl="1"/>
            <a:r>
              <a:rPr lang="en-US" dirty="0"/>
              <a:t>More collaboration!</a:t>
            </a:r>
          </a:p>
          <a:p>
            <a:pPr lvl="1"/>
            <a:r>
              <a:rPr lang="en-US" dirty="0"/>
              <a:t>Develop </a:t>
            </a:r>
            <a:r>
              <a:rPr lang="en-US" dirty="0" err="1"/>
              <a:t>autoReduce</a:t>
            </a:r>
            <a:endParaRPr lang="en-US" dirty="0"/>
          </a:p>
          <a:p>
            <a:pPr lvl="1"/>
            <a:r>
              <a:rPr lang="en-US" dirty="0"/>
              <a:t>More work with reduced models</a:t>
            </a:r>
          </a:p>
          <a:p>
            <a:pPr lvl="1"/>
            <a:endParaRPr lang="en-US" dirty="0"/>
          </a:p>
          <a:p>
            <a:r>
              <a:rPr lang="en-US" dirty="0"/>
              <a:t>ATP synthase model develop</a:t>
            </a:r>
          </a:p>
          <a:p>
            <a:endParaRPr lang="en-US" dirty="0"/>
          </a:p>
          <a:p>
            <a:endParaRPr lang="en-US" dirty="0"/>
          </a:p>
        </p:txBody>
      </p:sp>
      <p:pic>
        <p:nvPicPr>
          <p:cNvPr id="4" name="Picture 3" descr="A picture containing drawing&#10;&#10;Description automatically generated">
            <a:extLst>
              <a:ext uri="{FF2B5EF4-FFF2-40B4-BE49-F238E27FC236}">
                <a16:creationId xmlns:a16="http://schemas.microsoft.com/office/drawing/2014/main" id="{CB95E896-03C0-8D4C-8F6C-B6D991C4439A}"/>
              </a:ext>
            </a:extLst>
          </p:cNvPr>
          <p:cNvPicPr>
            <a:picLocks noChangeAspect="1"/>
          </p:cNvPicPr>
          <p:nvPr/>
        </p:nvPicPr>
        <p:blipFill>
          <a:blip r:embed="rId2"/>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2500968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F3BB3-77AB-F94D-A671-0879CE66086D}"/>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E2D8B660-A6B9-D34F-B145-8B7FFA417B77}"/>
              </a:ext>
            </a:extLst>
          </p:cNvPr>
          <p:cNvSpPr>
            <a:spLocks noGrp="1"/>
          </p:cNvSpPr>
          <p:nvPr>
            <p:ph sz="half" idx="1"/>
          </p:nvPr>
        </p:nvSpPr>
        <p:spPr/>
        <p:txBody>
          <a:bodyPr>
            <a:normAutofit/>
          </a:bodyPr>
          <a:lstStyle/>
          <a:p>
            <a:r>
              <a:rPr lang="en-US" dirty="0"/>
              <a:t>William Poole</a:t>
            </a:r>
          </a:p>
          <a:p>
            <a:r>
              <a:rPr lang="en-US" dirty="0"/>
              <a:t>David Garcia</a:t>
            </a:r>
          </a:p>
          <a:p>
            <a:r>
              <a:rPr lang="en-US" dirty="0" err="1"/>
              <a:t>Ayush</a:t>
            </a:r>
            <a:r>
              <a:rPr lang="en-US" dirty="0"/>
              <a:t> Pandey</a:t>
            </a:r>
          </a:p>
          <a:p>
            <a:r>
              <a:rPr lang="en-US" dirty="0"/>
              <a:t>Zoila Jurado</a:t>
            </a:r>
          </a:p>
          <a:p>
            <a:r>
              <a:rPr lang="en-US" dirty="0"/>
              <a:t>Manisha </a:t>
            </a:r>
            <a:r>
              <a:rPr lang="en-US" dirty="0" err="1"/>
              <a:t>Kapasiawala</a:t>
            </a:r>
            <a:endParaRPr lang="en-US" dirty="0"/>
          </a:p>
        </p:txBody>
      </p:sp>
      <p:sp>
        <p:nvSpPr>
          <p:cNvPr id="5" name="Content Placeholder 4">
            <a:extLst>
              <a:ext uri="{FF2B5EF4-FFF2-40B4-BE49-F238E27FC236}">
                <a16:creationId xmlns:a16="http://schemas.microsoft.com/office/drawing/2014/main" id="{A9F6E671-4B35-664E-B7D1-0A7BA08E3F4B}"/>
              </a:ext>
            </a:extLst>
          </p:cNvPr>
          <p:cNvSpPr>
            <a:spLocks noGrp="1"/>
          </p:cNvSpPr>
          <p:nvPr>
            <p:ph sz="half" idx="2"/>
          </p:nvPr>
        </p:nvSpPr>
        <p:spPr/>
        <p:txBody>
          <a:bodyPr>
            <a:normAutofit/>
          </a:bodyPr>
          <a:lstStyle/>
          <a:p>
            <a:r>
              <a:rPr lang="en-US" dirty="0"/>
              <a:t>Melissa Takahashi</a:t>
            </a:r>
          </a:p>
          <a:p>
            <a:r>
              <a:rPr lang="en-US" dirty="0"/>
              <a:t>Richard Murray</a:t>
            </a:r>
          </a:p>
          <a:p>
            <a:endParaRPr lang="en-US" dirty="0"/>
          </a:p>
          <a:p>
            <a:r>
              <a:rPr lang="en-US" dirty="0"/>
              <a:t>Samuel P. and Frances </a:t>
            </a:r>
            <a:r>
              <a:rPr lang="en-US" dirty="0" err="1"/>
              <a:t>Krown</a:t>
            </a:r>
            <a:r>
              <a:rPr lang="en-US" dirty="0"/>
              <a:t> SURF Fellow</a:t>
            </a:r>
          </a:p>
          <a:p>
            <a:endParaRPr lang="en-US" dirty="0"/>
          </a:p>
        </p:txBody>
      </p:sp>
      <p:pic>
        <p:nvPicPr>
          <p:cNvPr id="4" name="Picture 3" descr="A picture containing drawing&#10;&#10;Description automatically generated">
            <a:extLst>
              <a:ext uri="{FF2B5EF4-FFF2-40B4-BE49-F238E27FC236}">
                <a16:creationId xmlns:a16="http://schemas.microsoft.com/office/drawing/2014/main" id="{E14BF12C-6997-D54E-9304-BD650BAC1A41}"/>
              </a:ext>
            </a:extLst>
          </p:cNvPr>
          <p:cNvPicPr>
            <a:picLocks noChangeAspect="1"/>
          </p:cNvPicPr>
          <p:nvPr/>
        </p:nvPicPr>
        <p:blipFill>
          <a:blip r:embed="rId2"/>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1747837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39E81-C1D2-A74A-B095-1D3CF78DD2AC}"/>
              </a:ext>
            </a:extLst>
          </p:cNvPr>
          <p:cNvSpPr>
            <a:spLocks noGrp="1"/>
          </p:cNvSpPr>
          <p:nvPr>
            <p:ph type="title"/>
          </p:nvPr>
        </p:nvSpPr>
        <p:spPr>
          <a:xfrm>
            <a:off x="838200" y="365125"/>
            <a:ext cx="5023494" cy="1642969"/>
          </a:xfrm>
        </p:spPr>
        <p:txBody>
          <a:bodyPr>
            <a:normAutofit/>
          </a:bodyPr>
          <a:lstStyle/>
          <a:p>
            <a:r>
              <a:rPr lang="en-US" sz="3200" dirty="0"/>
              <a:t>Goal: ATP Life Extension in Synthetic Cells</a:t>
            </a:r>
          </a:p>
        </p:txBody>
      </p:sp>
      <p:grpSp>
        <p:nvGrpSpPr>
          <p:cNvPr id="3" name="Group 2">
            <a:extLst>
              <a:ext uri="{FF2B5EF4-FFF2-40B4-BE49-F238E27FC236}">
                <a16:creationId xmlns:a16="http://schemas.microsoft.com/office/drawing/2014/main" id="{3758C4B6-413B-6848-8E4F-E7699DA003E3}"/>
              </a:ext>
            </a:extLst>
          </p:cNvPr>
          <p:cNvGrpSpPr/>
          <p:nvPr/>
        </p:nvGrpSpPr>
        <p:grpSpPr>
          <a:xfrm>
            <a:off x="460986" y="2133649"/>
            <a:ext cx="5023494" cy="3128568"/>
            <a:chOff x="2673542" y="2305947"/>
            <a:chExt cx="6358945" cy="3897417"/>
          </a:xfrm>
        </p:grpSpPr>
        <p:pic>
          <p:nvPicPr>
            <p:cNvPr id="5" name="Picture 2">
              <a:extLst>
                <a:ext uri="{FF2B5EF4-FFF2-40B4-BE49-F238E27FC236}">
                  <a16:creationId xmlns:a16="http://schemas.microsoft.com/office/drawing/2014/main" id="{0EE84680-DA8D-BD45-80A8-94D8AE7B67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3543" y="2305946"/>
              <a:ext cx="6358945" cy="38974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9E9F93C-F176-C040-A502-EB00509D4597}"/>
                </a:ext>
              </a:extLst>
            </p:cNvPr>
            <p:cNvSpPr txBox="1"/>
            <p:nvPr/>
          </p:nvSpPr>
          <p:spPr>
            <a:xfrm>
              <a:off x="4405914" y="3832900"/>
              <a:ext cx="1447102" cy="421754"/>
            </a:xfrm>
            <a:prstGeom prst="rect">
              <a:avLst/>
            </a:prstGeom>
            <a:noFill/>
          </p:spPr>
          <p:txBody>
            <a:bodyPr wrap="square" rtlCol="0">
              <a:spAutoFit/>
            </a:bodyPr>
            <a:lstStyle/>
            <a:p>
              <a:r>
                <a:rPr lang="en-US" sz="1600" dirty="0">
                  <a:latin typeface="Avenir Book" panose="02000503020000020003" pitchFamily="2" charset="0"/>
                </a:rPr>
                <a:t>TX/TL</a:t>
              </a:r>
            </a:p>
          </p:txBody>
        </p:sp>
      </p:grpSp>
      <p:sp>
        <p:nvSpPr>
          <p:cNvPr id="7" name="Title 1">
            <a:extLst>
              <a:ext uri="{FF2B5EF4-FFF2-40B4-BE49-F238E27FC236}">
                <a16:creationId xmlns:a16="http://schemas.microsoft.com/office/drawing/2014/main" id="{12D5DA37-0E1D-4D45-8C92-3D2AA3112510}"/>
              </a:ext>
            </a:extLst>
          </p:cNvPr>
          <p:cNvSpPr txBox="1">
            <a:spLocks/>
          </p:cNvSpPr>
          <p:nvPr/>
        </p:nvSpPr>
        <p:spPr>
          <a:xfrm>
            <a:off x="7099997" y="200024"/>
            <a:ext cx="3854380" cy="164296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2400" dirty="0"/>
              <a:t>Proposal 1: Regeneration by Rheostat Machinery</a:t>
            </a:r>
          </a:p>
        </p:txBody>
      </p:sp>
      <p:pic>
        <p:nvPicPr>
          <p:cNvPr id="8" name="Picture 7" descr="A close up of a map&#10;&#10;Description automatically generated">
            <a:extLst>
              <a:ext uri="{FF2B5EF4-FFF2-40B4-BE49-F238E27FC236}">
                <a16:creationId xmlns:a16="http://schemas.microsoft.com/office/drawing/2014/main" id="{A3805F46-DF6F-1E42-BFDD-0FA8B0F0354B}"/>
              </a:ext>
            </a:extLst>
          </p:cNvPr>
          <p:cNvPicPr>
            <a:picLocks noChangeAspect="1"/>
          </p:cNvPicPr>
          <p:nvPr/>
        </p:nvPicPr>
        <p:blipFill>
          <a:blip r:embed="rId3"/>
          <a:stretch>
            <a:fillRect/>
          </a:stretch>
        </p:blipFill>
        <p:spPr>
          <a:xfrm>
            <a:off x="6606449" y="2646966"/>
            <a:ext cx="2886078" cy="2581848"/>
          </a:xfrm>
          <a:prstGeom prst="rect">
            <a:avLst/>
          </a:prstGeom>
        </p:spPr>
      </p:pic>
      <p:pic>
        <p:nvPicPr>
          <p:cNvPr id="9" name="Content Placeholder 4" descr="A close up of a map&#10;&#10;Description automatically generated">
            <a:extLst>
              <a:ext uri="{FF2B5EF4-FFF2-40B4-BE49-F238E27FC236}">
                <a16:creationId xmlns:a16="http://schemas.microsoft.com/office/drawing/2014/main" id="{6466F7DC-E0F1-0E45-A5C5-E16FBB464DD4}"/>
              </a:ext>
            </a:extLst>
          </p:cNvPr>
          <p:cNvPicPr>
            <a:picLocks noGrp="1" noChangeAspect="1"/>
          </p:cNvPicPr>
          <p:nvPr>
            <p:ph idx="1"/>
          </p:nvPr>
        </p:nvPicPr>
        <p:blipFill>
          <a:blip r:embed="rId4"/>
          <a:stretch>
            <a:fillRect/>
          </a:stretch>
        </p:blipFill>
        <p:spPr>
          <a:xfrm>
            <a:off x="9665005" y="1461829"/>
            <a:ext cx="2151857" cy="4952123"/>
          </a:xfrm>
        </p:spPr>
      </p:pic>
      <p:pic>
        <p:nvPicPr>
          <p:cNvPr id="14" name="Picture 13" descr="A picture containing drawing&#10;&#10;Description automatically generated">
            <a:extLst>
              <a:ext uri="{FF2B5EF4-FFF2-40B4-BE49-F238E27FC236}">
                <a16:creationId xmlns:a16="http://schemas.microsoft.com/office/drawing/2014/main" id="{51C6EA00-0EBF-3744-8E18-D9DF480D4860}"/>
              </a:ext>
            </a:extLst>
          </p:cNvPr>
          <p:cNvPicPr>
            <a:picLocks noChangeAspect="1"/>
          </p:cNvPicPr>
          <p:nvPr/>
        </p:nvPicPr>
        <p:blipFill>
          <a:blip r:embed="rId5"/>
          <a:stretch>
            <a:fillRect/>
          </a:stretch>
        </p:blipFill>
        <p:spPr>
          <a:xfrm>
            <a:off x="11117119" y="6514803"/>
            <a:ext cx="1074881" cy="343197"/>
          </a:xfrm>
          <a:prstGeom prst="rect">
            <a:avLst/>
          </a:prstGeom>
        </p:spPr>
      </p:pic>
      <p:sp>
        <p:nvSpPr>
          <p:cNvPr id="10" name="TextBox 9">
            <a:extLst>
              <a:ext uri="{FF2B5EF4-FFF2-40B4-BE49-F238E27FC236}">
                <a16:creationId xmlns:a16="http://schemas.microsoft.com/office/drawing/2014/main" id="{8D7DDF09-E5E1-FD4A-A3E0-40BA3C7D5C6A}"/>
              </a:ext>
            </a:extLst>
          </p:cNvPr>
          <p:cNvSpPr txBox="1"/>
          <p:nvPr/>
        </p:nvSpPr>
        <p:spPr>
          <a:xfrm>
            <a:off x="7941790" y="6589099"/>
            <a:ext cx="3273653" cy="261610"/>
          </a:xfrm>
          <a:prstGeom prst="rect">
            <a:avLst/>
          </a:prstGeom>
          <a:noFill/>
        </p:spPr>
        <p:txBody>
          <a:bodyPr wrap="none" rtlCol="0">
            <a:spAutoFit/>
          </a:bodyPr>
          <a:lstStyle/>
          <a:p>
            <a:r>
              <a:rPr lang="en-US" sz="1100" dirty="0">
                <a:latin typeface="Avenir Book" panose="02000503020000020003" pitchFamily="2" charset="0"/>
              </a:rPr>
              <a:t>Opgenorth et al., 2017, Nature Chemical Biology</a:t>
            </a:r>
          </a:p>
        </p:txBody>
      </p:sp>
    </p:spTree>
    <p:extLst>
      <p:ext uri="{BB962C8B-B14F-4D97-AF65-F5344CB8AC3E}">
        <p14:creationId xmlns:p14="http://schemas.microsoft.com/office/powerpoint/2010/main" val="365476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BA270-29C6-2541-9E9B-2C6547497111}"/>
              </a:ext>
            </a:extLst>
          </p:cNvPr>
          <p:cNvSpPr>
            <a:spLocks noGrp="1"/>
          </p:cNvSpPr>
          <p:nvPr>
            <p:ph type="title"/>
          </p:nvPr>
        </p:nvSpPr>
        <p:spPr>
          <a:xfrm>
            <a:off x="596897" y="314203"/>
            <a:ext cx="10515600" cy="1325563"/>
          </a:xfrm>
        </p:spPr>
        <p:txBody>
          <a:bodyPr>
            <a:normAutofit/>
          </a:bodyPr>
          <a:lstStyle/>
          <a:p>
            <a:r>
              <a:rPr lang="en-US" sz="3200" b="1" dirty="0"/>
              <a:t>Roadmap</a:t>
            </a:r>
          </a:p>
        </p:txBody>
      </p:sp>
      <p:grpSp>
        <p:nvGrpSpPr>
          <p:cNvPr id="71" name="Group 70">
            <a:extLst>
              <a:ext uri="{FF2B5EF4-FFF2-40B4-BE49-F238E27FC236}">
                <a16:creationId xmlns:a16="http://schemas.microsoft.com/office/drawing/2014/main" id="{3635B9FF-DBDE-FE4B-A177-09830D39F901}"/>
              </a:ext>
            </a:extLst>
          </p:cNvPr>
          <p:cNvGrpSpPr/>
          <p:nvPr/>
        </p:nvGrpSpPr>
        <p:grpSpPr>
          <a:xfrm>
            <a:off x="114300" y="2359535"/>
            <a:ext cx="11821762" cy="3360222"/>
            <a:chOff x="114300" y="2359535"/>
            <a:chExt cx="11821762" cy="3360222"/>
          </a:xfrm>
        </p:grpSpPr>
        <p:cxnSp>
          <p:nvCxnSpPr>
            <p:cNvPr id="6" name="Straight Arrow Connector 5">
              <a:extLst>
                <a:ext uri="{FF2B5EF4-FFF2-40B4-BE49-F238E27FC236}">
                  <a16:creationId xmlns:a16="http://schemas.microsoft.com/office/drawing/2014/main" id="{EF6F3BC4-F6CF-1346-902A-2551BB2B7B2F}"/>
                </a:ext>
              </a:extLst>
            </p:cNvPr>
            <p:cNvCxnSpPr>
              <a:cxnSpLocks/>
            </p:cNvCxnSpPr>
            <p:nvPr/>
          </p:nvCxnSpPr>
          <p:spPr>
            <a:xfrm>
              <a:off x="179737" y="3937644"/>
              <a:ext cx="117563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7B9A96EE-6BA3-BD4A-9EDC-14DED3D0A61F}"/>
                </a:ext>
              </a:extLst>
            </p:cNvPr>
            <p:cNvSpPr txBox="1"/>
            <p:nvPr/>
          </p:nvSpPr>
          <p:spPr>
            <a:xfrm>
              <a:off x="114300" y="2359535"/>
              <a:ext cx="1625600" cy="923330"/>
            </a:xfrm>
            <a:prstGeom prst="rect">
              <a:avLst/>
            </a:prstGeom>
            <a:noFill/>
          </p:spPr>
          <p:txBody>
            <a:bodyPr wrap="square" rtlCol="0">
              <a:spAutoFit/>
            </a:bodyPr>
            <a:lstStyle/>
            <a:p>
              <a:r>
                <a:rPr lang="en-US" dirty="0">
                  <a:latin typeface="Avenir Book" panose="02000503020000020003" pitchFamily="2" charset="0"/>
                </a:rPr>
                <a:t>Model entire rheostat in </a:t>
              </a:r>
              <a:r>
                <a:rPr lang="en-US" dirty="0" err="1">
                  <a:latin typeface="Avenir Book" panose="02000503020000020003" pitchFamily="2" charset="0"/>
                </a:rPr>
                <a:t>BioCRNPyler</a:t>
              </a: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1206918A-D84C-A840-96C9-F8115A66537E}"/>
                </a:ext>
              </a:extLst>
            </p:cNvPr>
            <p:cNvSpPr txBox="1"/>
            <p:nvPr/>
          </p:nvSpPr>
          <p:spPr>
            <a:xfrm>
              <a:off x="1670050" y="4519428"/>
              <a:ext cx="2552700" cy="1200329"/>
            </a:xfrm>
            <a:prstGeom prst="rect">
              <a:avLst/>
            </a:prstGeom>
            <a:noFill/>
          </p:spPr>
          <p:txBody>
            <a:bodyPr wrap="square" rtlCol="0">
              <a:spAutoFit/>
            </a:bodyPr>
            <a:lstStyle/>
            <a:p>
              <a:r>
                <a:rPr lang="en-US" dirty="0">
                  <a:latin typeface="Avenir Book" panose="02000503020000020003" pitchFamily="2" charset="0"/>
                </a:rPr>
                <a:t>Parameter experimentation to understand pathway and optimize</a:t>
              </a:r>
            </a:p>
          </p:txBody>
        </p:sp>
        <p:sp>
          <p:nvSpPr>
            <p:cNvPr id="9" name="TextBox 8">
              <a:extLst>
                <a:ext uri="{FF2B5EF4-FFF2-40B4-BE49-F238E27FC236}">
                  <a16:creationId xmlns:a16="http://schemas.microsoft.com/office/drawing/2014/main" id="{4FE11F7A-E246-D64E-B431-AA5B3741D0C4}"/>
                </a:ext>
              </a:extLst>
            </p:cNvPr>
            <p:cNvSpPr txBox="1"/>
            <p:nvPr/>
          </p:nvSpPr>
          <p:spPr>
            <a:xfrm>
              <a:off x="3689350" y="2379067"/>
              <a:ext cx="2552700" cy="923330"/>
            </a:xfrm>
            <a:prstGeom prst="rect">
              <a:avLst/>
            </a:prstGeom>
            <a:noFill/>
          </p:spPr>
          <p:txBody>
            <a:bodyPr wrap="square" rtlCol="0">
              <a:spAutoFit/>
            </a:bodyPr>
            <a:lstStyle/>
            <a:p>
              <a:r>
                <a:rPr lang="en-US" dirty="0">
                  <a:latin typeface="Avenir Book" panose="02000503020000020003" pitchFamily="2" charset="0"/>
                </a:rPr>
                <a:t>Investigate reduced (</a:t>
              </a:r>
              <a:r>
                <a:rPr lang="en-US" dirty="0" err="1">
                  <a:latin typeface="Avenir Book" panose="02000503020000020003" pitchFamily="2" charset="0"/>
                </a:rPr>
                <a:t>autoReduce</a:t>
              </a:r>
              <a:r>
                <a:rPr lang="en-US" dirty="0">
                  <a:latin typeface="Avenir Book" panose="02000503020000020003" pitchFamily="2" charset="0"/>
                </a:rPr>
                <a:t>) and minimal models</a:t>
              </a:r>
            </a:p>
          </p:txBody>
        </p:sp>
        <p:sp>
          <p:nvSpPr>
            <p:cNvPr id="10" name="TextBox 9">
              <a:extLst>
                <a:ext uri="{FF2B5EF4-FFF2-40B4-BE49-F238E27FC236}">
                  <a16:creationId xmlns:a16="http://schemas.microsoft.com/office/drawing/2014/main" id="{E4DB743C-2AF3-1840-A3C8-13F28233B403}"/>
                </a:ext>
              </a:extLst>
            </p:cNvPr>
            <p:cNvSpPr txBox="1"/>
            <p:nvPr/>
          </p:nvSpPr>
          <p:spPr>
            <a:xfrm>
              <a:off x="5708650" y="4519428"/>
              <a:ext cx="2552700" cy="646331"/>
            </a:xfrm>
            <a:prstGeom prst="rect">
              <a:avLst/>
            </a:prstGeom>
            <a:noFill/>
          </p:spPr>
          <p:txBody>
            <a:bodyPr wrap="square" rtlCol="0">
              <a:spAutoFit/>
            </a:bodyPr>
            <a:lstStyle/>
            <a:p>
              <a:r>
                <a:rPr lang="en-US" dirty="0">
                  <a:latin typeface="Avenir Book" panose="02000503020000020003" pitchFamily="2" charset="0"/>
                </a:rPr>
                <a:t>Collaborate with other projects</a:t>
              </a:r>
            </a:p>
          </p:txBody>
        </p:sp>
        <p:sp>
          <p:nvSpPr>
            <p:cNvPr id="11" name="TextBox 10">
              <a:extLst>
                <a:ext uri="{FF2B5EF4-FFF2-40B4-BE49-F238E27FC236}">
                  <a16:creationId xmlns:a16="http://schemas.microsoft.com/office/drawing/2014/main" id="{9846998A-B02C-5B44-9380-E005251DFC2E}"/>
                </a:ext>
              </a:extLst>
            </p:cNvPr>
            <p:cNvSpPr txBox="1"/>
            <p:nvPr/>
          </p:nvSpPr>
          <p:spPr>
            <a:xfrm>
              <a:off x="7727949" y="2375302"/>
              <a:ext cx="2552700" cy="646331"/>
            </a:xfrm>
            <a:prstGeom prst="rect">
              <a:avLst/>
            </a:prstGeom>
            <a:noFill/>
          </p:spPr>
          <p:txBody>
            <a:bodyPr wrap="square" rtlCol="0">
              <a:spAutoFit/>
            </a:bodyPr>
            <a:lstStyle/>
            <a:p>
              <a:r>
                <a:rPr lang="en-US" dirty="0">
                  <a:latin typeface="Avenir Book" panose="02000503020000020003" pitchFamily="2" charset="0"/>
                </a:rPr>
                <a:t>Study an ATP Synthase Model</a:t>
              </a:r>
            </a:p>
          </p:txBody>
        </p:sp>
        <p:sp>
          <p:nvSpPr>
            <p:cNvPr id="15" name="Oval 14">
              <a:extLst>
                <a:ext uri="{FF2B5EF4-FFF2-40B4-BE49-F238E27FC236}">
                  <a16:creationId xmlns:a16="http://schemas.microsoft.com/office/drawing/2014/main" id="{09EBEAB6-9081-1542-983A-3406A50E82C5}"/>
                </a:ext>
              </a:extLst>
            </p:cNvPr>
            <p:cNvSpPr/>
            <p:nvPr/>
          </p:nvSpPr>
          <p:spPr>
            <a:xfrm>
              <a:off x="831850" y="3849066"/>
              <a:ext cx="190500" cy="202554"/>
            </a:xfrm>
            <a:prstGeom prst="ellipse">
              <a:avLst/>
            </a:prstGeom>
            <a:solidFill>
              <a:srgbClr val="00A64F"/>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BC854A4-94BB-9F40-AE48-8FB699D9397C}"/>
                </a:ext>
              </a:extLst>
            </p:cNvPr>
            <p:cNvSpPr/>
            <p:nvPr/>
          </p:nvSpPr>
          <p:spPr>
            <a:xfrm>
              <a:off x="2851150" y="3849066"/>
              <a:ext cx="190500" cy="202554"/>
            </a:xfrm>
            <a:prstGeom prst="ellipse">
              <a:avLst/>
            </a:prstGeom>
            <a:solidFill>
              <a:srgbClr val="00A64F"/>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D6E58AB-D4AF-4545-B358-6666F35BC76A}"/>
                </a:ext>
              </a:extLst>
            </p:cNvPr>
            <p:cNvSpPr/>
            <p:nvPr/>
          </p:nvSpPr>
          <p:spPr>
            <a:xfrm>
              <a:off x="4870450" y="3849066"/>
              <a:ext cx="190500" cy="202554"/>
            </a:xfrm>
            <a:prstGeom prst="ellipse">
              <a:avLst/>
            </a:prstGeom>
            <a:solidFill>
              <a:srgbClr val="E1AD02"/>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CAD58BF-44D4-4141-AF5C-F593AD67CE3D}"/>
                </a:ext>
              </a:extLst>
            </p:cNvPr>
            <p:cNvSpPr/>
            <p:nvPr/>
          </p:nvSpPr>
          <p:spPr>
            <a:xfrm>
              <a:off x="6889750" y="3836367"/>
              <a:ext cx="190500" cy="202554"/>
            </a:xfrm>
            <a:prstGeom prst="ellipse">
              <a:avLst/>
            </a:prstGeom>
            <a:solidFill>
              <a:srgbClr val="E1AD02"/>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787801D-AE3C-F644-9B25-E53CCEBE5486}"/>
                </a:ext>
              </a:extLst>
            </p:cNvPr>
            <p:cNvSpPr/>
            <p:nvPr/>
          </p:nvSpPr>
          <p:spPr>
            <a:xfrm>
              <a:off x="8909050" y="3836367"/>
              <a:ext cx="190500" cy="202554"/>
            </a:xfrm>
            <a:prstGeom prst="ellipse">
              <a:avLst/>
            </a:prstGeom>
            <a:solidFill>
              <a:srgbClr val="E1AD02"/>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21" name="Straight Arrow Connector 20">
              <a:extLst>
                <a:ext uri="{FF2B5EF4-FFF2-40B4-BE49-F238E27FC236}">
                  <a16:creationId xmlns:a16="http://schemas.microsoft.com/office/drawing/2014/main" id="{7CD7E8B5-8D66-A94B-AAE0-9FA054F91694}"/>
                </a:ext>
              </a:extLst>
            </p:cNvPr>
            <p:cNvCxnSpPr>
              <a:cxnSpLocks/>
              <a:stCxn id="15" idx="0"/>
              <a:endCxn id="7" idx="2"/>
            </p:cNvCxnSpPr>
            <p:nvPr/>
          </p:nvCxnSpPr>
          <p:spPr>
            <a:xfrm flipV="1">
              <a:off x="927100" y="3282865"/>
              <a:ext cx="0" cy="5662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42C9DCE1-A48C-A845-BF17-2209B7C8012D}"/>
                </a:ext>
              </a:extLst>
            </p:cNvPr>
            <p:cNvCxnSpPr>
              <a:cxnSpLocks/>
              <a:stCxn id="16" idx="4"/>
              <a:endCxn id="8" idx="0"/>
            </p:cNvCxnSpPr>
            <p:nvPr/>
          </p:nvCxnSpPr>
          <p:spPr>
            <a:xfrm>
              <a:off x="2946400" y="4051620"/>
              <a:ext cx="0" cy="467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426FB52D-44C0-BE44-A151-A38BF9C79354}"/>
                </a:ext>
              </a:extLst>
            </p:cNvPr>
            <p:cNvCxnSpPr>
              <a:cxnSpLocks/>
              <a:stCxn id="17" idx="0"/>
              <a:endCxn id="9" idx="2"/>
            </p:cNvCxnSpPr>
            <p:nvPr/>
          </p:nvCxnSpPr>
          <p:spPr>
            <a:xfrm flipV="1">
              <a:off x="4965700" y="3302397"/>
              <a:ext cx="0" cy="5466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F19E8515-D399-784B-8805-89E248E70380}"/>
                </a:ext>
              </a:extLst>
            </p:cNvPr>
            <p:cNvCxnSpPr>
              <a:cxnSpLocks/>
              <a:stCxn id="18" idx="4"/>
              <a:endCxn id="10" idx="0"/>
            </p:cNvCxnSpPr>
            <p:nvPr/>
          </p:nvCxnSpPr>
          <p:spPr>
            <a:xfrm>
              <a:off x="6985000" y="4038921"/>
              <a:ext cx="0" cy="480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66D9299E-E7D3-DF4F-A574-49C941314C85}"/>
                </a:ext>
              </a:extLst>
            </p:cNvPr>
            <p:cNvCxnSpPr>
              <a:cxnSpLocks/>
              <a:stCxn id="19" idx="0"/>
              <a:endCxn id="11" idx="2"/>
            </p:cNvCxnSpPr>
            <p:nvPr/>
          </p:nvCxnSpPr>
          <p:spPr>
            <a:xfrm flipH="1" flipV="1">
              <a:off x="9004299" y="3021633"/>
              <a:ext cx="1" cy="8147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Oval 50">
              <a:extLst>
                <a:ext uri="{FF2B5EF4-FFF2-40B4-BE49-F238E27FC236}">
                  <a16:creationId xmlns:a16="http://schemas.microsoft.com/office/drawing/2014/main" id="{C78F3F1C-86C1-ED4D-A2A8-29080B9DC6AD}"/>
                </a:ext>
              </a:extLst>
            </p:cNvPr>
            <p:cNvSpPr/>
            <p:nvPr/>
          </p:nvSpPr>
          <p:spPr>
            <a:xfrm>
              <a:off x="11023599" y="3849066"/>
              <a:ext cx="190500" cy="202554"/>
            </a:xfrm>
            <a:prstGeom prst="ellipse">
              <a:avLst/>
            </a:prstGeom>
            <a:solidFill>
              <a:srgbClr val="C0000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4505FEA7-088D-8047-B13C-D3E49A842F04}"/>
                </a:ext>
              </a:extLst>
            </p:cNvPr>
            <p:cNvCxnSpPr>
              <a:cxnSpLocks/>
              <a:stCxn id="51" idx="4"/>
              <a:endCxn id="54" idx="0"/>
            </p:cNvCxnSpPr>
            <p:nvPr/>
          </p:nvCxnSpPr>
          <p:spPr>
            <a:xfrm flipH="1">
              <a:off x="11112497" y="4051620"/>
              <a:ext cx="6352" cy="4678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54" name="TextBox 53">
            <a:extLst>
              <a:ext uri="{FF2B5EF4-FFF2-40B4-BE49-F238E27FC236}">
                <a16:creationId xmlns:a16="http://schemas.microsoft.com/office/drawing/2014/main" id="{C5C65368-4233-E14E-A296-5D9AA7ADA068}"/>
              </a:ext>
            </a:extLst>
          </p:cNvPr>
          <p:cNvSpPr txBox="1"/>
          <p:nvPr/>
        </p:nvSpPr>
        <p:spPr>
          <a:xfrm>
            <a:off x="10166350" y="4519427"/>
            <a:ext cx="1892294" cy="646331"/>
          </a:xfrm>
          <a:prstGeom prst="rect">
            <a:avLst/>
          </a:prstGeom>
          <a:noFill/>
        </p:spPr>
        <p:txBody>
          <a:bodyPr wrap="square" rtlCol="0">
            <a:spAutoFit/>
          </a:bodyPr>
          <a:lstStyle/>
          <a:p>
            <a:r>
              <a:rPr lang="en-US" dirty="0">
                <a:latin typeface="Avenir Book" panose="02000503020000020003" pitchFamily="2" charset="0"/>
              </a:rPr>
              <a:t>Experimental Planning (?)</a:t>
            </a:r>
          </a:p>
        </p:txBody>
      </p:sp>
      <p:pic>
        <p:nvPicPr>
          <p:cNvPr id="23" name="Picture 22" descr="A picture containing drawing&#10;&#10;Description automatically generated">
            <a:extLst>
              <a:ext uri="{FF2B5EF4-FFF2-40B4-BE49-F238E27FC236}">
                <a16:creationId xmlns:a16="http://schemas.microsoft.com/office/drawing/2014/main" id="{936DA585-9C29-CD4E-9B53-AEEF8D7DF020}"/>
              </a:ext>
            </a:extLst>
          </p:cNvPr>
          <p:cNvPicPr>
            <a:picLocks noChangeAspect="1"/>
          </p:cNvPicPr>
          <p:nvPr/>
        </p:nvPicPr>
        <p:blipFill>
          <a:blip r:embed="rId3"/>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134499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C1BD6-342E-3341-B3BE-7C9A0E5E07B0}"/>
              </a:ext>
            </a:extLst>
          </p:cNvPr>
          <p:cNvSpPr>
            <a:spLocks noGrp="1"/>
          </p:cNvSpPr>
          <p:nvPr>
            <p:ph type="title"/>
          </p:nvPr>
        </p:nvSpPr>
        <p:spPr>
          <a:xfrm>
            <a:off x="358140" y="295461"/>
            <a:ext cx="10515600" cy="1325563"/>
          </a:xfrm>
        </p:spPr>
        <p:txBody>
          <a:bodyPr>
            <a:normAutofit/>
          </a:bodyPr>
          <a:lstStyle/>
          <a:p>
            <a:r>
              <a:rPr lang="en-US" sz="3200" b="1" dirty="0"/>
              <a:t>Model Overview</a:t>
            </a:r>
          </a:p>
        </p:txBody>
      </p:sp>
      <p:grpSp>
        <p:nvGrpSpPr>
          <p:cNvPr id="5" name="Group 4">
            <a:extLst>
              <a:ext uri="{FF2B5EF4-FFF2-40B4-BE49-F238E27FC236}">
                <a16:creationId xmlns:a16="http://schemas.microsoft.com/office/drawing/2014/main" id="{84AB6041-5A83-7E4F-B51B-37A0770B8A3E}"/>
              </a:ext>
            </a:extLst>
          </p:cNvPr>
          <p:cNvGrpSpPr/>
          <p:nvPr/>
        </p:nvGrpSpPr>
        <p:grpSpPr>
          <a:xfrm>
            <a:off x="964695" y="1704155"/>
            <a:ext cx="9233913" cy="3984835"/>
            <a:chOff x="964695" y="1704155"/>
            <a:chExt cx="9233913" cy="3984835"/>
          </a:xfrm>
        </p:grpSpPr>
        <p:sp>
          <p:nvSpPr>
            <p:cNvPr id="3" name="TextBox 2">
              <a:extLst>
                <a:ext uri="{FF2B5EF4-FFF2-40B4-BE49-F238E27FC236}">
                  <a16:creationId xmlns:a16="http://schemas.microsoft.com/office/drawing/2014/main" id="{9CCCAFE5-3589-3047-8B92-E7E1A0BE4938}"/>
                </a:ext>
              </a:extLst>
            </p:cNvPr>
            <p:cNvSpPr txBox="1"/>
            <p:nvPr/>
          </p:nvSpPr>
          <p:spPr>
            <a:xfrm>
              <a:off x="1993392" y="1715836"/>
              <a:ext cx="3310128" cy="923330"/>
            </a:xfrm>
            <a:prstGeom prst="rect">
              <a:avLst/>
            </a:prstGeom>
            <a:noFill/>
            <a:ln>
              <a:solidFill>
                <a:schemeClr val="tx1"/>
              </a:solidFill>
            </a:ln>
          </p:spPr>
          <p:txBody>
            <a:bodyPr wrap="square" rtlCol="0">
              <a:spAutoFit/>
            </a:bodyPr>
            <a:lstStyle/>
            <a:p>
              <a:pPr algn="ctr"/>
              <a:r>
                <a:rPr lang="en-US" b="1" dirty="0">
                  <a:latin typeface="Avenir Book" panose="02000503020000020003" pitchFamily="2" charset="0"/>
                </a:rPr>
                <a:t>Full Model</a:t>
              </a:r>
            </a:p>
            <a:p>
              <a:pPr algn="ctr"/>
              <a:r>
                <a:rPr lang="en-US" dirty="0">
                  <a:latin typeface="Avenir Book" panose="02000503020000020003" pitchFamily="2" charset="0"/>
                </a:rPr>
                <a:t>CRN Mass action</a:t>
              </a:r>
            </a:p>
            <a:p>
              <a:pPr algn="ctr"/>
              <a:r>
                <a:rPr lang="en-US" dirty="0">
                  <a:latin typeface="Avenir Book" panose="02000503020000020003" pitchFamily="2" charset="0"/>
                </a:rPr>
                <a:t>(k</a:t>
              </a:r>
              <a:r>
                <a:rPr lang="en-US" baseline="-25000" dirty="0">
                  <a:latin typeface="Avenir Book" panose="02000503020000020003" pitchFamily="2" charset="0"/>
                </a:rPr>
                <a:t>bf1</a:t>
              </a:r>
              <a:r>
                <a:rPr lang="en-US" dirty="0">
                  <a:latin typeface="Avenir Book" panose="02000503020000020003" pitchFamily="2" charset="0"/>
                </a:rPr>
                <a:t>, k</a:t>
              </a:r>
              <a:r>
                <a:rPr lang="en-US" baseline="-25000" dirty="0">
                  <a:latin typeface="Avenir Book" panose="02000503020000020003" pitchFamily="2" charset="0"/>
                </a:rPr>
                <a:t>br1</a:t>
              </a:r>
              <a:r>
                <a:rPr lang="en-US" dirty="0">
                  <a:latin typeface="Avenir Book" panose="02000503020000020003" pitchFamily="2" charset="0"/>
                </a:rPr>
                <a:t>, k</a:t>
              </a:r>
              <a:r>
                <a:rPr lang="en-US" baseline="-25000" dirty="0">
                  <a:latin typeface="Avenir Book" panose="02000503020000020003" pitchFamily="2" charset="0"/>
                </a:rPr>
                <a:t>uf1</a:t>
              </a:r>
              <a:r>
                <a:rPr lang="en-US" dirty="0">
                  <a:latin typeface="Avenir Book" panose="02000503020000020003" pitchFamily="2" charset="0"/>
                </a:rPr>
                <a:t>, k</a:t>
              </a:r>
              <a:r>
                <a:rPr lang="en-US" baseline="-25000" dirty="0">
                  <a:latin typeface="Avenir Book" panose="02000503020000020003" pitchFamily="2" charset="0"/>
                </a:rPr>
                <a:t>ur1</a:t>
              </a:r>
              <a:r>
                <a:rPr lang="en-US" dirty="0">
                  <a:latin typeface="Avenir Book" panose="02000503020000020003" pitchFamily="2" charset="0"/>
                </a:rPr>
                <a:t>,k</a:t>
              </a:r>
              <a:r>
                <a:rPr lang="en-US" baseline="-25000" dirty="0">
                  <a:latin typeface="Avenir Book" panose="02000503020000020003" pitchFamily="2" charset="0"/>
                </a:rPr>
                <a:t>cat1</a:t>
              </a:r>
              <a:r>
                <a:rPr lang="en-US" dirty="0">
                  <a:latin typeface="Avenir Book" panose="02000503020000020003" pitchFamily="2" charset="0"/>
                </a:rPr>
                <a:t>,k</a:t>
              </a:r>
              <a:r>
                <a:rPr lang="en-US" baseline="-25000" dirty="0">
                  <a:latin typeface="Avenir Book" panose="02000503020000020003" pitchFamily="2" charset="0"/>
                </a:rPr>
                <a:t>bf2</a:t>
              </a:r>
              <a:r>
                <a:rPr lang="en-US" dirty="0">
                  <a:latin typeface="Avenir Book" panose="02000503020000020003" pitchFamily="2" charset="0"/>
                </a:rPr>
                <a:t>,…)</a:t>
              </a:r>
            </a:p>
          </p:txBody>
        </p:sp>
        <p:sp>
          <p:nvSpPr>
            <p:cNvPr id="4" name="TextBox 3">
              <a:extLst>
                <a:ext uri="{FF2B5EF4-FFF2-40B4-BE49-F238E27FC236}">
                  <a16:creationId xmlns:a16="http://schemas.microsoft.com/office/drawing/2014/main" id="{FB952FBC-6CD0-BA4D-940C-0FEB363ED5C5}"/>
                </a:ext>
              </a:extLst>
            </p:cNvPr>
            <p:cNvSpPr txBox="1"/>
            <p:nvPr/>
          </p:nvSpPr>
          <p:spPr>
            <a:xfrm>
              <a:off x="2542032" y="4611772"/>
              <a:ext cx="2212848" cy="646331"/>
            </a:xfrm>
            <a:prstGeom prst="rect">
              <a:avLst/>
            </a:prstGeom>
            <a:noFill/>
            <a:ln>
              <a:solidFill>
                <a:schemeClr val="tx1"/>
              </a:solidFill>
            </a:ln>
          </p:spPr>
          <p:txBody>
            <a:bodyPr wrap="square" rtlCol="0">
              <a:spAutoFit/>
            </a:bodyPr>
            <a:lstStyle/>
            <a:p>
              <a:pPr algn="ctr"/>
              <a:r>
                <a:rPr lang="en-US" b="1" dirty="0">
                  <a:latin typeface="Avenir Book" panose="02000503020000020003" pitchFamily="2" charset="0"/>
                </a:rPr>
                <a:t>Reduced Model</a:t>
              </a:r>
            </a:p>
            <a:p>
              <a:pPr algn="ctr"/>
              <a:r>
                <a:rPr lang="en-US" dirty="0">
                  <a:latin typeface="Avenir Book" panose="02000503020000020003" pitchFamily="2" charset="0"/>
                </a:rPr>
                <a:t>(k</a:t>
              </a:r>
              <a:r>
                <a:rPr lang="en-US" baseline="-25000" dirty="0">
                  <a:latin typeface="Avenir Book" panose="02000503020000020003" pitchFamily="2" charset="0"/>
                </a:rPr>
                <a:t>1</a:t>
              </a:r>
              <a:r>
                <a:rPr lang="en-US" dirty="0">
                  <a:latin typeface="Avenir Book" panose="02000503020000020003" pitchFamily="2" charset="0"/>
                </a:rPr>
                <a:t>, k</a:t>
              </a:r>
              <a:r>
                <a:rPr lang="en-US" baseline="-25000" dirty="0">
                  <a:latin typeface="Avenir Book" panose="02000503020000020003" pitchFamily="2" charset="0"/>
                </a:rPr>
                <a:t>2</a:t>
              </a:r>
              <a:r>
                <a:rPr lang="en-US" dirty="0">
                  <a:latin typeface="Avenir Book" panose="02000503020000020003" pitchFamily="2" charset="0"/>
                </a:rPr>
                <a:t>,…)</a:t>
              </a:r>
            </a:p>
          </p:txBody>
        </p:sp>
        <p:sp>
          <p:nvSpPr>
            <p:cNvPr id="11" name="TextBox 10">
              <a:extLst>
                <a:ext uri="{FF2B5EF4-FFF2-40B4-BE49-F238E27FC236}">
                  <a16:creationId xmlns:a16="http://schemas.microsoft.com/office/drawing/2014/main" id="{B291079D-A860-FD49-A7D7-BDA7EDEDFD4A}"/>
                </a:ext>
              </a:extLst>
            </p:cNvPr>
            <p:cNvSpPr txBox="1"/>
            <p:nvPr/>
          </p:nvSpPr>
          <p:spPr>
            <a:xfrm>
              <a:off x="964695" y="2823832"/>
              <a:ext cx="2683761" cy="1477328"/>
            </a:xfrm>
            <a:prstGeom prst="rect">
              <a:avLst/>
            </a:prstGeom>
            <a:noFill/>
            <a:ln>
              <a:noFill/>
            </a:ln>
          </p:spPr>
          <p:txBody>
            <a:bodyPr wrap="square" rtlCol="0">
              <a:spAutoFit/>
            </a:bodyPr>
            <a:lstStyle/>
            <a:p>
              <a:r>
                <a:rPr lang="en-US" dirty="0">
                  <a:latin typeface="Avenir Book" panose="02000503020000020003" pitchFamily="2" charset="0"/>
                </a:rPr>
                <a:t>Include assumptions</a:t>
              </a:r>
            </a:p>
            <a:p>
              <a:pPr marL="285750" indent="-285750">
                <a:buFontTx/>
                <a:buChar char="-"/>
              </a:pPr>
              <a:r>
                <a:rPr lang="en-US" dirty="0">
                  <a:latin typeface="Avenir Book" panose="02000503020000020003" pitchFamily="2" charset="0"/>
                </a:rPr>
                <a:t>Conservation laws</a:t>
              </a:r>
            </a:p>
            <a:p>
              <a:pPr marL="285750" indent="-285750">
                <a:buFontTx/>
                <a:buChar char="-"/>
              </a:pPr>
              <a:r>
                <a:rPr lang="en-US" dirty="0">
                  <a:latin typeface="Avenir Book" panose="02000503020000020003" pitchFamily="2" charset="0"/>
                </a:rPr>
                <a:t>QSSA</a:t>
              </a:r>
            </a:p>
            <a:p>
              <a:pPr marL="285750" indent="-285750">
                <a:buFontTx/>
                <a:buChar char="-"/>
              </a:pPr>
              <a:r>
                <a:rPr lang="en-US" dirty="0">
                  <a:latin typeface="Avenir Book" panose="02000503020000020003" pitchFamily="2" charset="0"/>
                </a:rPr>
                <a:t>Generalize binding/unbinding</a:t>
              </a:r>
            </a:p>
          </p:txBody>
        </p:sp>
        <p:sp>
          <p:nvSpPr>
            <p:cNvPr id="12" name="TextBox 11">
              <a:extLst>
                <a:ext uri="{FF2B5EF4-FFF2-40B4-BE49-F238E27FC236}">
                  <a16:creationId xmlns:a16="http://schemas.microsoft.com/office/drawing/2014/main" id="{3B3B0A0A-5FE9-A845-B19F-F1DD17F7C7FF}"/>
                </a:ext>
              </a:extLst>
            </p:cNvPr>
            <p:cNvSpPr txBox="1"/>
            <p:nvPr/>
          </p:nvSpPr>
          <p:spPr>
            <a:xfrm>
              <a:off x="2121408" y="5381213"/>
              <a:ext cx="3054095" cy="307777"/>
            </a:xfrm>
            <a:prstGeom prst="rect">
              <a:avLst/>
            </a:prstGeom>
            <a:noFill/>
            <a:ln>
              <a:noFill/>
            </a:ln>
          </p:spPr>
          <p:txBody>
            <a:bodyPr wrap="square" rtlCol="0">
              <a:spAutoFit/>
            </a:bodyPr>
            <a:lstStyle/>
            <a:p>
              <a:r>
                <a:rPr lang="en-US" sz="1400" dirty="0">
                  <a:latin typeface="Avenir Book" panose="02000503020000020003" pitchFamily="2" charset="0"/>
                </a:rPr>
                <a:t>More relevant to experimental data</a:t>
              </a:r>
            </a:p>
          </p:txBody>
        </p:sp>
        <p:sp>
          <p:nvSpPr>
            <p:cNvPr id="14" name="TextBox 13">
              <a:extLst>
                <a:ext uri="{FF2B5EF4-FFF2-40B4-BE49-F238E27FC236}">
                  <a16:creationId xmlns:a16="http://schemas.microsoft.com/office/drawing/2014/main" id="{972718FC-7491-6B42-8359-814A9E1EAA27}"/>
                </a:ext>
              </a:extLst>
            </p:cNvPr>
            <p:cNvSpPr txBox="1"/>
            <p:nvPr/>
          </p:nvSpPr>
          <p:spPr>
            <a:xfrm>
              <a:off x="6888480" y="1704155"/>
              <a:ext cx="3310128" cy="923330"/>
            </a:xfrm>
            <a:prstGeom prst="rect">
              <a:avLst/>
            </a:prstGeom>
            <a:noFill/>
            <a:ln>
              <a:solidFill>
                <a:schemeClr val="tx1"/>
              </a:solidFill>
            </a:ln>
          </p:spPr>
          <p:txBody>
            <a:bodyPr wrap="square" rtlCol="0">
              <a:spAutoFit/>
            </a:bodyPr>
            <a:lstStyle/>
            <a:p>
              <a:pPr algn="ctr"/>
              <a:r>
                <a:rPr lang="en-US" b="1" dirty="0">
                  <a:latin typeface="Avenir Book" panose="02000503020000020003" pitchFamily="2" charset="0"/>
                </a:rPr>
                <a:t>Minimal Model</a:t>
              </a:r>
            </a:p>
            <a:p>
              <a:pPr algn="ctr"/>
              <a:r>
                <a:rPr lang="en-US" dirty="0">
                  <a:latin typeface="Avenir Book" panose="02000503020000020003" pitchFamily="2" charset="0"/>
                </a:rPr>
                <a:t>Coarse-grained</a:t>
              </a:r>
            </a:p>
            <a:p>
              <a:pPr algn="ctr"/>
              <a:r>
                <a:rPr lang="en-US" dirty="0">
                  <a:latin typeface="Avenir Book" panose="02000503020000020003" pitchFamily="2" charset="0"/>
                </a:rPr>
                <a:t>(k</a:t>
              </a:r>
              <a:r>
                <a:rPr lang="en-US" baseline="-25000" dirty="0">
                  <a:latin typeface="Avenir Book" panose="02000503020000020003" pitchFamily="2" charset="0"/>
                </a:rPr>
                <a:t>1</a:t>
              </a:r>
              <a:r>
                <a:rPr lang="en-US" dirty="0">
                  <a:latin typeface="Avenir Book" panose="02000503020000020003" pitchFamily="2" charset="0"/>
                </a:rPr>
                <a:t>, k</a:t>
              </a:r>
              <a:r>
                <a:rPr lang="en-US" baseline="-25000" dirty="0">
                  <a:latin typeface="Avenir Book" panose="02000503020000020003" pitchFamily="2" charset="0"/>
                </a:rPr>
                <a:t>2 </a:t>
              </a:r>
              <a:r>
                <a:rPr lang="en-US" dirty="0">
                  <a:latin typeface="Avenir Book" panose="02000503020000020003" pitchFamily="2" charset="0"/>
                </a:rPr>
                <a:t> = k)</a:t>
              </a:r>
            </a:p>
          </p:txBody>
        </p:sp>
        <p:cxnSp>
          <p:nvCxnSpPr>
            <p:cNvPr id="19" name="Straight Arrow Connector 18">
              <a:extLst>
                <a:ext uri="{FF2B5EF4-FFF2-40B4-BE49-F238E27FC236}">
                  <a16:creationId xmlns:a16="http://schemas.microsoft.com/office/drawing/2014/main" id="{379A824F-9BCA-BE40-AF9C-5BB07667CCCF}"/>
                </a:ext>
              </a:extLst>
            </p:cNvPr>
            <p:cNvCxnSpPr>
              <a:cxnSpLocks/>
              <a:stCxn id="3" idx="2"/>
              <a:endCxn id="4" idx="0"/>
            </p:cNvCxnSpPr>
            <p:nvPr/>
          </p:nvCxnSpPr>
          <p:spPr>
            <a:xfrm>
              <a:off x="3648456" y="2639166"/>
              <a:ext cx="0" cy="197260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52337DA7-2024-5748-98D6-84351A2A99B0}"/>
                </a:ext>
              </a:extLst>
            </p:cNvPr>
            <p:cNvCxnSpPr>
              <a:cxnSpLocks/>
              <a:stCxn id="14" idx="1"/>
              <a:endCxn id="4" idx="3"/>
            </p:cNvCxnSpPr>
            <p:nvPr/>
          </p:nvCxnSpPr>
          <p:spPr>
            <a:xfrm flipH="1">
              <a:off x="4754880" y="2165820"/>
              <a:ext cx="2133600" cy="276911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7EF635F8-2B6A-6440-9146-9259CC55D6FC}"/>
                </a:ext>
              </a:extLst>
            </p:cNvPr>
            <p:cNvCxnSpPr>
              <a:cxnSpLocks/>
              <a:stCxn id="14" idx="1"/>
              <a:endCxn id="3" idx="3"/>
            </p:cNvCxnSpPr>
            <p:nvPr/>
          </p:nvCxnSpPr>
          <p:spPr>
            <a:xfrm flipH="1">
              <a:off x="5303520" y="2165820"/>
              <a:ext cx="1584960" cy="1168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CEF7DB30-561B-F044-9662-E6F8A55EAD0E}"/>
                </a:ext>
              </a:extLst>
            </p:cNvPr>
            <p:cNvSpPr txBox="1"/>
            <p:nvPr/>
          </p:nvSpPr>
          <p:spPr>
            <a:xfrm>
              <a:off x="7016496" y="2669943"/>
              <a:ext cx="3054095" cy="1384995"/>
            </a:xfrm>
            <a:prstGeom prst="rect">
              <a:avLst/>
            </a:prstGeom>
            <a:noFill/>
            <a:ln>
              <a:noFill/>
            </a:ln>
          </p:spPr>
          <p:txBody>
            <a:bodyPr wrap="square" rtlCol="0">
              <a:spAutoFit/>
            </a:bodyPr>
            <a:lstStyle/>
            <a:p>
              <a:r>
                <a:rPr lang="en-US" sz="1400" dirty="0">
                  <a:latin typeface="Avenir Book" panose="02000503020000020003" pitchFamily="2" charset="0"/>
                </a:rPr>
                <a:t>Lumped parameters</a:t>
              </a:r>
            </a:p>
            <a:p>
              <a:endParaRPr lang="en-US" sz="1400" dirty="0">
                <a:latin typeface="Avenir Book" panose="02000503020000020003" pitchFamily="2" charset="0"/>
              </a:endParaRPr>
            </a:p>
            <a:p>
              <a:r>
                <a:rPr lang="en-US" sz="1400" dirty="0">
                  <a:latin typeface="Avenir Book" panose="02000503020000020003" pitchFamily="2" charset="0"/>
                </a:rPr>
                <a:t>Extracted from experimental data</a:t>
              </a:r>
            </a:p>
            <a:p>
              <a:endParaRPr lang="en-US" sz="1400" dirty="0">
                <a:latin typeface="Avenir Book" panose="02000503020000020003" pitchFamily="2" charset="0"/>
              </a:endParaRPr>
            </a:p>
            <a:p>
              <a:r>
                <a:rPr lang="en-US" sz="1400" dirty="0">
                  <a:latin typeface="Avenir Book" panose="02000503020000020003" pitchFamily="2" charset="0"/>
                </a:rPr>
                <a:t>Effective relations to help argue values of reduced model</a:t>
              </a:r>
            </a:p>
          </p:txBody>
        </p:sp>
      </p:grpSp>
      <p:pic>
        <p:nvPicPr>
          <p:cNvPr id="13" name="Picture 12" descr="A picture containing drawing&#10;&#10;Description automatically generated">
            <a:extLst>
              <a:ext uri="{FF2B5EF4-FFF2-40B4-BE49-F238E27FC236}">
                <a16:creationId xmlns:a16="http://schemas.microsoft.com/office/drawing/2014/main" id="{1A47DA00-52D3-AE49-BD1D-5F57BDCE0065}"/>
              </a:ext>
            </a:extLst>
          </p:cNvPr>
          <p:cNvPicPr>
            <a:picLocks noChangeAspect="1"/>
          </p:cNvPicPr>
          <p:nvPr/>
        </p:nvPicPr>
        <p:blipFill>
          <a:blip r:embed="rId3"/>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2468413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D292-12F9-4C4D-AB7F-B961FBCF1C7E}"/>
              </a:ext>
            </a:extLst>
          </p:cNvPr>
          <p:cNvSpPr>
            <a:spLocks noGrp="1"/>
          </p:cNvSpPr>
          <p:nvPr>
            <p:ph type="title"/>
          </p:nvPr>
        </p:nvSpPr>
        <p:spPr>
          <a:xfrm>
            <a:off x="295280" y="263525"/>
            <a:ext cx="10515600" cy="1325563"/>
          </a:xfrm>
        </p:spPr>
        <p:txBody>
          <a:bodyPr>
            <a:normAutofit/>
          </a:bodyPr>
          <a:lstStyle/>
          <a:p>
            <a:r>
              <a:rPr lang="en-US" sz="3200" b="1" dirty="0"/>
              <a:t>Rheostat Model Output</a:t>
            </a:r>
          </a:p>
        </p:txBody>
      </p:sp>
      <p:grpSp>
        <p:nvGrpSpPr>
          <p:cNvPr id="4" name="Group 3">
            <a:extLst>
              <a:ext uri="{FF2B5EF4-FFF2-40B4-BE49-F238E27FC236}">
                <a16:creationId xmlns:a16="http://schemas.microsoft.com/office/drawing/2014/main" id="{D7BC36EF-02F5-FB44-9405-672EC9DCB4F3}"/>
              </a:ext>
            </a:extLst>
          </p:cNvPr>
          <p:cNvGrpSpPr/>
          <p:nvPr/>
        </p:nvGrpSpPr>
        <p:grpSpPr>
          <a:xfrm>
            <a:off x="460357" y="2455322"/>
            <a:ext cx="11506601" cy="2329568"/>
            <a:chOff x="536557" y="3661822"/>
            <a:chExt cx="11506601" cy="2329568"/>
          </a:xfrm>
        </p:grpSpPr>
        <p:pic>
          <p:nvPicPr>
            <p:cNvPr id="5" name="Picture 4" descr="A close up of a map&#10;&#10;Description automatically generated">
              <a:extLst>
                <a:ext uri="{FF2B5EF4-FFF2-40B4-BE49-F238E27FC236}">
                  <a16:creationId xmlns:a16="http://schemas.microsoft.com/office/drawing/2014/main" id="{A2F049C7-EA5D-D748-932D-3BB47C606A35}"/>
                </a:ext>
              </a:extLst>
            </p:cNvPr>
            <p:cNvPicPr>
              <a:picLocks noChangeAspect="1"/>
            </p:cNvPicPr>
            <p:nvPr/>
          </p:nvPicPr>
          <p:blipFill>
            <a:blip r:embed="rId3"/>
            <a:stretch>
              <a:fillRect/>
            </a:stretch>
          </p:blipFill>
          <p:spPr>
            <a:xfrm>
              <a:off x="4869335" y="3705390"/>
              <a:ext cx="4114800" cy="228600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9CB57EE5-DE27-4243-8802-8F77C378DAE8}"/>
                </a:ext>
              </a:extLst>
            </p:cNvPr>
            <p:cNvPicPr>
              <a:picLocks noChangeAspect="1"/>
            </p:cNvPicPr>
            <p:nvPr/>
          </p:nvPicPr>
          <p:blipFill>
            <a:blip r:embed="rId4"/>
            <a:stretch>
              <a:fillRect/>
            </a:stretch>
          </p:blipFill>
          <p:spPr>
            <a:xfrm>
              <a:off x="8932678" y="3795488"/>
              <a:ext cx="1954402" cy="2028308"/>
            </a:xfrm>
            <a:prstGeom prst="rect">
              <a:avLst/>
            </a:prstGeom>
          </p:spPr>
        </p:pic>
        <p:sp>
          <p:nvSpPr>
            <p:cNvPr id="7" name="TextBox 6">
              <a:extLst>
                <a:ext uri="{FF2B5EF4-FFF2-40B4-BE49-F238E27FC236}">
                  <a16:creationId xmlns:a16="http://schemas.microsoft.com/office/drawing/2014/main" id="{41F65531-522B-EC44-BAEE-894066FD7E3B}"/>
                </a:ext>
              </a:extLst>
            </p:cNvPr>
            <p:cNvSpPr txBox="1"/>
            <p:nvPr/>
          </p:nvSpPr>
          <p:spPr>
            <a:xfrm>
              <a:off x="6834487" y="5074862"/>
              <a:ext cx="1054231" cy="276999"/>
            </a:xfrm>
            <a:prstGeom prst="rect">
              <a:avLst/>
            </a:prstGeom>
            <a:noFill/>
          </p:spPr>
          <p:txBody>
            <a:bodyPr wrap="square" rtlCol="0">
              <a:spAutoFit/>
            </a:bodyPr>
            <a:lstStyle/>
            <a:p>
              <a:r>
                <a:rPr lang="en-US" sz="1200" dirty="0">
                  <a:solidFill>
                    <a:srgbClr val="E53BDE"/>
                  </a:solidFill>
                  <a:latin typeface="Avenir Book" panose="02000503020000020003" pitchFamily="2" charset="0"/>
                </a:rPr>
                <a:t>414.6</a:t>
              </a:r>
            </a:p>
          </p:txBody>
        </p:sp>
        <p:pic>
          <p:nvPicPr>
            <p:cNvPr id="8" name="Picture 7" descr="A screenshot of a cell phone&#10;&#10;Description automatically generated">
              <a:extLst>
                <a:ext uri="{FF2B5EF4-FFF2-40B4-BE49-F238E27FC236}">
                  <a16:creationId xmlns:a16="http://schemas.microsoft.com/office/drawing/2014/main" id="{9CCD1CDA-C813-DD4A-A447-C871AD700BAD}"/>
                </a:ext>
              </a:extLst>
            </p:cNvPr>
            <p:cNvPicPr>
              <a:picLocks noChangeAspect="1"/>
            </p:cNvPicPr>
            <p:nvPr/>
          </p:nvPicPr>
          <p:blipFill>
            <a:blip r:embed="rId5"/>
            <a:stretch>
              <a:fillRect/>
            </a:stretch>
          </p:blipFill>
          <p:spPr>
            <a:xfrm>
              <a:off x="536557" y="3705390"/>
              <a:ext cx="4114800" cy="2286000"/>
            </a:xfrm>
            <a:prstGeom prst="rect">
              <a:avLst/>
            </a:prstGeom>
          </p:spPr>
        </p:pic>
        <p:pic>
          <p:nvPicPr>
            <p:cNvPr id="9" name="Picture 8" descr="A picture containing knife&#10;&#10;Description automatically generated">
              <a:extLst>
                <a:ext uri="{FF2B5EF4-FFF2-40B4-BE49-F238E27FC236}">
                  <a16:creationId xmlns:a16="http://schemas.microsoft.com/office/drawing/2014/main" id="{6D9FE994-015B-CC40-A275-591E0F6393C8}"/>
                </a:ext>
              </a:extLst>
            </p:cNvPr>
            <p:cNvPicPr>
              <a:picLocks noChangeAspect="1"/>
            </p:cNvPicPr>
            <p:nvPr/>
          </p:nvPicPr>
          <p:blipFill>
            <a:blip r:embed="rId6"/>
            <a:stretch>
              <a:fillRect/>
            </a:stretch>
          </p:blipFill>
          <p:spPr>
            <a:xfrm>
              <a:off x="10831045" y="3661822"/>
              <a:ext cx="1212113" cy="2294687"/>
            </a:xfrm>
            <a:prstGeom prst="rect">
              <a:avLst/>
            </a:prstGeom>
          </p:spPr>
        </p:pic>
      </p:grpSp>
      <p:pic>
        <p:nvPicPr>
          <p:cNvPr id="10" name="Picture 9" descr="A picture containing drawing&#10;&#10;Description automatically generated">
            <a:extLst>
              <a:ext uri="{FF2B5EF4-FFF2-40B4-BE49-F238E27FC236}">
                <a16:creationId xmlns:a16="http://schemas.microsoft.com/office/drawing/2014/main" id="{24854B90-6FF6-B94D-AAC8-28BDB99B7335}"/>
              </a:ext>
            </a:extLst>
          </p:cNvPr>
          <p:cNvPicPr>
            <a:picLocks noChangeAspect="1"/>
          </p:cNvPicPr>
          <p:nvPr/>
        </p:nvPicPr>
        <p:blipFill>
          <a:blip r:embed="rId7"/>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41809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BFDEE0-AD05-E947-8F34-F8170D9B85AD}"/>
              </a:ext>
            </a:extLst>
          </p:cNvPr>
          <p:cNvSpPr>
            <a:spLocks noGrp="1"/>
          </p:cNvSpPr>
          <p:nvPr>
            <p:ph idx="1"/>
          </p:nvPr>
        </p:nvSpPr>
        <p:spPr>
          <a:xfrm>
            <a:off x="568267" y="2229041"/>
            <a:ext cx="5499233" cy="2430642"/>
          </a:xfrm>
        </p:spPr>
        <p:txBody>
          <a:bodyPr>
            <a:normAutofit/>
          </a:bodyPr>
          <a:lstStyle/>
          <a:p>
            <a:r>
              <a:rPr lang="en-US" sz="2400" dirty="0"/>
              <a:t>1: Remove all complexes</a:t>
            </a:r>
          </a:p>
          <a:p>
            <a:r>
              <a:rPr lang="en-US" sz="2400" dirty="0"/>
              <a:t>2: Remove 1/2 complexes</a:t>
            </a:r>
          </a:p>
          <a:p>
            <a:r>
              <a:rPr lang="en-US" sz="2400" dirty="0"/>
              <a:t>3: Remove 1 complex</a:t>
            </a:r>
          </a:p>
          <a:p>
            <a:r>
              <a:rPr lang="en-US" sz="2400" dirty="0"/>
              <a:t>4: Remove all except </a:t>
            </a:r>
            <a:r>
              <a:rPr lang="en-US" sz="2400" dirty="0" err="1"/>
              <a:t>atp</a:t>
            </a:r>
            <a:r>
              <a:rPr lang="en-US" sz="2400" dirty="0"/>
              <a:t>, </a:t>
            </a:r>
            <a:r>
              <a:rPr lang="en-US" sz="2400" dirty="0" err="1"/>
              <a:t>nadph</a:t>
            </a:r>
            <a:r>
              <a:rPr lang="en-US" sz="2400" dirty="0"/>
              <a:t>, isobutanol, glucose, enzymes</a:t>
            </a:r>
          </a:p>
        </p:txBody>
      </p:sp>
      <p:sp>
        <p:nvSpPr>
          <p:cNvPr id="4" name="Title 1">
            <a:extLst>
              <a:ext uri="{FF2B5EF4-FFF2-40B4-BE49-F238E27FC236}">
                <a16:creationId xmlns:a16="http://schemas.microsoft.com/office/drawing/2014/main" id="{C5BCE93D-BDAA-AD4F-8093-A51566FA6FDB}"/>
              </a:ext>
            </a:extLst>
          </p:cNvPr>
          <p:cNvSpPr>
            <a:spLocks noGrp="1"/>
          </p:cNvSpPr>
          <p:nvPr>
            <p:ph type="title"/>
          </p:nvPr>
        </p:nvSpPr>
        <p:spPr>
          <a:xfrm>
            <a:off x="295280" y="263525"/>
            <a:ext cx="10515600" cy="1325563"/>
          </a:xfrm>
        </p:spPr>
        <p:txBody>
          <a:bodyPr>
            <a:normAutofit/>
          </a:bodyPr>
          <a:lstStyle/>
          <a:p>
            <a:r>
              <a:rPr lang="en-US" sz="3200" b="1" dirty="0"/>
              <a:t>Attempted Reduced Models</a:t>
            </a:r>
          </a:p>
        </p:txBody>
      </p:sp>
      <p:pic>
        <p:nvPicPr>
          <p:cNvPr id="7" name="Content Placeholder 6">
            <a:extLst>
              <a:ext uri="{FF2B5EF4-FFF2-40B4-BE49-F238E27FC236}">
                <a16:creationId xmlns:a16="http://schemas.microsoft.com/office/drawing/2014/main" id="{BE2731D4-DF30-1E48-A864-9D812A7F4A90}"/>
              </a:ext>
            </a:extLst>
          </p:cNvPr>
          <p:cNvPicPr>
            <a:picLocks noChangeAspect="1"/>
          </p:cNvPicPr>
          <p:nvPr/>
        </p:nvPicPr>
        <p:blipFill rotWithShape="1">
          <a:blip r:embed="rId2"/>
          <a:srcRect t="24124" b="61273"/>
          <a:stretch/>
        </p:blipFill>
        <p:spPr>
          <a:xfrm>
            <a:off x="6422297" y="3263516"/>
            <a:ext cx="5099764" cy="553791"/>
          </a:xfrm>
          <a:prstGeom prst="rect">
            <a:avLst/>
          </a:prstGeom>
        </p:spPr>
      </p:pic>
      <p:sp>
        <p:nvSpPr>
          <p:cNvPr id="9" name="Left Brace 8">
            <a:extLst>
              <a:ext uri="{FF2B5EF4-FFF2-40B4-BE49-F238E27FC236}">
                <a16:creationId xmlns:a16="http://schemas.microsoft.com/office/drawing/2014/main" id="{04312764-C8D3-DC46-944F-86D6DA8791B9}"/>
              </a:ext>
            </a:extLst>
          </p:cNvPr>
          <p:cNvSpPr/>
          <p:nvPr/>
        </p:nvSpPr>
        <p:spPr>
          <a:xfrm rot="5400000">
            <a:off x="8757657" y="2269722"/>
            <a:ext cx="369332" cy="18313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A8B48786-DE8C-DE4E-9381-6621833677D7}"/>
              </a:ext>
            </a:extLst>
          </p:cNvPr>
          <p:cNvSpPr txBox="1"/>
          <p:nvPr/>
        </p:nvSpPr>
        <p:spPr>
          <a:xfrm>
            <a:off x="8239616" y="2553457"/>
            <a:ext cx="1465125" cy="369332"/>
          </a:xfrm>
          <a:prstGeom prst="rect">
            <a:avLst/>
          </a:prstGeom>
          <a:noFill/>
        </p:spPr>
        <p:txBody>
          <a:bodyPr wrap="square" rtlCol="0">
            <a:spAutoFit/>
          </a:bodyPr>
          <a:lstStyle/>
          <a:p>
            <a:r>
              <a:rPr lang="en-US" dirty="0">
                <a:solidFill>
                  <a:srgbClr val="0070C0"/>
                </a:solidFill>
                <a:latin typeface="Avenir Book" panose="02000503020000020003" pitchFamily="2" charset="0"/>
              </a:rPr>
              <a:t>Complexes</a:t>
            </a:r>
          </a:p>
        </p:txBody>
      </p:sp>
      <p:pic>
        <p:nvPicPr>
          <p:cNvPr id="8" name="Picture 7" descr="A picture containing drawing&#10;&#10;Description automatically generated">
            <a:extLst>
              <a:ext uri="{FF2B5EF4-FFF2-40B4-BE49-F238E27FC236}">
                <a16:creationId xmlns:a16="http://schemas.microsoft.com/office/drawing/2014/main" id="{5454E110-877E-CD4A-B1A0-D434923421CA}"/>
              </a:ext>
            </a:extLst>
          </p:cNvPr>
          <p:cNvPicPr>
            <a:picLocks noChangeAspect="1"/>
          </p:cNvPicPr>
          <p:nvPr/>
        </p:nvPicPr>
        <p:blipFill>
          <a:blip r:embed="rId3"/>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94913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E78E3-3B40-3E42-AAEA-173219EF6D18}"/>
              </a:ext>
            </a:extLst>
          </p:cNvPr>
          <p:cNvSpPr>
            <a:spLocks noGrp="1"/>
          </p:cNvSpPr>
          <p:nvPr>
            <p:ph type="title"/>
          </p:nvPr>
        </p:nvSpPr>
        <p:spPr>
          <a:xfrm>
            <a:off x="205501" y="343039"/>
            <a:ext cx="5500757" cy="987406"/>
          </a:xfrm>
        </p:spPr>
        <p:txBody>
          <a:bodyPr>
            <a:normAutofit/>
          </a:bodyPr>
          <a:lstStyle/>
          <a:p>
            <a:r>
              <a:rPr lang="en-US" sz="3200" b="1" dirty="0" err="1"/>
              <a:t>autoReduce</a:t>
            </a:r>
            <a:r>
              <a:rPr lang="en-US" sz="3200" b="1" dirty="0"/>
              <a:t> progress/issues</a:t>
            </a:r>
            <a:br>
              <a:rPr lang="en-US" sz="3200" dirty="0">
                <a:solidFill>
                  <a:srgbClr val="FF0000"/>
                </a:solidFill>
              </a:rPr>
            </a:br>
            <a:endParaRPr lang="en-US" sz="3200" b="1" dirty="0"/>
          </a:p>
        </p:txBody>
      </p:sp>
      <p:sp>
        <p:nvSpPr>
          <p:cNvPr id="17" name="Content Placeholder 16">
            <a:extLst>
              <a:ext uri="{FF2B5EF4-FFF2-40B4-BE49-F238E27FC236}">
                <a16:creationId xmlns:a16="http://schemas.microsoft.com/office/drawing/2014/main" id="{B8C8D83E-9352-B544-AA22-108BB5ED42A3}"/>
              </a:ext>
            </a:extLst>
          </p:cNvPr>
          <p:cNvSpPr>
            <a:spLocks noGrp="1"/>
          </p:cNvSpPr>
          <p:nvPr>
            <p:ph sz="half" idx="1"/>
          </p:nvPr>
        </p:nvSpPr>
        <p:spPr>
          <a:xfrm>
            <a:off x="261443" y="2473892"/>
            <a:ext cx="4079614" cy="1720421"/>
          </a:xfrm>
        </p:spPr>
        <p:txBody>
          <a:bodyPr>
            <a:normAutofit/>
          </a:bodyPr>
          <a:lstStyle/>
          <a:p>
            <a:r>
              <a:rPr lang="en-US" sz="1800" dirty="0"/>
              <a:t>Automate SBML to ODE</a:t>
            </a:r>
          </a:p>
          <a:p>
            <a:r>
              <a:rPr lang="en-US" sz="1800" dirty="0"/>
              <a:t>High error for some proposed reduced models</a:t>
            </a:r>
          </a:p>
          <a:p>
            <a:r>
              <a:rPr lang="en-US" sz="1800" dirty="0"/>
              <a:t>Errors for Reduced Model 4</a:t>
            </a:r>
            <a:endParaRPr lang="en-US" dirty="0"/>
          </a:p>
        </p:txBody>
      </p:sp>
      <p:pic>
        <p:nvPicPr>
          <p:cNvPr id="4" name="Picture 3" descr="A close up of a map&#10;&#10;Description automatically generated">
            <a:extLst>
              <a:ext uri="{FF2B5EF4-FFF2-40B4-BE49-F238E27FC236}">
                <a16:creationId xmlns:a16="http://schemas.microsoft.com/office/drawing/2014/main" id="{66B87A05-9C80-3C4F-860F-54DFF4ED1C72}"/>
              </a:ext>
            </a:extLst>
          </p:cNvPr>
          <p:cNvPicPr>
            <a:picLocks noChangeAspect="1"/>
          </p:cNvPicPr>
          <p:nvPr/>
        </p:nvPicPr>
        <p:blipFill>
          <a:blip r:embed="rId3"/>
          <a:stretch>
            <a:fillRect/>
          </a:stretch>
        </p:blipFill>
        <p:spPr>
          <a:xfrm>
            <a:off x="4447289" y="924787"/>
            <a:ext cx="3715076" cy="2743200"/>
          </a:xfrm>
          <a:prstGeom prst="rect">
            <a:avLst/>
          </a:prstGeom>
        </p:spPr>
      </p:pic>
      <p:pic>
        <p:nvPicPr>
          <p:cNvPr id="10" name="Picture 9" descr="A close up of a map&#10;&#10;Description automatically generated">
            <a:extLst>
              <a:ext uri="{FF2B5EF4-FFF2-40B4-BE49-F238E27FC236}">
                <a16:creationId xmlns:a16="http://schemas.microsoft.com/office/drawing/2014/main" id="{B56C6FB1-CE97-B941-84B1-511960F211FA}"/>
              </a:ext>
            </a:extLst>
          </p:cNvPr>
          <p:cNvPicPr>
            <a:picLocks noChangeAspect="1"/>
          </p:cNvPicPr>
          <p:nvPr/>
        </p:nvPicPr>
        <p:blipFill>
          <a:blip r:embed="rId4"/>
          <a:stretch>
            <a:fillRect/>
          </a:stretch>
        </p:blipFill>
        <p:spPr>
          <a:xfrm>
            <a:off x="8215481" y="3667987"/>
            <a:ext cx="3715076" cy="2743200"/>
          </a:xfrm>
          <a:prstGeom prst="rect">
            <a:avLst/>
          </a:prstGeom>
        </p:spPr>
      </p:pic>
      <p:pic>
        <p:nvPicPr>
          <p:cNvPr id="5" name="Picture 4" descr="A close up of a map&#10;&#10;Description automatically generated">
            <a:extLst>
              <a:ext uri="{FF2B5EF4-FFF2-40B4-BE49-F238E27FC236}">
                <a16:creationId xmlns:a16="http://schemas.microsoft.com/office/drawing/2014/main" id="{9A528302-D4CE-3943-AD83-B48F2FF9A111}"/>
              </a:ext>
            </a:extLst>
          </p:cNvPr>
          <p:cNvPicPr>
            <a:picLocks noChangeAspect="1"/>
          </p:cNvPicPr>
          <p:nvPr/>
        </p:nvPicPr>
        <p:blipFill>
          <a:blip r:embed="rId5"/>
          <a:stretch>
            <a:fillRect/>
          </a:stretch>
        </p:blipFill>
        <p:spPr>
          <a:xfrm>
            <a:off x="8156924" y="924787"/>
            <a:ext cx="3715077" cy="2743200"/>
          </a:xfrm>
          <a:prstGeom prst="rect">
            <a:avLst/>
          </a:prstGeom>
        </p:spPr>
      </p:pic>
      <p:pic>
        <p:nvPicPr>
          <p:cNvPr id="9" name="Picture 8" descr="A close up of a map&#10;&#10;Description automatically generated">
            <a:extLst>
              <a:ext uri="{FF2B5EF4-FFF2-40B4-BE49-F238E27FC236}">
                <a16:creationId xmlns:a16="http://schemas.microsoft.com/office/drawing/2014/main" id="{9C70960B-644D-AC4A-B976-770CBB538F9E}"/>
              </a:ext>
            </a:extLst>
          </p:cNvPr>
          <p:cNvPicPr>
            <a:picLocks noChangeAspect="1"/>
          </p:cNvPicPr>
          <p:nvPr/>
        </p:nvPicPr>
        <p:blipFill>
          <a:blip r:embed="rId6"/>
          <a:stretch>
            <a:fillRect/>
          </a:stretch>
        </p:blipFill>
        <p:spPr>
          <a:xfrm>
            <a:off x="4500404" y="3667987"/>
            <a:ext cx="3715077" cy="2743200"/>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D564C95F-D520-194F-BC2E-F77534A3108F}"/>
              </a:ext>
            </a:extLst>
          </p:cNvPr>
          <p:cNvPicPr>
            <a:picLocks noChangeAspect="1"/>
          </p:cNvPicPr>
          <p:nvPr/>
        </p:nvPicPr>
        <p:blipFill>
          <a:blip r:embed="rId7"/>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273426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5E00C-79EE-E54D-9F6A-E7483B496FF2}"/>
              </a:ext>
            </a:extLst>
          </p:cNvPr>
          <p:cNvSpPr>
            <a:spLocks noGrp="1"/>
          </p:cNvSpPr>
          <p:nvPr>
            <p:ph type="title"/>
          </p:nvPr>
        </p:nvSpPr>
        <p:spPr>
          <a:xfrm>
            <a:off x="152400" y="0"/>
            <a:ext cx="10515600" cy="1325563"/>
          </a:xfrm>
        </p:spPr>
        <p:txBody>
          <a:bodyPr>
            <a:normAutofit/>
          </a:bodyPr>
          <a:lstStyle/>
          <a:p>
            <a:r>
              <a:rPr lang="en-US" sz="3200" b="1" dirty="0"/>
              <a:t>Minimal model progress</a:t>
            </a:r>
            <a:endParaRPr lang="en-US" sz="3200" dirty="0">
              <a:solidFill>
                <a:srgbClr val="FF0000"/>
              </a:solidFill>
            </a:endParaRPr>
          </a:p>
        </p:txBody>
      </p:sp>
      <p:grpSp>
        <p:nvGrpSpPr>
          <p:cNvPr id="3" name="Group 2">
            <a:extLst>
              <a:ext uri="{FF2B5EF4-FFF2-40B4-BE49-F238E27FC236}">
                <a16:creationId xmlns:a16="http://schemas.microsoft.com/office/drawing/2014/main" id="{5386B640-136A-5D4F-873A-003A236BD439}"/>
              </a:ext>
            </a:extLst>
          </p:cNvPr>
          <p:cNvGrpSpPr/>
          <p:nvPr/>
        </p:nvGrpSpPr>
        <p:grpSpPr>
          <a:xfrm>
            <a:off x="1108213" y="1274371"/>
            <a:ext cx="9752416" cy="5116984"/>
            <a:chOff x="1108213" y="1274371"/>
            <a:chExt cx="9752416" cy="5116984"/>
          </a:xfrm>
        </p:grpSpPr>
        <p:pic>
          <p:nvPicPr>
            <p:cNvPr id="5" name="Picture 4" descr="A close up of a mans face&#10;&#10;Description automatically generated">
              <a:extLst>
                <a:ext uri="{FF2B5EF4-FFF2-40B4-BE49-F238E27FC236}">
                  <a16:creationId xmlns:a16="http://schemas.microsoft.com/office/drawing/2014/main" id="{2821C7BD-FE43-2840-8145-104B6200CB62}"/>
                </a:ext>
              </a:extLst>
            </p:cNvPr>
            <p:cNvPicPr>
              <a:picLocks noChangeAspect="1"/>
            </p:cNvPicPr>
            <p:nvPr/>
          </p:nvPicPr>
          <p:blipFill>
            <a:blip r:embed="rId3"/>
            <a:stretch>
              <a:fillRect/>
            </a:stretch>
          </p:blipFill>
          <p:spPr>
            <a:xfrm>
              <a:off x="1108213" y="1274371"/>
              <a:ext cx="4353339" cy="3200400"/>
            </a:xfrm>
            <a:prstGeom prst="rect">
              <a:avLst/>
            </a:prstGeom>
          </p:spPr>
        </p:pic>
        <p:pic>
          <p:nvPicPr>
            <p:cNvPr id="7" name="Picture 6" descr="A close up of a map&#10;&#10;Description automatically generated">
              <a:extLst>
                <a:ext uri="{FF2B5EF4-FFF2-40B4-BE49-F238E27FC236}">
                  <a16:creationId xmlns:a16="http://schemas.microsoft.com/office/drawing/2014/main" id="{EAED58EF-BEC5-DE4B-89F9-BC11F9871C31}"/>
                </a:ext>
              </a:extLst>
            </p:cNvPr>
            <p:cNvPicPr>
              <a:picLocks noChangeAspect="1"/>
            </p:cNvPicPr>
            <p:nvPr/>
          </p:nvPicPr>
          <p:blipFill>
            <a:blip r:embed="rId4"/>
            <a:stretch>
              <a:fillRect/>
            </a:stretch>
          </p:blipFill>
          <p:spPr>
            <a:xfrm>
              <a:off x="6507290" y="1274371"/>
              <a:ext cx="4353339" cy="3200400"/>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0FA226FF-8519-7D4E-83A4-B7C21E5118E7}"/>
                    </a:ext>
                  </a:extLst>
                </p:cNvPr>
                <p:cNvSpPr txBox="1"/>
                <p:nvPr/>
              </p:nvSpPr>
              <p:spPr>
                <a:xfrm>
                  <a:off x="1770493" y="4856485"/>
                  <a:ext cx="3028778" cy="5380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𝑔𝑙𝑢𝑐𝑜𝑠𝑒</m:t>
                                </m:r>
                              </m:e>
                            </m:d>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h𝑒𝑥</m:t>
                            </m:r>
                          </m:sub>
                        </m:sSub>
                        <m:r>
                          <a:rPr lang="en-US" b="0" i="1" smtClean="0">
                            <a:latin typeface="Cambria Math" panose="02040503050406030204" pitchFamily="18" charset="0"/>
                          </a:rPr>
                          <m:t>[</m:t>
                        </m:r>
                        <m:r>
                          <a:rPr lang="en-US" b="0" i="1" smtClean="0">
                            <a:latin typeface="Cambria Math" panose="02040503050406030204" pitchFamily="18" charset="0"/>
                          </a:rPr>
                          <m:t>𝑔𝑙𝑢𝑐𝑜𝑠𝑒</m:t>
                        </m:r>
                        <m:r>
                          <a:rPr lang="en-US" b="0" i="1" smtClean="0">
                            <a:latin typeface="Cambria Math" panose="02040503050406030204" pitchFamily="18" charset="0"/>
                          </a:rPr>
                          <m:t>]</m:t>
                        </m:r>
                      </m:oMath>
                    </m:oMathPara>
                  </a14:m>
                  <a:endParaRPr lang="en-US" dirty="0"/>
                </a:p>
              </p:txBody>
            </p:sp>
          </mc:Choice>
          <mc:Fallback>
            <p:sp>
              <p:nvSpPr>
                <p:cNvPr id="10" name="TextBox 9">
                  <a:extLst>
                    <a:ext uri="{FF2B5EF4-FFF2-40B4-BE49-F238E27FC236}">
                      <a16:creationId xmlns:a16="http://schemas.microsoft.com/office/drawing/2014/main" id="{0FA226FF-8519-7D4E-83A4-B7C21E5118E7}"/>
                    </a:ext>
                  </a:extLst>
                </p:cNvPr>
                <p:cNvSpPr txBox="1">
                  <a:spLocks noRot="1" noChangeAspect="1" noMove="1" noResize="1" noEditPoints="1" noAdjustHandles="1" noChangeArrowheads="1" noChangeShapeType="1" noTextEdit="1"/>
                </p:cNvSpPr>
                <p:nvPr/>
              </p:nvSpPr>
              <p:spPr>
                <a:xfrm>
                  <a:off x="1770493" y="4856485"/>
                  <a:ext cx="3028778" cy="538096"/>
                </a:xfrm>
                <a:prstGeom prst="rect">
                  <a:avLst/>
                </a:prstGeom>
                <a:blipFill>
                  <a:blip r:embed="rId5"/>
                  <a:stretch>
                    <a:fillRect l="-1250" r="-2083" b="-1363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B25655B0-5C53-C947-AE91-CDE2A784663F}"/>
                    </a:ext>
                  </a:extLst>
                </p:cNvPr>
                <p:cNvSpPr txBox="1"/>
                <p:nvPr/>
              </p:nvSpPr>
              <p:spPr>
                <a:xfrm>
                  <a:off x="7038989" y="4646224"/>
                  <a:ext cx="3289940" cy="5380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𝑖𝑠𝑜𝑏𝑢𝑡𝑎𝑛𝑜𝑙</m:t>
                                </m:r>
                              </m:e>
                            </m:d>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𝑖𝑠𝑜</m:t>
                            </m:r>
                          </m:sub>
                        </m:sSub>
                        <m:r>
                          <a:rPr lang="en-US" b="0" i="1" smtClean="0">
                            <a:latin typeface="Cambria Math" panose="02040503050406030204" pitchFamily="18" charset="0"/>
                          </a:rPr>
                          <m:t>[</m:t>
                        </m:r>
                        <m:r>
                          <a:rPr lang="en-US" b="0" i="1" smtClean="0">
                            <a:latin typeface="Cambria Math" panose="02040503050406030204" pitchFamily="18" charset="0"/>
                          </a:rPr>
                          <m:t>𝑔𝑙𝑢𝑐𝑜𝑠𝑒</m:t>
                        </m:r>
                        <m:r>
                          <a:rPr lang="en-US" b="0" i="1" smtClean="0">
                            <a:latin typeface="Cambria Math" panose="02040503050406030204" pitchFamily="18" charset="0"/>
                          </a:rPr>
                          <m:t>]</m:t>
                        </m:r>
                      </m:oMath>
                    </m:oMathPara>
                  </a14:m>
                  <a:endParaRPr lang="en-US" dirty="0"/>
                </a:p>
              </p:txBody>
            </p:sp>
          </mc:Choice>
          <mc:Fallback>
            <p:sp>
              <p:nvSpPr>
                <p:cNvPr id="11" name="TextBox 10">
                  <a:extLst>
                    <a:ext uri="{FF2B5EF4-FFF2-40B4-BE49-F238E27FC236}">
                      <a16:creationId xmlns:a16="http://schemas.microsoft.com/office/drawing/2014/main" id="{B25655B0-5C53-C947-AE91-CDE2A784663F}"/>
                    </a:ext>
                  </a:extLst>
                </p:cNvPr>
                <p:cNvSpPr txBox="1">
                  <a:spLocks noRot="1" noChangeAspect="1" noMove="1" noResize="1" noEditPoints="1" noAdjustHandles="1" noChangeArrowheads="1" noChangeShapeType="1" noTextEdit="1"/>
                </p:cNvSpPr>
                <p:nvPr/>
              </p:nvSpPr>
              <p:spPr>
                <a:xfrm>
                  <a:off x="7038989" y="4646224"/>
                  <a:ext cx="3289940" cy="538096"/>
                </a:xfrm>
                <a:prstGeom prst="rect">
                  <a:avLst/>
                </a:prstGeom>
                <a:blipFill>
                  <a:blip r:embed="rId6"/>
                  <a:stretch>
                    <a:fillRect l="-769" r="-1923" b="-1395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8F7DFFA2-8069-9249-9CFF-24A014ED29EE}"/>
                    </a:ext>
                  </a:extLst>
                </p:cNvPr>
                <p:cNvSpPr txBox="1"/>
                <p:nvPr/>
              </p:nvSpPr>
              <p:spPr>
                <a:xfrm>
                  <a:off x="7627321" y="5628283"/>
                  <a:ext cx="2113271" cy="2192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𝑔𝑙𝑢𝑐𝑜𝑠𝑒</m:t>
                        </m:r>
                        <m:r>
                          <a:rPr lang="en-US" sz="1400" b="0" i="1" smtClean="0">
                            <a:latin typeface="Cambria Math" panose="02040503050406030204" pitchFamily="18" charset="0"/>
                          </a:rPr>
                          <m:t> </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𝑘</m:t>
                                </m:r>
                              </m:e>
                              <m:sub>
                                <m:r>
                                  <a:rPr lang="en-US" sz="1400" b="0" i="1" smtClean="0">
                                    <a:latin typeface="Cambria Math" panose="02040503050406030204" pitchFamily="18" charset="0"/>
                                  </a:rPr>
                                  <m:t>𝑖𝑠𝑜</m:t>
                                </m:r>
                              </m:sub>
                            </m:sSub>
                          </m:sup>
                        </m:sSup>
                        <m:r>
                          <a:rPr lang="en-US" sz="1400" b="0" i="1" smtClean="0">
                            <a:latin typeface="Cambria Math" panose="02040503050406030204" pitchFamily="18" charset="0"/>
                          </a:rPr>
                          <m:t>𝑖𝑠𝑜𝑏𝑢𝑡𝑎𝑛𝑜𝑙</m:t>
                        </m:r>
                        <m:r>
                          <a:rPr lang="en-US" sz="1400" b="0" i="1" smtClean="0">
                            <a:latin typeface="Cambria Math" panose="02040503050406030204" pitchFamily="18" charset="0"/>
                          </a:rPr>
                          <m:t> </m:t>
                        </m:r>
                      </m:oMath>
                    </m:oMathPara>
                  </a14:m>
                  <a:endParaRPr lang="en-US" sz="1400" dirty="0"/>
                </a:p>
              </p:txBody>
            </p:sp>
          </mc:Choice>
          <mc:Fallback>
            <p:sp>
              <p:nvSpPr>
                <p:cNvPr id="12" name="TextBox 11">
                  <a:extLst>
                    <a:ext uri="{FF2B5EF4-FFF2-40B4-BE49-F238E27FC236}">
                      <a16:creationId xmlns:a16="http://schemas.microsoft.com/office/drawing/2014/main" id="{8F7DFFA2-8069-9249-9CFF-24A014ED29EE}"/>
                    </a:ext>
                  </a:extLst>
                </p:cNvPr>
                <p:cNvSpPr txBox="1">
                  <a:spLocks noRot="1" noChangeAspect="1" noMove="1" noResize="1" noEditPoints="1" noAdjustHandles="1" noChangeArrowheads="1" noChangeShapeType="1" noTextEdit="1"/>
                </p:cNvSpPr>
                <p:nvPr/>
              </p:nvSpPr>
              <p:spPr>
                <a:xfrm>
                  <a:off x="7627321" y="5628283"/>
                  <a:ext cx="2113271" cy="219227"/>
                </a:xfrm>
                <a:prstGeom prst="rect">
                  <a:avLst/>
                </a:prstGeom>
                <a:blipFill>
                  <a:blip r:embed="rId7"/>
                  <a:stretch>
                    <a:fillRect l="-2395" r="-2395" b="-388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ACDD241B-69BE-124B-8B03-7E89E1E2BDBC}"/>
                    </a:ext>
                  </a:extLst>
                </p:cNvPr>
                <p:cNvSpPr txBox="1"/>
                <p:nvPr/>
              </p:nvSpPr>
              <p:spPr>
                <a:xfrm>
                  <a:off x="2615917" y="5742344"/>
                  <a:ext cx="1337930" cy="219227"/>
                </a:xfrm>
                <a:prstGeom prst="rect">
                  <a:avLst/>
                </a:prstGeom>
                <a:noFill/>
              </p:spPr>
              <p:txBody>
                <a:bodyPr wrap="none" lIns="0" tIns="0" rIns="0" bIns="0" rtlCol="0">
                  <a:spAutoFit/>
                </a:bodyPr>
                <a:lstStyle/>
                <a:p>
                  <a14:m>
                    <m:oMath xmlns:m="http://schemas.openxmlformats.org/officeDocument/2006/math">
                      <m:r>
                        <a:rPr lang="en-US" sz="1400" b="0" i="1" smtClean="0">
                          <a:latin typeface="Cambria Math" panose="02040503050406030204" pitchFamily="18" charset="0"/>
                        </a:rPr>
                        <m:t>𝑔𝑙𝑢𝑐𝑜𝑠𝑒</m:t>
                      </m:r>
                      <m:r>
                        <a:rPr lang="en-US" sz="1400" b="0" i="1" smtClean="0">
                          <a:latin typeface="Cambria Math" panose="02040503050406030204" pitchFamily="18" charset="0"/>
                        </a:rPr>
                        <m:t> </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𝑘</m:t>
                              </m:r>
                            </m:e>
                            <m:sub>
                              <m:r>
                                <a:rPr lang="en-US" sz="1400" b="0" i="1" smtClean="0">
                                  <a:latin typeface="Cambria Math" panose="02040503050406030204" pitchFamily="18" charset="0"/>
                                </a:rPr>
                                <m:t>h𝑒𝑥</m:t>
                              </m:r>
                            </m:sub>
                          </m:sSub>
                        </m:sup>
                      </m:sSup>
                      <m:r>
                        <a:rPr lang="en-US" sz="1400" b="0" i="1" smtClean="0">
                          <a:latin typeface="Cambria Math" panose="02040503050406030204" pitchFamily="18" charset="0"/>
                        </a:rPr>
                        <m:t> </m:t>
                      </m:r>
                    </m:oMath>
                  </a14:m>
                  <a:r>
                    <a:rPr lang="en-US" sz="1400" dirty="0"/>
                    <a:t> ⌀</a:t>
                  </a:r>
                </a:p>
              </p:txBody>
            </p:sp>
          </mc:Choice>
          <mc:Fallback>
            <p:sp>
              <p:nvSpPr>
                <p:cNvPr id="13" name="TextBox 12">
                  <a:extLst>
                    <a:ext uri="{FF2B5EF4-FFF2-40B4-BE49-F238E27FC236}">
                      <a16:creationId xmlns:a16="http://schemas.microsoft.com/office/drawing/2014/main" id="{ACDD241B-69BE-124B-8B03-7E89E1E2BDBC}"/>
                    </a:ext>
                  </a:extLst>
                </p:cNvPr>
                <p:cNvSpPr txBox="1">
                  <a:spLocks noRot="1" noChangeAspect="1" noMove="1" noResize="1" noEditPoints="1" noAdjustHandles="1" noChangeArrowheads="1" noChangeShapeType="1" noTextEdit="1"/>
                </p:cNvSpPr>
                <p:nvPr/>
              </p:nvSpPr>
              <p:spPr>
                <a:xfrm>
                  <a:off x="2615917" y="5742344"/>
                  <a:ext cx="1337930" cy="219227"/>
                </a:xfrm>
                <a:prstGeom prst="rect">
                  <a:avLst/>
                </a:prstGeom>
                <a:blipFill>
                  <a:blip r:embed="rId8"/>
                  <a:stretch>
                    <a:fillRect l="-5660" t="-22222" r="-7547" b="-5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2F304252-6206-A24F-898A-665DEF078479}"/>
                    </a:ext>
                  </a:extLst>
                </p:cNvPr>
                <p:cNvSpPr txBox="1"/>
                <p:nvPr/>
              </p:nvSpPr>
              <p:spPr>
                <a:xfrm>
                  <a:off x="2810329" y="6175911"/>
                  <a:ext cx="94910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𝑘</m:t>
                            </m:r>
                          </m:e>
                          <m:sub>
                            <m:r>
                              <a:rPr lang="en-US" sz="1400" b="0" i="1" smtClean="0">
                                <a:latin typeface="Cambria Math" panose="02040503050406030204" pitchFamily="18" charset="0"/>
                              </a:rPr>
                              <m:t>h𝑒𝑥</m:t>
                            </m:r>
                          </m:sub>
                        </m:sSub>
                        <m:r>
                          <a:rPr lang="en-US" sz="1400" b="0" i="1" smtClean="0">
                            <a:latin typeface="Cambria Math" panose="02040503050406030204" pitchFamily="18" charset="0"/>
                          </a:rPr>
                          <m:t>=0.06</m:t>
                        </m:r>
                      </m:oMath>
                    </m:oMathPara>
                  </a14:m>
                  <a:endParaRPr lang="en-US" sz="1400" dirty="0"/>
                </a:p>
              </p:txBody>
            </p:sp>
          </mc:Choice>
          <mc:Fallback>
            <p:sp>
              <p:nvSpPr>
                <p:cNvPr id="14" name="TextBox 13">
                  <a:extLst>
                    <a:ext uri="{FF2B5EF4-FFF2-40B4-BE49-F238E27FC236}">
                      <a16:creationId xmlns:a16="http://schemas.microsoft.com/office/drawing/2014/main" id="{2F304252-6206-A24F-898A-665DEF078479}"/>
                    </a:ext>
                  </a:extLst>
                </p:cNvPr>
                <p:cNvSpPr txBox="1">
                  <a:spLocks noRot="1" noChangeAspect="1" noMove="1" noResize="1" noEditPoints="1" noAdjustHandles="1" noChangeArrowheads="1" noChangeShapeType="1" noTextEdit="1"/>
                </p:cNvSpPr>
                <p:nvPr/>
              </p:nvSpPr>
              <p:spPr>
                <a:xfrm>
                  <a:off x="2810329" y="6175911"/>
                  <a:ext cx="949106" cy="215444"/>
                </a:xfrm>
                <a:prstGeom prst="rect">
                  <a:avLst/>
                </a:prstGeom>
                <a:blipFill>
                  <a:blip r:embed="rId9"/>
                  <a:stretch>
                    <a:fillRect l="-3947" r="-2632" b="-111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BCC2CA93-B1CF-CE43-856B-DD8C452F34F9}"/>
                    </a:ext>
                  </a:extLst>
                </p:cNvPr>
                <p:cNvSpPr txBox="1"/>
                <p:nvPr/>
              </p:nvSpPr>
              <p:spPr>
                <a:xfrm>
                  <a:off x="8180869" y="6175911"/>
                  <a:ext cx="100617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𝑘</m:t>
                            </m:r>
                          </m:e>
                          <m:sub>
                            <m:r>
                              <a:rPr lang="en-US" sz="1400" b="0" i="1" smtClean="0">
                                <a:latin typeface="Cambria Math" panose="02040503050406030204" pitchFamily="18" charset="0"/>
                              </a:rPr>
                              <m:t>𝑖𝑠𝑜</m:t>
                            </m:r>
                          </m:sub>
                        </m:sSub>
                        <m:r>
                          <a:rPr lang="en-US" sz="1400" b="0" i="1" smtClean="0">
                            <a:latin typeface="Cambria Math" panose="02040503050406030204" pitchFamily="18" charset="0"/>
                          </a:rPr>
                          <m:t>=0.057</m:t>
                        </m:r>
                      </m:oMath>
                    </m:oMathPara>
                  </a14:m>
                  <a:endParaRPr lang="en-US" sz="1400" dirty="0"/>
                </a:p>
              </p:txBody>
            </p:sp>
          </mc:Choice>
          <mc:Fallback>
            <p:sp>
              <p:nvSpPr>
                <p:cNvPr id="15" name="TextBox 14">
                  <a:extLst>
                    <a:ext uri="{FF2B5EF4-FFF2-40B4-BE49-F238E27FC236}">
                      <a16:creationId xmlns:a16="http://schemas.microsoft.com/office/drawing/2014/main" id="{BCC2CA93-B1CF-CE43-856B-DD8C452F34F9}"/>
                    </a:ext>
                  </a:extLst>
                </p:cNvPr>
                <p:cNvSpPr txBox="1">
                  <a:spLocks noRot="1" noChangeAspect="1" noMove="1" noResize="1" noEditPoints="1" noAdjustHandles="1" noChangeArrowheads="1" noChangeShapeType="1" noTextEdit="1"/>
                </p:cNvSpPr>
                <p:nvPr/>
              </p:nvSpPr>
              <p:spPr>
                <a:xfrm>
                  <a:off x="8180869" y="6175911"/>
                  <a:ext cx="1006173" cy="215444"/>
                </a:xfrm>
                <a:prstGeom prst="rect">
                  <a:avLst/>
                </a:prstGeom>
                <a:blipFill>
                  <a:blip r:embed="rId10"/>
                  <a:stretch>
                    <a:fillRect l="-3750" r="-3750" b="-11111"/>
                  </a:stretch>
                </a:blipFill>
              </p:spPr>
              <p:txBody>
                <a:bodyPr/>
                <a:lstStyle/>
                <a:p>
                  <a:r>
                    <a:rPr lang="en-US">
                      <a:noFill/>
                    </a:rPr>
                    <a:t> </a:t>
                  </a:r>
                </a:p>
              </p:txBody>
            </p:sp>
          </mc:Fallback>
        </mc:AlternateContent>
      </p:grpSp>
      <p:pic>
        <p:nvPicPr>
          <p:cNvPr id="16" name="Picture 15" descr="A picture containing drawing&#10;&#10;Description automatically generated">
            <a:extLst>
              <a:ext uri="{FF2B5EF4-FFF2-40B4-BE49-F238E27FC236}">
                <a16:creationId xmlns:a16="http://schemas.microsoft.com/office/drawing/2014/main" id="{E11DBC87-E95C-2148-95E3-F92AC80AC16F}"/>
              </a:ext>
            </a:extLst>
          </p:cNvPr>
          <p:cNvPicPr>
            <a:picLocks noChangeAspect="1"/>
          </p:cNvPicPr>
          <p:nvPr/>
        </p:nvPicPr>
        <p:blipFill>
          <a:blip r:embed="rId11"/>
          <a:stretch>
            <a:fillRect/>
          </a:stretch>
        </p:blipFill>
        <p:spPr>
          <a:xfrm>
            <a:off x="11117119" y="6514803"/>
            <a:ext cx="1074881" cy="343197"/>
          </a:xfrm>
          <a:prstGeom prst="rect">
            <a:avLst/>
          </a:prstGeom>
        </p:spPr>
      </p:pic>
      <p:sp>
        <p:nvSpPr>
          <p:cNvPr id="17" name="TextBox 16">
            <a:extLst>
              <a:ext uri="{FF2B5EF4-FFF2-40B4-BE49-F238E27FC236}">
                <a16:creationId xmlns:a16="http://schemas.microsoft.com/office/drawing/2014/main" id="{C63DA29A-9090-4D4B-A075-4A2A85FD4353}"/>
              </a:ext>
            </a:extLst>
          </p:cNvPr>
          <p:cNvSpPr txBox="1"/>
          <p:nvPr/>
        </p:nvSpPr>
        <p:spPr>
          <a:xfrm>
            <a:off x="7941790" y="6589099"/>
            <a:ext cx="3273653" cy="261610"/>
          </a:xfrm>
          <a:prstGeom prst="rect">
            <a:avLst/>
          </a:prstGeom>
          <a:noFill/>
        </p:spPr>
        <p:txBody>
          <a:bodyPr wrap="none" rtlCol="0">
            <a:spAutoFit/>
          </a:bodyPr>
          <a:lstStyle/>
          <a:p>
            <a:r>
              <a:rPr lang="en-US" sz="1100" dirty="0">
                <a:latin typeface="Avenir Book" panose="02000503020000020003" pitchFamily="2" charset="0"/>
              </a:rPr>
              <a:t>Opgenorth et al., 2017, Nature Chemical Biology</a:t>
            </a:r>
          </a:p>
        </p:txBody>
      </p:sp>
    </p:spTree>
    <p:extLst>
      <p:ext uri="{BB962C8B-B14F-4D97-AF65-F5344CB8AC3E}">
        <p14:creationId xmlns:p14="http://schemas.microsoft.com/office/powerpoint/2010/main" val="1341901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B32-4972-D542-AA54-17F1B405C985}"/>
              </a:ext>
            </a:extLst>
          </p:cNvPr>
          <p:cNvSpPr>
            <a:spLocks noGrp="1"/>
          </p:cNvSpPr>
          <p:nvPr>
            <p:ph type="title"/>
          </p:nvPr>
        </p:nvSpPr>
        <p:spPr>
          <a:xfrm>
            <a:off x="321365" y="166342"/>
            <a:ext cx="10515600" cy="1325563"/>
          </a:xfrm>
        </p:spPr>
        <p:txBody>
          <a:bodyPr>
            <a:normAutofit/>
          </a:bodyPr>
          <a:lstStyle/>
          <a:p>
            <a:r>
              <a:rPr lang="en-US" sz="3200" b="1" dirty="0"/>
              <a:t>Collaboration</a:t>
            </a:r>
          </a:p>
        </p:txBody>
      </p:sp>
      <p:sp>
        <p:nvSpPr>
          <p:cNvPr id="6" name="Content Placeholder 5">
            <a:extLst>
              <a:ext uri="{FF2B5EF4-FFF2-40B4-BE49-F238E27FC236}">
                <a16:creationId xmlns:a16="http://schemas.microsoft.com/office/drawing/2014/main" id="{6468D1C1-49DF-C741-87DA-9844C5203FCE}"/>
              </a:ext>
            </a:extLst>
          </p:cNvPr>
          <p:cNvSpPr>
            <a:spLocks noGrp="1"/>
          </p:cNvSpPr>
          <p:nvPr>
            <p:ph sz="half" idx="2"/>
          </p:nvPr>
        </p:nvSpPr>
        <p:spPr>
          <a:xfrm>
            <a:off x="6172200" y="2235097"/>
            <a:ext cx="5181600" cy="1412564"/>
          </a:xfrm>
        </p:spPr>
        <p:txBody>
          <a:bodyPr>
            <a:normAutofit/>
          </a:bodyPr>
          <a:lstStyle/>
          <a:p>
            <a:r>
              <a:rPr lang="en-US" sz="2000" dirty="0" err="1"/>
              <a:t>Subsbml</a:t>
            </a:r>
            <a:r>
              <a:rPr lang="en-US" sz="2000" dirty="0"/>
              <a:t> model</a:t>
            </a:r>
          </a:p>
          <a:p>
            <a:pPr lvl="1"/>
            <a:r>
              <a:rPr lang="en-US" sz="1800" dirty="0"/>
              <a:t>”</a:t>
            </a:r>
            <a:r>
              <a:rPr lang="en-US" sz="1800" dirty="0" err="1"/>
              <a:t>rheostat_sbml_model.xml</a:t>
            </a:r>
            <a:r>
              <a:rPr lang="en-US" sz="1800" dirty="0"/>
              <a:t>”</a:t>
            </a:r>
          </a:p>
          <a:p>
            <a:pPr lvl="1"/>
            <a:r>
              <a:rPr lang="en-US" sz="1800" dirty="0"/>
              <a:t>Input [enzymes]</a:t>
            </a:r>
            <a:r>
              <a:rPr lang="en-US" sz="1800" baseline="-25000" dirty="0"/>
              <a:t>0</a:t>
            </a:r>
            <a:r>
              <a:rPr lang="en-US" sz="1800" dirty="0"/>
              <a:t>, [glucose]</a:t>
            </a:r>
            <a:r>
              <a:rPr lang="en-US" sz="1800" baseline="-25000" dirty="0"/>
              <a:t>0</a:t>
            </a:r>
            <a:r>
              <a:rPr lang="en-US" sz="1800" dirty="0"/>
              <a:t>, [</a:t>
            </a:r>
            <a:r>
              <a:rPr lang="en-US" sz="1800" dirty="0" err="1"/>
              <a:t>atp</a:t>
            </a:r>
            <a:r>
              <a:rPr lang="en-US" sz="1800" dirty="0"/>
              <a:t>]</a:t>
            </a:r>
            <a:r>
              <a:rPr lang="en-US" sz="1800" baseline="-25000" dirty="0"/>
              <a:t>0</a:t>
            </a:r>
            <a:r>
              <a:rPr lang="en-US" sz="1800" dirty="0"/>
              <a:t>, [pi]</a:t>
            </a:r>
            <a:r>
              <a:rPr lang="en-US" sz="1800" baseline="-25000" dirty="0"/>
              <a:t>0</a:t>
            </a:r>
            <a:r>
              <a:rPr lang="en-US" sz="1800" dirty="0"/>
              <a:t>, [</a:t>
            </a:r>
            <a:r>
              <a:rPr lang="en-US" sz="1800" dirty="0" err="1"/>
              <a:t>nadp</a:t>
            </a:r>
            <a:r>
              <a:rPr lang="en-US" sz="1800" dirty="0"/>
              <a:t>]</a:t>
            </a:r>
            <a:r>
              <a:rPr lang="en-US" sz="1800" baseline="-25000" dirty="0"/>
              <a:t>0</a:t>
            </a:r>
          </a:p>
          <a:p>
            <a:pPr lvl="1"/>
            <a:endParaRPr lang="en-US" sz="1800" baseline="-25000" dirty="0"/>
          </a:p>
          <a:p>
            <a:pPr lvl="1"/>
            <a:endParaRPr lang="en-US" sz="1800" dirty="0"/>
          </a:p>
        </p:txBody>
      </p:sp>
      <p:pic>
        <p:nvPicPr>
          <p:cNvPr id="5" name="Picture 4" descr="A close up of a map&#10;&#10;Description automatically generated">
            <a:extLst>
              <a:ext uri="{FF2B5EF4-FFF2-40B4-BE49-F238E27FC236}">
                <a16:creationId xmlns:a16="http://schemas.microsoft.com/office/drawing/2014/main" id="{083B9151-3721-434D-BF40-9B652C46C99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9750" l="5195" r="96537">
                        <a14:foregroundMark x1="82107" y1="15500" x2="40260" y2="7750"/>
                        <a14:foregroundMark x1="40260" y1="7750" x2="17893" y2="25750"/>
                        <a14:foregroundMark x1="17893" y1="25750" x2="7359" y2="30500"/>
                        <a14:foregroundMark x1="7359" y1="30500" x2="2685" y2="48905"/>
                        <a14:foregroundMark x1="3112" y1="51009" x2="7648" y2="66500"/>
                        <a14:foregroundMark x1="7648" y1="66500" x2="21356" y2="76250"/>
                        <a14:foregroundMark x1="21356" y1="76250" x2="29726" y2="89500"/>
                        <a14:foregroundMark x1="29726" y1="89500" x2="40260" y2="96000"/>
                        <a14:foregroundMark x1="40260" y1="96000" x2="67388" y2="97500"/>
                        <a14:foregroundMark x1="67388" y1="97500" x2="78788" y2="95750"/>
                        <a14:foregroundMark x1="78788" y1="95750" x2="95671" y2="68750"/>
                        <a14:foregroundMark x1="95671" y1="68750" x2="98413" y2="50250"/>
                        <a14:foregroundMark x1="98413" y1="50250" x2="96681" y2="28000"/>
                        <a14:foregroundMark x1="96681" y1="28000" x2="87734" y2="14750"/>
                        <a14:foregroundMark x1="87734" y1="14750" x2="76912" y2="10750"/>
                        <a14:foregroundMark x1="76912" y1="10750" x2="71717" y2="16750"/>
                        <a14:foregroundMark x1="13131" y1="37500" x2="4185" y2="49250"/>
                        <a14:foregroundMark x1="5002" y1="65432" x2="5095" y2="67277"/>
                        <a14:foregroundMark x1="4185" y1="49250" x2="4658" y2="58617"/>
                        <a14:foregroundMark x1="5551" y1="69208" x2="11544" y2="68500"/>
                        <a14:foregroundMark x1="22511" y1="81750" x2="57431" y2="96750"/>
                        <a14:foregroundMark x1="57431" y1="96750" x2="68543" y2="91000"/>
                        <a14:foregroundMark x1="68543" y1="91000" x2="87734" y2="99750"/>
                        <a14:backgroundMark x1="29870" y1="7250" x2="144" y2="15500"/>
                        <a14:backgroundMark x1="0" y1="48500" x2="3608" y2="66250"/>
                        <a14:backgroundMark x1="3608" y1="66250" x2="144" y2="80500"/>
                        <a14:backgroundMark x1="33189" y1="5500" x2="22367" y2="15250"/>
                        <a14:backgroundMark x1="22367" y1="15250" x2="9380" y2="12500"/>
                      </a14:backgroundRemoval>
                    </a14:imgEffect>
                  </a14:imgLayer>
                </a14:imgProps>
              </a:ext>
            </a:extLst>
          </a:blip>
          <a:stretch>
            <a:fillRect/>
          </a:stretch>
        </p:blipFill>
        <p:spPr>
          <a:xfrm>
            <a:off x="1075635" y="1870766"/>
            <a:ext cx="4394200" cy="2540000"/>
          </a:xfrm>
          <a:prstGeom prst="rect">
            <a:avLst/>
          </a:prstGeom>
        </p:spPr>
      </p:pic>
      <p:sp>
        <p:nvSpPr>
          <p:cNvPr id="9" name="TextBox 8">
            <a:extLst>
              <a:ext uri="{FF2B5EF4-FFF2-40B4-BE49-F238E27FC236}">
                <a16:creationId xmlns:a16="http://schemas.microsoft.com/office/drawing/2014/main" id="{1C3C4163-5E71-C943-9C4F-6C58DD3AFBBA}"/>
              </a:ext>
            </a:extLst>
          </p:cNvPr>
          <p:cNvSpPr txBox="1"/>
          <p:nvPr/>
        </p:nvSpPr>
        <p:spPr>
          <a:xfrm>
            <a:off x="3113761" y="6596390"/>
            <a:ext cx="9169053" cy="261610"/>
          </a:xfrm>
          <a:prstGeom prst="rect">
            <a:avLst/>
          </a:prstGeom>
          <a:noFill/>
        </p:spPr>
        <p:txBody>
          <a:bodyPr wrap="square" rtlCol="0">
            <a:spAutoFit/>
          </a:bodyPr>
          <a:lstStyle/>
          <a:p>
            <a:r>
              <a:rPr lang="en-US" sz="1050" dirty="0">
                <a:latin typeface="Avenir Book" panose="02000503020000020003" pitchFamily="2" charset="0"/>
              </a:rPr>
              <a:t>Murray, Richard, </a:t>
            </a:r>
            <a:r>
              <a:rPr lang="en-US" sz="1050" i="1" dirty="0">
                <a:latin typeface="Avenir Book" panose="02000503020000020003" pitchFamily="2" charset="0"/>
              </a:rPr>
              <a:t>Towards Genetically-Programmed Synthetic Cells and Multi-Cellular Machines</a:t>
            </a:r>
            <a:r>
              <a:rPr lang="en-US" sz="1050" dirty="0">
                <a:latin typeface="Avenir Book" panose="02000503020000020003" pitchFamily="2" charset="0"/>
              </a:rPr>
              <a:t>, July 2017. PowerPoint Presentation. </a:t>
            </a:r>
          </a:p>
        </p:txBody>
      </p:sp>
      <p:pic>
        <p:nvPicPr>
          <p:cNvPr id="10" name="Picture 9" descr="A picture containing drawing&#10;&#10;Description automatically generated">
            <a:extLst>
              <a:ext uri="{FF2B5EF4-FFF2-40B4-BE49-F238E27FC236}">
                <a16:creationId xmlns:a16="http://schemas.microsoft.com/office/drawing/2014/main" id="{BD461982-BBBC-954E-8E6C-48A1D7CC9BC1}"/>
              </a:ext>
            </a:extLst>
          </p:cNvPr>
          <p:cNvPicPr>
            <a:picLocks noChangeAspect="1"/>
          </p:cNvPicPr>
          <p:nvPr/>
        </p:nvPicPr>
        <p:blipFill>
          <a:blip r:embed="rId5"/>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2010598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5_23_2020_templtae" id="{C4D01837-F583-D94D-95D7-0F76D89D02B2}" vid="{788B30EF-4EBF-7D40-92D5-95697EA184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4740</TotalTime>
  <Words>1205</Words>
  <Application>Microsoft Macintosh PowerPoint</Application>
  <PresentationFormat>Widescreen</PresentationFormat>
  <Paragraphs>168</Paragraphs>
  <Slides>16</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Avenir Book</vt:lpstr>
      <vt:lpstr>Calibri</vt:lpstr>
      <vt:lpstr>Cambria Math</vt:lpstr>
      <vt:lpstr>Office Theme</vt:lpstr>
      <vt:lpstr>ATP Life Extension in Synthetic Cells</vt:lpstr>
      <vt:lpstr>Goal: ATP Life Extension in Synthetic Cells</vt:lpstr>
      <vt:lpstr>Roadmap</vt:lpstr>
      <vt:lpstr>Model Overview</vt:lpstr>
      <vt:lpstr>Rheostat Model Output</vt:lpstr>
      <vt:lpstr>Attempted Reduced Models</vt:lpstr>
      <vt:lpstr>autoReduce progress/issues </vt:lpstr>
      <vt:lpstr>Minimal model progress</vt:lpstr>
      <vt:lpstr>Collaboration</vt:lpstr>
      <vt:lpstr>Collaboration with Agrima (VirE2)</vt:lpstr>
      <vt:lpstr>Rheostat concerns</vt:lpstr>
      <vt:lpstr>ATP synthase model progress – ATP synthesis</vt:lpstr>
      <vt:lpstr>ATP synthase model progress – ATP hydrolysis</vt:lpstr>
      <vt:lpstr>ATP synthase simulation</vt:lpstr>
      <vt:lpstr>Future directions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Updates</dc:title>
  <dc:creator>Roychoudhury, Ankita</dc:creator>
  <cp:lastModifiedBy>Roychoudhury, Ankita</cp:lastModifiedBy>
  <cp:revision>93</cp:revision>
  <dcterms:created xsi:type="dcterms:W3CDTF">2020-07-06T13:55:40Z</dcterms:created>
  <dcterms:modified xsi:type="dcterms:W3CDTF">2020-07-27T22:32:45Z</dcterms:modified>
</cp:coreProperties>
</file>