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9" r:id="rId4"/>
    <p:sldId id="262" r:id="rId5"/>
    <p:sldId id="263" r:id="rId6"/>
    <p:sldId id="264" r:id="rId7"/>
    <p:sldId id="265" r:id="rId8"/>
    <p:sldId id="266" r:id="rId9"/>
    <p:sldId id="268" r:id="rId10"/>
    <p:sldId id="267" r:id="rId11"/>
    <p:sldId id="270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657"/>
    <p:restoredTop sz="84410"/>
  </p:normalViewPr>
  <p:slideViewPr>
    <p:cSldViewPr snapToGrid="0" snapToObjects="1">
      <p:cViewPr>
        <p:scale>
          <a:sx n="94" d="100"/>
          <a:sy n="94" d="100"/>
        </p:scale>
        <p:origin x="280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A57404-EE3F-0348-BEEB-D97808B706DC}" type="datetimeFigureOut">
              <a:rPr lang="en-US" smtClean="0"/>
              <a:t>1/22/21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B43BE7-0BEB-BB48-8C3B-3579DC705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602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Uncovering something useful/novel?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B43BE7-0BEB-BB48-8C3B-3579DC70517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211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Worst case timeline, I hope to move faster than this.</a:t>
            </a:r>
          </a:p>
          <a:p>
            <a:r>
              <a:rPr lang="en-US" dirty="0"/>
              <a:t>This term </a:t>
            </a:r>
            <a:r>
              <a:rPr lang="en-US" dirty="0" err="1"/>
              <a:t>im</a:t>
            </a:r>
            <a:r>
              <a:rPr lang="en-US" dirty="0"/>
              <a:t> taking lulu’s and </a:t>
            </a:r>
            <a:r>
              <a:rPr lang="en-US" dirty="0" err="1"/>
              <a:t>aaron</a:t>
            </a:r>
            <a:r>
              <a:rPr lang="en-US" dirty="0"/>
              <a:t> </a:t>
            </a:r>
            <a:r>
              <a:rPr lang="en-US" dirty="0" err="1"/>
              <a:t>aames</a:t>
            </a:r>
            <a:r>
              <a:rPr lang="en-US" dirty="0"/>
              <a:t>’ nonlinear class.</a:t>
            </a:r>
          </a:p>
          <a:p>
            <a:r>
              <a:rPr lang="en-US" dirty="0"/>
              <a:t>Next timer I’ll be </a:t>
            </a:r>
            <a:r>
              <a:rPr lang="en-US" dirty="0" err="1"/>
              <a:t>TAing</a:t>
            </a:r>
            <a:r>
              <a:rPr lang="en-US" dirty="0"/>
              <a:t> and maybe taking a few random classes, but after this term I finish my requirements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B43BE7-0BEB-BB48-8C3B-3579DC70517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362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EBF57-EB38-984C-AB47-23B96DC7DC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0B03EE-CABD-6F42-86E0-BF5C44BD7C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72AFC-6042-4E42-801E-5D7566453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1/22/21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4E5E7-53BF-8640-866B-FF8737029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82AB9-2FB5-E549-AD98-499CBED77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840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4F4E8-2D6F-544A-87C9-076E06EE8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03D9BD-2FBF-9E4C-87FA-490C1C4596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3EF27-E058-5C43-8366-FA49BC02F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1/22/21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3F6D66-62BC-E848-9983-6392C04BB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90DDB-D869-FC4F-AC43-FCFE51C5E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207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1CEBDA-7C14-AB45-BBA2-43D8CDDDD0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0B52B2-D85D-204E-9726-25014371D9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88EC7-C1FD-B440-B051-099586DD3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1/22/21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52982-378D-9C43-A246-55317CAA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D38EC-7E9C-5244-9BA6-DBF3DFB07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51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A4D1D-1C1B-2042-9800-2AD089CE5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6F580-2CD6-5C46-925C-CE997517A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7D26D-DBAB-5F47-9B85-B97EEBE7E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1/22/21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9E566-34CC-BC4A-A863-089BA8269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614A8-1E60-E447-8F75-B4FEFBBC2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686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70BB4-337D-7146-AF52-B89DFE941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D44DB-45EC-CE48-8DBE-B73A8630A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67740-C78E-9B45-854A-4E77FCEB9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1/22/21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84548-D33B-844A-B6B3-3F5FFF282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81B33-102E-484C-9D81-DD0B652FE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911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7522E-F00B-A94D-B7AD-FB6FC9F7C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80D7A-8422-764C-95F0-79FEFA2F59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572610-78BA-D547-B18E-27BDB7DD1F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A896B0-6B57-5C42-B547-1AC3E30C6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1/22/21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4F19D5-4EA3-3640-A667-02D5489EF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A30E91-EE8F-7642-842F-E518CBEAB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785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9675D-B4EC-6749-94FD-9AE5F2732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8D44B7-3199-5D40-802E-E289881BB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1EDB40-F7C4-5F4F-956E-2C0B41D597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57C394-8ABC-0B47-B3E2-018AF8ED29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054559-6E0B-AD4B-8FBE-3D2CF535F5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DB93AE-C674-B844-A475-52DF0C5FC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1/22/21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BE7556-89F7-C848-BA3B-935E72A61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9F7572-6AD7-674F-93C3-B0DFD6817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64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6579C-450A-4B4C-B5B6-EFEE28E80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AB000B-D801-3A4D-A560-B8755CDB8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1/22/21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151397-388E-824A-854A-8C04AE37A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F81638-DC36-1948-B37D-827B05F9B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176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CDF714-C359-8746-92AF-6088137AF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1/22/21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29542C-D9A3-054F-BD1C-AC1CF866C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80EDA-66F6-BC4C-AA16-37A2416A0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66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4E329-E854-8F41-A6BC-166CC30F4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AE7EB-1AE5-AD4E-AC60-081E27D36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462B37-D69C-D840-86CA-66EBB309B8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03169E-675E-0F43-A1E2-53C4CC83D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1/22/21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21FD40-8608-A24F-A5D7-F569B1182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173094-9125-9541-A202-F453AEED3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872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E27FB-F6B9-1043-B1BD-712E809BA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E6798F-783B-F74C-B0F3-01D3899B4F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581EF0-4349-7143-8688-8BABC161CB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B3D730-6110-3A43-BDC5-B10C6CE27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1/22/21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BCE5D3-482D-7C40-AF02-7A5CE561F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61A806-FD9D-8844-9B30-599207BDD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540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FEBB46-82D1-4F4C-9321-D38E9EC97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C19A1-AA52-6044-B895-2B44019D7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F0939-B627-A744-BD0A-68E2C4B01A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26123" y="6542088"/>
            <a:ext cx="840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r>
              <a:rPr lang="en-US"/>
              <a:t>1/22/21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A83F8-ED88-714E-8185-A06365D9E9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21882" y="6542088"/>
            <a:ext cx="17185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3A237-08A5-4E48-9C0C-574F6BABA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89772" y="6149678"/>
            <a:ext cx="380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fld id="{814F3199-600E-1648-98F9-303CE5CD938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0C96F34F-7085-4843-BFB2-253993EEE706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444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venir Book" panose="02000503020000020003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B9D11-84B9-1540-A321-43AA74CAD1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Updates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2AF63C-6801-A142-8154-BFC671D7A6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Jan 22 2021</a:t>
            </a:r>
          </a:p>
          <a:p>
            <a:r>
              <a:rPr lang="en-US" dirty="0"/>
              <a:t>Ankita Roychoudhury</a:t>
            </a:r>
          </a:p>
          <a:p>
            <a:r>
              <a:rPr lang="en-US" dirty="0"/>
              <a:t>Murray Lab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79C60D-8EA9-DD4B-9781-B73EBE6A0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1/22/21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0CC0FB-257C-324B-9317-E50B8312B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212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F3FFD-2932-5443-8560-F352C9F2F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Design: </a:t>
            </a:r>
            <a:r>
              <a:rPr lang="en-US" i="1" dirty="0"/>
              <a:t>Test flow on agar pads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15372-078E-954C-8F81-3316714E7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+/- IPTG to vesicle outer solution</a:t>
            </a:r>
          </a:p>
          <a:p>
            <a:endParaRPr lang="en-US" dirty="0"/>
          </a:p>
          <a:p>
            <a:r>
              <a:rPr lang="en-US" dirty="0"/>
              <a:t>+/- IPTG to agar pads with ‘dried’ vesicles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8AC76-8270-6B43-B159-DF6544B15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1/22/21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B4F595-C047-5647-BA99-C56C5138C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335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181BC-2DBD-A749-926E-04C67CA4F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Senior Thesis Timeline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ABB41-D932-1A46-94BC-3E06A6B4E9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445991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Jan: Finalize New Project Direction</a:t>
            </a:r>
          </a:p>
          <a:p>
            <a:endParaRPr lang="en-US" dirty="0"/>
          </a:p>
          <a:p>
            <a:r>
              <a:rPr lang="en-US" dirty="0"/>
              <a:t>Feb/Mar: Platform design and test</a:t>
            </a:r>
          </a:p>
          <a:p>
            <a:endParaRPr lang="en-US" dirty="0"/>
          </a:p>
          <a:p>
            <a:r>
              <a:rPr lang="en-US" dirty="0"/>
              <a:t>Mar/Apr: Beg/spike experiments on platform. ATP/ADP/Pi data collection</a:t>
            </a:r>
          </a:p>
          <a:p>
            <a:endParaRPr lang="en-US" dirty="0"/>
          </a:p>
          <a:p>
            <a:r>
              <a:rPr lang="en-US" dirty="0"/>
              <a:t>May: Re-evaluate with data</a:t>
            </a:r>
          </a:p>
          <a:p>
            <a:endParaRPr lang="en-US" dirty="0"/>
          </a:p>
          <a:p>
            <a:r>
              <a:rPr lang="en-US" dirty="0"/>
              <a:t>Jun: Defend and graduate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A62B3-4772-B044-9414-A1A478EF2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1/22/21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C535F1-C2BC-0F4D-9EF8-A5494B537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11</a:t>
            </a:fld>
            <a:endParaRPr lang="en-US"/>
          </a:p>
        </p:txBody>
      </p:sp>
      <p:pic>
        <p:nvPicPr>
          <p:cNvPr id="6" name="Content Placeholder 7" descr="Icon&#10;&#10;Description automatically generated">
            <a:extLst>
              <a:ext uri="{FF2B5EF4-FFF2-40B4-BE49-F238E27FC236}">
                <a16:creationId xmlns:a16="http://schemas.microsoft.com/office/drawing/2014/main" id="{25703307-34EB-E742-96D6-5C44AE82758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7143861" y="2728699"/>
            <a:ext cx="5048139" cy="378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541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8816E-D09C-B647-9907-383560E7F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Misc.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DC219-E5EC-7844-B21E-0E555EBAB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Extract Learn?</a:t>
            </a:r>
          </a:p>
          <a:p>
            <a:r>
              <a:rPr lang="en-US" dirty="0"/>
              <a:t>Grad updates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885C6-902E-4746-9BCF-F48E72A1C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1/22/21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A93D73-B085-5549-BDFF-5BEF7AC6F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299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166007-BDDB-294E-8B02-E6F003FEC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8C1650D-F933-BC4A-8898-49464EE61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</a:t>
            </a:r>
            <a:r>
              <a:rPr lang="en-US" baseline="-25000" dirty="0"/>
              <a:t>0</a:t>
            </a:r>
            <a:r>
              <a:rPr lang="en-US" dirty="0"/>
              <a:t> progress (ATP synthase)</a:t>
            </a:r>
          </a:p>
          <a:p>
            <a:endParaRPr lang="en-US" dirty="0"/>
          </a:p>
          <a:p>
            <a:r>
              <a:rPr lang="en-US" dirty="0"/>
              <a:t>Goal</a:t>
            </a:r>
            <a:r>
              <a:rPr lang="en-US" baseline="-25000" dirty="0"/>
              <a:t>1</a:t>
            </a:r>
            <a:r>
              <a:rPr lang="en-US" dirty="0"/>
              <a:t> proposal</a:t>
            </a:r>
          </a:p>
          <a:p>
            <a:endParaRPr lang="en-US" dirty="0"/>
          </a:p>
          <a:p>
            <a:r>
              <a:rPr lang="en-US" dirty="0"/>
              <a:t>Senior Thesis Timeline</a:t>
            </a:r>
          </a:p>
          <a:p>
            <a:endParaRPr lang="en-US" dirty="0"/>
          </a:p>
          <a:p>
            <a:r>
              <a:rPr lang="en-US" dirty="0"/>
              <a:t>Misc.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0EB2D4-7F7A-BA42-BA12-43F45A52C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1/22/21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9377B7-1877-1544-AECA-A8812D02F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377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FDEFB-F3CB-BB4A-8217-852FE1294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98" y="70953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dirty="0"/>
              <a:t>Goal</a:t>
            </a:r>
            <a:r>
              <a:rPr lang="en-US" sz="2400" baseline="-25000" dirty="0"/>
              <a:t>0</a:t>
            </a:r>
            <a:r>
              <a:rPr lang="en-US" sz="2400" dirty="0"/>
              <a:t>: </a:t>
            </a:r>
            <a:r>
              <a:rPr lang="en-US" sz="2400" i="1" dirty="0"/>
              <a:t>ATP Regeneration in Synthetic Cells via ATP Synthase/Proton Pump Mechanism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22D3F-1EB5-F944-A023-6F413AEA0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5523" y="4783766"/>
            <a:ext cx="4470175" cy="1026726"/>
          </a:xfrm>
        </p:spPr>
        <p:txBody>
          <a:bodyPr>
            <a:normAutofit/>
          </a:bodyPr>
          <a:lstStyle/>
          <a:p>
            <a:r>
              <a:rPr lang="en-US" sz="1400" dirty="0"/>
              <a:t>Adding more ATP does not necessarily increase speed/rate of protein production </a:t>
            </a:r>
          </a:p>
          <a:p>
            <a:r>
              <a:rPr lang="en-US" sz="1400" dirty="0"/>
              <a:t>Toxic Pi buildup</a:t>
            </a:r>
            <a:endParaRPr lang="en-US" sz="1200" dirty="0"/>
          </a:p>
          <a:p>
            <a:pPr lvl="1"/>
            <a:endParaRPr lang="en-US" sz="1200" dirty="0"/>
          </a:p>
          <a:p>
            <a:pPr lvl="1"/>
            <a:endParaRPr lang="en-US" sz="1200" dirty="0"/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A7FEA31D-ABFB-A343-BFF0-3374395CB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881" y="936131"/>
            <a:ext cx="7524848" cy="3098467"/>
          </a:xfrm>
          <a:prstGeom prst="rect">
            <a:avLst/>
          </a:prstGeom>
        </p:spPr>
      </p:pic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07394BE4-4DF2-B74A-B8BD-B585CD1EFB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0858" y="4170307"/>
            <a:ext cx="3314221" cy="2115460"/>
          </a:xfrm>
          <a:prstGeom prst="rect">
            <a:avLst/>
          </a:prstGeom>
        </p:spPr>
      </p:pic>
      <p:pic>
        <p:nvPicPr>
          <p:cNvPr id="6" name="Picture 5" descr="A picture containing clock&#10;&#10;Description automatically generated">
            <a:extLst>
              <a:ext uri="{FF2B5EF4-FFF2-40B4-BE49-F238E27FC236}">
                <a16:creationId xmlns:a16="http://schemas.microsoft.com/office/drawing/2014/main" id="{0CCA24CC-8F23-E44C-9C80-7F05DBF28B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74" y="1170367"/>
            <a:ext cx="3535727" cy="4057670"/>
          </a:xfrm>
          <a:prstGeom prst="rect">
            <a:avLst/>
          </a:prstGeo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342F8C-52BD-414E-A4DD-250418B49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1/22/21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F6A22E5-0DA1-5844-AB79-646DB14C6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485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3B412-41F8-E74F-A75B-1847724D4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521142" cy="1220607"/>
          </a:xfrm>
        </p:spPr>
        <p:txBody>
          <a:bodyPr/>
          <a:lstStyle/>
          <a:p>
            <a:r>
              <a:rPr lang="en-US" dirty="0"/>
              <a:t>ATP is not the limiting factor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94776345-56AE-0B45-B05E-9693C4DB3E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744" t="-622" r="744" b="50622"/>
          <a:stretch/>
        </p:blipFill>
        <p:spPr>
          <a:xfrm>
            <a:off x="537258" y="2020876"/>
            <a:ext cx="6824241" cy="2688223"/>
          </a:xfrm>
          <a:prstGeom prst="rect">
            <a:avLst/>
          </a:prstGeom>
        </p:spPr>
      </p:pic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1548DE96-5058-6F49-822C-4B30BA3A63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4992547" y="2084888"/>
            <a:ext cx="6824241" cy="2688223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53F247F-4FE1-8244-8319-CF18B6E7A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103" y="5208255"/>
            <a:ext cx="8377540" cy="1026726"/>
          </a:xfrm>
        </p:spPr>
        <p:txBody>
          <a:bodyPr>
            <a:normAutofit/>
          </a:bodyPr>
          <a:lstStyle/>
          <a:p>
            <a:r>
              <a:rPr lang="en-US" sz="1400" dirty="0"/>
              <a:t>Adding DNA, Extract, 3PGA makes a bigger impact on steady state values</a:t>
            </a:r>
            <a:endParaRPr lang="en-US" sz="1200" dirty="0"/>
          </a:p>
          <a:p>
            <a:pPr lvl="1"/>
            <a:endParaRPr lang="en-US" sz="1200" dirty="0"/>
          </a:p>
          <a:p>
            <a:pPr lvl="1"/>
            <a:endParaRPr lang="en-US" sz="1200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830005A-F581-7541-875A-D555CCD1F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1/22/21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FACE2A-2D2C-A04D-AF37-176128B25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133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109E2-B3C3-2A4F-B42A-EEC425824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F17DE-FCCF-404D-A39B-A2E698A51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en-US" dirty="0"/>
              <a:t>ATP regeneration may not cause lifetime extension</a:t>
            </a:r>
          </a:p>
          <a:p>
            <a:pPr marL="514350" indent="-514350">
              <a:buAutoNum type="arabicParenR"/>
            </a:pPr>
            <a:endParaRPr lang="en-US" dirty="0"/>
          </a:p>
          <a:p>
            <a:pPr marL="514350" indent="-514350">
              <a:buAutoNum type="arabicParenR"/>
            </a:pPr>
            <a:r>
              <a:rPr lang="en-US" dirty="0"/>
              <a:t>ATP synthase membrane integration will be challenging</a:t>
            </a:r>
          </a:p>
          <a:p>
            <a:pPr marL="514350" indent="-514350">
              <a:buAutoNum type="arabicParenR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B7B39F-90D0-4C4C-9C2A-EF1B05A66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1/22/21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BB301-2CFA-CC4F-8496-E7A45129F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210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628DB-D924-7942-84D5-736686E7F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868" y="164396"/>
            <a:ext cx="10515600" cy="1325563"/>
          </a:xfrm>
        </p:spPr>
        <p:txBody>
          <a:bodyPr/>
          <a:lstStyle/>
          <a:p>
            <a:r>
              <a:rPr lang="en-US" dirty="0"/>
              <a:t>Goal</a:t>
            </a:r>
            <a:r>
              <a:rPr lang="en-US" baseline="-25000" dirty="0"/>
              <a:t>1</a:t>
            </a:r>
            <a:r>
              <a:rPr lang="en-US" dirty="0"/>
              <a:t>:</a:t>
            </a:r>
            <a:r>
              <a:rPr lang="en-US" i="1" dirty="0"/>
              <a:t> Understanding flux of molecules in encapsulated protein synthesis to maximize energy use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1375F-891F-A044-97F4-DB2A69691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606" y="1425813"/>
            <a:ext cx="5267284" cy="2970529"/>
          </a:xfrm>
        </p:spPr>
        <p:txBody>
          <a:bodyPr>
            <a:normAutofit/>
          </a:bodyPr>
          <a:lstStyle/>
          <a:p>
            <a:r>
              <a:rPr lang="en-US" sz="2000" b="1" dirty="0"/>
              <a:t>Goals</a:t>
            </a:r>
          </a:p>
          <a:p>
            <a:pPr marL="0" indent="0">
              <a:buNone/>
            </a:pPr>
            <a:r>
              <a:rPr lang="en-US" sz="2000" dirty="0"/>
              <a:t>Keep desired molecules (ribosomes, polymerases, ATP, etc.) within a vesicle and remove toxic ones (Pi).</a:t>
            </a:r>
          </a:p>
          <a:p>
            <a:pPr marL="0" indent="0">
              <a:buNone/>
            </a:pPr>
            <a:r>
              <a:rPr lang="en-US" sz="2000" dirty="0"/>
              <a:t>Extends the lifetime of protein synthesis by utilizing compartments. Maximize energy use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2F1AD-5BAF-BF43-B4FB-C798594D0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1/22/21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94951F-1564-3147-B1ED-03B73861E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6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71BBA4A9-AE3F-DF43-9E40-E962938635B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92071" y="4396342"/>
                <a:ext cx="5362819" cy="297052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 Book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 Book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 Book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 Book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 Book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b="1" dirty="0"/>
                  <a:t>Objectives</a:t>
                </a:r>
              </a:p>
              <a:p>
                <a:pPr marL="0" indent="0">
                  <a:buNone/>
                </a:pPr>
                <a:r>
                  <a:rPr lang="en-US" sz="2000" dirty="0"/>
                  <a:t>Develop a standard, functional platform with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1">
                        <a:latin typeface="Cambria Math" panose="02040503050406030204" pitchFamily="18" charset="0"/>
                      </a:rPr>
                      <m:t>α</m:t>
                    </m:r>
                  </m:oMath>
                </a14:m>
                <a:r>
                  <a:rPr lang="en-US" sz="2000" dirty="0"/>
                  <a:t>-hemolysin</a:t>
                </a:r>
              </a:p>
              <a:p>
                <a:pPr marL="0" indent="0">
                  <a:buNone/>
                </a:pPr>
                <a:br>
                  <a:rPr lang="en-US" sz="2000" dirty="0"/>
                </a:br>
                <a:r>
                  <a:rPr lang="en-US" sz="2000" dirty="0"/>
                  <a:t>Test, and identify which beg/spike experiments may help maximize energy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dirty="0"/>
                  <a:t> </a:t>
                </a:r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71BBA4A9-AE3F-DF43-9E40-E962938635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071" y="4396342"/>
                <a:ext cx="5362819" cy="2970528"/>
              </a:xfrm>
              <a:prstGeom prst="rect">
                <a:avLst/>
              </a:prstGeom>
              <a:blipFill>
                <a:blip r:embed="rId3"/>
                <a:stretch>
                  <a:fillRect l="-1182" t="-21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BEA7EBF-48E6-CC4F-A82E-7ACB0AD4AC1E}"/>
              </a:ext>
            </a:extLst>
          </p:cNvPr>
          <p:cNvSpPr txBox="1">
            <a:spLocks/>
          </p:cNvSpPr>
          <p:nvPr/>
        </p:nvSpPr>
        <p:spPr>
          <a:xfrm>
            <a:off x="6099797" y="1492311"/>
            <a:ext cx="6316619" cy="2328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Technical Challenges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Acquiring the same vesicle over time on microscope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Flow of materials on agar pads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CDD52E42-E210-6147-9ED7-40B715EB0EF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6000" y="4396342"/>
                <a:ext cx="5974771" cy="269380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 Book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 Book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 Book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 Book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 Book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b="1" dirty="0"/>
                  <a:t>Approach</a:t>
                </a:r>
              </a:p>
              <a:p>
                <a:pPr marL="0" indent="0">
                  <a:buNone/>
                </a:pPr>
                <a:r>
                  <a:rPr lang="en-US" sz="2000" dirty="0"/>
                  <a:t>Test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1">
                        <a:latin typeface="Cambria Math" panose="02040503050406030204" pitchFamily="18" charset="0"/>
                      </a:rPr>
                      <m:t>α</m:t>
                    </m:r>
                  </m:oMath>
                </a14:m>
                <a:r>
                  <a:rPr lang="en-US" sz="2000" dirty="0"/>
                  <a:t>-hemolysin integration on vesicles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dirty="0"/>
                  <a:t>Test beg/spike experiments on agar pads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dirty="0"/>
                  <a:t>Quantify GFP steady states/rates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dirty="0"/>
                  <a:t>Quantify ATP, Pi, ADP steady states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dirty="0"/>
                  <a:t> </a:t>
                </a:r>
              </a:p>
            </p:txBody>
          </p:sp>
        </mc:Choice>
        <mc:Fallback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CDD52E42-E210-6147-9ED7-40B715EB0E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396342"/>
                <a:ext cx="5974771" cy="2693808"/>
              </a:xfrm>
              <a:prstGeom prst="rect">
                <a:avLst/>
              </a:prstGeom>
              <a:blipFill>
                <a:blip r:embed="rId4"/>
                <a:stretch>
                  <a:fillRect l="-1062" t="-23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106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693D1-232F-894E-BF0D-08A44E191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example:</a:t>
            </a:r>
          </a:p>
        </p:txBody>
      </p:sp>
      <p:pic>
        <p:nvPicPr>
          <p:cNvPr id="8" name="Content Placeholder 7" descr="Icon&#10;&#10;Description automatically generated">
            <a:extLst>
              <a:ext uri="{FF2B5EF4-FFF2-40B4-BE49-F238E27FC236}">
                <a16:creationId xmlns:a16="http://schemas.microsoft.com/office/drawing/2014/main" id="{797F8D09-B03C-BB49-9D60-99DE026AE8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90788"/>
            <a:ext cx="5048139" cy="3786104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01B5F-9DB1-414D-B47F-C0484468A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1/22/21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854F63-EB29-A941-B91C-6022ECAD4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7</a:t>
            </a:fld>
            <a:endParaRPr lang="en-US"/>
          </a:p>
        </p:txBody>
      </p:sp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AA770249-866F-0445-81D4-64047728A8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113981"/>
            <a:ext cx="4904096" cy="454373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61AE8D5-3519-4C4A-BC55-E1B79396A2E7}"/>
                  </a:ext>
                </a:extLst>
              </p:cNvPr>
              <p:cNvSpPr txBox="1"/>
              <p:nvPr/>
            </p:nvSpPr>
            <p:spPr>
              <a:xfrm>
                <a:off x="260051" y="4094480"/>
                <a:ext cx="15960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</a:rPr>
                      <m:t>α</m:t>
                    </m:r>
                  </m:oMath>
                </a14:m>
                <a:r>
                  <a:rPr lang="en-US" dirty="0">
                    <a:latin typeface="Avenir Book" panose="02000503020000020003" pitchFamily="2" charset="0"/>
                  </a:rPr>
                  <a:t>-hemolysin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61AE8D5-3519-4C4A-BC55-E1B79396A2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051" y="4094480"/>
                <a:ext cx="1596046" cy="369332"/>
              </a:xfrm>
              <a:prstGeom prst="rect">
                <a:avLst/>
              </a:prstGeom>
              <a:blipFill>
                <a:blip r:embed="rId4"/>
                <a:stretch>
                  <a:fillRect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74A3420-3F50-7F43-86BA-1BBF15773424}"/>
              </a:ext>
            </a:extLst>
          </p:cNvPr>
          <p:cNvCxnSpPr>
            <a:cxnSpLocks/>
          </p:cNvCxnSpPr>
          <p:nvPr/>
        </p:nvCxnSpPr>
        <p:spPr>
          <a:xfrm flipH="1">
            <a:off x="1214652" y="3930555"/>
            <a:ext cx="232011" cy="163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EE5E3CB-C888-CA4D-9961-33D0A45D9195}"/>
              </a:ext>
            </a:extLst>
          </p:cNvPr>
          <p:cNvSpPr txBox="1"/>
          <p:nvPr/>
        </p:nvSpPr>
        <p:spPr>
          <a:xfrm>
            <a:off x="1856097" y="6098766"/>
            <a:ext cx="3447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DNA: Positive Control with GFP</a:t>
            </a:r>
          </a:p>
        </p:txBody>
      </p:sp>
    </p:spTree>
    <p:extLst>
      <p:ext uri="{BB962C8B-B14F-4D97-AF65-F5344CB8AC3E}">
        <p14:creationId xmlns:p14="http://schemas.microsoft.com/office/powerpoint/2010/main" val="140583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0AAD865-205E-BF4C-A551-039559483FC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382137" y="244743"/>
                <a:ext cx="10515600" cy="1325563"/>
              </a:xfrm>
            </p:spPr>
            <p:txBody>
              <a:bodyPr/>
              <a:lstStyle/>
              <a:p>
                <a:r>
                  <a:rPr lang="en-US" dirty="0"/>
                  <a:t>Experiment Design: </a:t>
                </a:r>
                <a:r>
                  <a:rPr lang="en-US" i="1" dirty="0"/>
                  <a:t>Test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i="1" dirty="0"/>
                  <a:t>-hemolysin integration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0AAD865-205E-BF4C-A551-039559483F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82137" y="244743"/>
                <a:ext cx="10515600" cy="1325563"/>
              </a:xfrm>
              <a:blipFill>
                <a:blip r:embed="rId2"/>
                <a:stretch>
                  <a:fillRect l="-1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F6372-3DA6-8340-9929-6BA3CEABC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1/22/21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B60E0C-1F76-3043-9607-4D78E7D99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8</a:t>
            </a:fld>
            <a:endParaRPr lang="en-US"/>
          </a:p>
        </p:txBody>
      </p:sp>
      <p:pic>
        <p:nvPicPr>
          <p:cNvPr id="8" name="Content Placeholder 7" descr="Icon&#10;&#10;Description automatically generated">
            <a:extLst>
              <a:ext uri="{FF2B5EF4-FFF2-40B4-BE49-F238E27FC236}">
                <a16:creationId xmlns:a16="http://schemas.microsoft.com/office/drawing/2014/main" id="{DE7411AA-1B12-EF4E-A798-1032D6980C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8853" y="2294106"/>
            <a:ext cx="4457901" cy="334342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0A66119-CBE9-EE4E-B290-36C358E53F2E}"/>
              </a:ext>
            </a:extLst>
          </p:cNvPr>
          <p:cNvSpPr txBox="1"/>
          <p:nvPr/>
        </p:nvSpPr>
        <p:spPr>
          <a:xfrm>
            <a:off x="8628660" y="2618440"/>
            <a:ext cx="27021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venir Book" panose="02000503020000020003" pitchFamily="2" charset="0"/>
              </a:rPr>
              <a:t>+/- IPTG, Quantify fluorescence</a:t>
            </a:r>
          </a:p>
        </p:txBody>
      </p:sp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5C4A147E-B198-ED45-8EB9-AB157CF0BA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94796" y="2347690"/>
            <a:ext cx="4095822" cy="3602733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B8FC6F0-88CB-9641-9F8B-298BA845576C}"/>
              </a:ext>
            </a:extLst>
          </p:cNvPr>
          <p:cNvCxnSpPr>
            <a:cxnSpLocks/>
          </p:cNvCxnSpPr>
          <p:nvPr/>
        </p:nvCxnSpPr>
        <p:spPr>
          <a:xfrm>
            <a:off x="3407408" y="4239507"/>
            <a:ext cx="1569493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6FCF62C-B909-5F4F-B2FD-2F4E618202C7}"/>
                  </a:ext>
                </a:extLst>
              </p:cNvPr>
              <p:cNvSpPr txBox="1"/>
              <p:nvPr/>
            </p:nvSpPr>
            <p:spPr>
              <a:xfrm>
                <a:off x="3557535" y="3654732"/>
                <a:ext cx="141936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Avenir Book" panose="02000503020000020003" pitchFamily="2" charset="0"/>
                  </a:rPr>
                  <a:t>Add purified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i="0">
                        <a:latin typeface="Cambria Math" panose="02040503050406030204" pitchFamily="18" charset="0"/>
                      </a:rPr>
                      <m:t>α</m:t>
                    </m:r>
                  </m:oMath>
                </a14:m>
                <a:r>
                  <a:rPr lang="en-US" sz="1600" dirty="0">
                    <a:latin typeface="Avenir Book" panose="02000503020000020003" pitchFamily="2" charset="0"/>
                  </a:rPr>
                  <a:t>-hemolysin </a:t>
                </a: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6FCF62C-B909-5F4F-B2FD-2F4E618202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7535" y="3654732"/>
                <a:ext cx="1419366" cy="584775"/>
              </a:xfrm>
              <a:prstGeom prst="rect">
                <a:avLst/>
              </a:prstGeom>
              <a:blipFill>
                <a:blip r:embed="rId5"/>
                <a:stretch>
                  <a:fillRect l="-2679" t="-4348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8944EAE7-ED7E-704E-BA90-1B76303295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8079246" y="3654732"/>
            <a:ext cx="3801025" cy="2091688"/>
          </a:xfr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FA1FF90-2C20-C34A-8F08-10260D7BB526}"/>
              </a:ext>
            </a:extLst>
          </p:cNvPr>
          <p:cNvSpPr txBox="1"/>
          <p:nvPr/>
        </p:nvSpPr>
        <p:spPr>
          <a:xfrm>
            <a:off x="626759" y="6095437"/>
            <a:ext cx="3174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DNA: </a:t>
            </a:r>
            <a:r>
              <a:rPr lang="en-US" dirty="0" err="1">
                <a:latin typeface="Avenir Book" panose="02000503020000020003" pitchFamily="2" charset="0"/>
              </a:rPr>
              <a:t>lacI</a:t>
            </a:r>
            <a:r>
              <a:rPr lang="en-US" dirty="0">
                <a:latin typeface="Avenir Book" panose="02000503020000020003" pitchFamily="2" charset="0"/>
              </a:rPr>
              <a:t> construct with GFP</a:t>
            </a:r>
          </a:p>
        </p:txBody>
      </p:sp>
    </p:spTree>
    <p:extLst>
      <p:ext uri="{BB962C8B-B14F-4D97-AF65-F5344CB8AC3E}">
        <p14:creationId xmlns:p14="http://schemas.microsoft.com/office/powerpoint/2010/main" val="3073516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B012FFF-26AE-BA42-AF1C-736983E424E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Experiment Design (Zoila): </a:t>
                </a:r>
                <a:r>
                  <a:rPr lang="en-US" i="1" dirty="0"/>
                  <a:t>Test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i="1" dirty="0"/>
                  <a:t>-hemolysin integration</a:t>
                </a:r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B012FFF-26AE-BA42-AF1C-736983E424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37E0A-9327-D740-BC50-C37F4D533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1/22/21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422229-809E-8D4A-9B91-1897AAE23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9</a:t>
            </a:fld>
            <a:endParaRPr lang="en-US"/>
          </a:p>
        </p:txBody>
      </p:sp>
      <p:pic>
        <p:nvPicPr>
          <p:cNvPr id="6" name="Content Placeholder 7" descr="Icon&#10;&#10;Description automatically generated">
            <a:extLst>
              <a:ext uri="{FF2B5EF4-FFF2-40B4-BE49-F238E27FC236}">
                <a16:creationId xmlns:a16="http://schemas.microsoft.com/office/drawing/2014/main" id="{8D49F9CB-069B-3245-8B5E-0BA80CEBE5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7026" y="1731834"/>
            <a:ext cx="4457901" cy="33434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BB05C89-11BB-9B40-B626-CDDD0FAFF62E}"/>
              </a:ext>
            </a:extLst>
          </p:cNvPr>
          <p:cNvSpPr txBox="1"/>
          <p:nvPr/>
        </p:nvSpPr>
        <p:spPr>
          <a:xfrm>
            <a:off x="9075025" y="1878607"/>
            <a:ext cx="27021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venir Book" panose="02000503020000020003" pitchFamily="2" charset="0"/>
              </a:rPr>
              <a:t>+/- IPTG, Quantify fluorescence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C6D84BE-EB5E-5648-B8F4-B90E20DFA42B}"/>
              </a:ext>
            </a:extLst>
          </p:cNvPr>
          <p:cNvCxnSpPr>
            <a:cxnSpLocks/>
          </p:cNvCxnSpPr>
          <p:nvPr/>
        </p:nvCxnSpPr>
        <p:spPr>
          <a:xfrm>
            <a:off x="3122350" y="3365451"/>
            <a:ext cx="277956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429A2A7-0C26-AE4F-8AE1-0CBF84418615}"/>
                  </a:ext>
                </a:extLst>
              </p:cNvPr>
              <p:cNvSpPr txBox="1"/>
              <p:nvPr/>
            </p:nvSpPr>
            <p:spPr>
              <a:xfrm>
                <a:off x="504969" y="5257314"/>
                <a:ext cx="348017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Avenir Book" panose="02000503020000020003" pitchFamily="2" charset="0"/>
                  </a:rPr>
                  <a:t>DNA: </a:t>
                </a:r>
                <a:r>
                  <a:rPr lang="en-US" dirty="0" err="1">
                    <a:latin typeface="Avenir Book" panose="02000503020000020003" pitchFamily="2" charset="0"/>
                  </a:rPr>
                  <a:t>lacI</a:t>
                </a:r>
                <a:r>
                  <a:rPr lang="en-US" dirty="0">
                    <a:latin typeface="Avenir Book" panose="02000503020000020003" pitchFamily="2" charset="0"/>
                  </a:rPr>
                  <a:t> construct with GFP </a:t>
                </a:r>
                <a:r>
                  <a:rPr lang="en-US" b="1" dirty="0">
                    <a:latin typeface="Avenir Book" panose="02000503020000020003" pitchFamily="2" charset="0"/>
                  </a:rPr>
                  <a:t>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smtClean="0">
                        <a:latin typeface="Cambria Math" panose="02040503050406030204" pitchFamily="18" charset="0"/>
                      </a:rPr>
                      <m:t>α</m:t>
                    </m:r>
                  </m:oMath>
                </a14:m>
                <a:r>
                  <a:rPr lang="en-US" dirty="0">
                    <a:latin typeface="Avenir Book" panose="02000503020000020003" pitchFamily="2" charset="0"/>
                  </a:rPr>
                  <a:t>-hemolysin sequence 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429A2A7-0C26-AE4F-8AE1-0CBF844186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969" y="5257314"/>
                <a:ext cx="3480177" cy="646331"/>
              </a:xfrm>
              <a:prstGeom prst="rect">
                <a:avLst/>
              </a:prstGeom>
              <a:blipFill>
                <a:blip r:embed="rId4"/>
                <a:stretch>
                  <a:fillRect l="-1455" t="-3846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 descr="Diagram&#10;&#10;Description automatically generated">
            <a:extLst>
              <a:ext uri="{FF2B5EF4-FFF2-40B4-BE49-F238E27FC236}">
                <a16:creationId xmlns:a16="http://schemas.microsoft.com/office/drawing/2014/main" id="{F2E6BF93-6AD4-D945-89E2-3CA50FB2E4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6578" y="1777724"/>
            <a:ext cx="3765350" cy="334342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909A7FC-F1A1-2B4C-B71C-70FC9BB9B276}"/>
                  </a:ext>
                </a:extLst>
              </p:cNvPr>
              <p:cNvSpPr txBox="1"/>
              <p:nvPr/>
            </p:nvSpPr>
            <p:spPr>
              <a:xfrm>
                <a:off x="3674733" y="2500489"/>
                <a:ext cx="277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i="0">
                        <a:latin typeface="Cambria Math" panose="02040503050406030204" pitchFamily="18" charset="0"/>
                      </a:rPr>
                      <m:t>α</m:t>
                    </m:r>
                  </m:oMath>
                </a14:m>
                <a:r>
                  <a:rPr lang="en-US" sz="1600" dirty="0">
                    <a:latin typeface="Avenir Book" panose="02000503020000020003" pitchFamily="2" charset="0"/>
                  </a:rPr>
                  <a:t>-hemolysin transcription, translation, membrane integration </a:t>
                </a: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909A7FC-F1A1-2B4C-B71C-70FC9BB9B2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4733" y="2500489"/>
                <a:ext cx="2779559" cy="830997"/>
              </a:xfrm>
              <a:prstGeom prst="rect">
                <a:avLst/>
              </a:prstGeom>
              <a:blipFill>
                <a:blip r:embed="rId6"/>
                <a:stretch>
                  <a:fillRect l="-909"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9876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00820_caltech_template" id="{817EC947-AEC5-644A-8AF9-1DC9D3CB0A02}" vid="{EDA96392-5B10-A348-8E1D-BA2D2C975F7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2658</TotalTime>
  <Words>424</Words>
  <Application>Microsoft Macintosh PowerPoint</Application>
  <PresentationFormat>Widescreen</PresentationFormat>
  <Paragraphs>97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Avenir Book</vt:lpstr>
      <vt:lpstr>Calibri</vt:lpstr>
      <vt:lpstr>Cambria Math</vt:lpstr>
      <vt:lpstr>Office Theme</vt:lpstr>
      <vt:lpstr>Project Updates</vt:lpstr>
      <vt:lpstr>Outline</vt:lpstr>
      <vt:lpstr>Goal0: ATP Regeneration in Synthetic Cells via ATP Synthase/Proton Pump Mechanism</vt:lpstr>
      <vt:lpstr>ATP is not the limiting factor</vt:lpstr>
      <vt:lpstr>Issues</vt:lpstr>
      <vt:lpstr>Goal1: Understanding flux of molecules in encapsulated protein synthesis to maximize energy use</vt:lpstr>
      <vt:lpstr>An example:</vt:lpstr>
      <vt:lpstr>Experiment Design: Test α-hemolysin integration</vt:lpstr>
      <vt:lpstr>Experiment Design (Zoila): Test α-hemolysin integration</vt:lpstr>
      <vt:lpstr>Experiment Design: Test flow on agar pads</vt:lpstr>
      <vt:lpstr>Senior Thesis Timeline</vt:lpstr>
      <vt:lpstr>Misc.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Updates</dc:title>
  <dc:creator>Roychoudhury, Ankita</dc:creator>
  <cp:lastModifiedBy>Roychoudhury, Ankita</cp:lastModifiedBy>
  <cp:revision>40</cp:revision>
  <dcterms:created xsi:type="dcterms:W3CDTF">2021-01-20T20:46:55Z</dcterms:created>
  <dcterms:modified xsi:type="dcterms:W3CDTF">2021-01-22T17:05:32Z</dcterms:modified>
</cp:coreProperties>
</file>