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57" r:id="rId3"/>
    <p:sldId id="269" r:id="rId4"/>
    <p:sldId id="270" r:id="rId5"/>
    <p:sldId id="271" r:id="rId6"/>
    <p:sldId id="330" r:id="rId7"/>
    <p:sldId id="259" r:id="rId8"/>
    <p:sldId id="273" r:id="rId9"/>
    <p:sldId id="267" r:id="rId10"/>
    <p:sldId id="279" r:id="rId11"/>
    <p:sldId id="263" r:id="rId12"/>
    <p:sldId id="331" r:id="rId13"/>
    <p:sldId id="283" r:id="rId14"/>
    <p:sldId id="320" r:id="rId15"/>
    <p:sldId id="321" r:id="rId16"/>
    <p:sldId id="262" r:id="rId17"/>
    <p:sldId id="327" r:id="rId18"/>
    <p:sldId id="329" r:id="rId19"/>
    <p:sldId id="264" r:id="rId20"/>
    <p:sldId id="278" r:id="rId21"/>
    <p:sldId id="272" r:id="rId22"/>
    <p:sldId id="260" r:id="rId23"/>
    <p:sldId id="275" r:id="rId24"/>
    <p:sldId id="274" r:id="rId25"/>
    <p:sldId id="26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56"/>
    <p:restoredTop sz="96327"/>
  </p:normalViewPr>
  <p:slideViewPr>
    <p:cSldViewPr snapToGrid="0" snapToObjects="1">
      <p:cViewPr>
        <p:scale>
          <a:sx n="101" d="100"/>
          <a:sy n="101" d="100"/>
        </p:scale>
        <p:origin x="1040"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648427" y="61272"/>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648427" y="61272"/>
        <a:ext cx="193529" cy="193529"/>
      </dsp:txXfrm>
    </dsp:sp>
    <dsp:sp modelId="{934C93EC-4007-4542-80CF-F9C5D725D2D0}">
      <dsp:nvSpPr>
        <dsp:cNvPr id="0" name=""/>
        <dsp:cNvSpPr/>
      </dsp:nvSpPr>
      <dsp:spPr>
        <a:xfrm>
          <a:off x="56244" y="59271"/>
          <a:ext cx="945852" cy="945852"/>
        </a:xfrm>
        <a:prstGeom prst="circularArrow">
          <a:avLst>
            <a:gd name="adj1" fmla="val 3990"/>
            <a:gd name="adj2" fmla="val 250290"/>
            <a:gd name="adj3" fmla="val 20573170"/>
            <a:gd name="adj4" fmla="val 18982995"/>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864448" y="43543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864448" y="435433"/>
        <a:ext cx="193529" cy="193529"/>
      </dsp:txXfrm>
    </dsp:sp>
    <dsp:sp modelId="{C706A535-B6D0-CF45-A865-317E40362A8F}">
      <dsp:nvSpPr>
        <dsp:cNvPr id="0" name=""/>
        <dsp:cNvSpPr/>
      </dsp:nvSpPr>
      <dsp:spPr>
        <a:xfrm>
          <a:off x="56244" y="59271"/>
          <a:ext cx="945852" cy="945852"/>
        </a:xfrm>
        <a:prstGeom prst="circularArrow">
          <a:avLst>
            <a:gd name="adj1" fmla="val 3990"/>
            <a:gd name="adj2" fmla="val 250290"/>
            <a:gd name="adj3" fmla="val 2366715"/>
            <a:gd name="adj4" fmla="val 776540"/>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648427" y="80959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648427" y="809593"/>
        <a:ext cx="193529" cy="193529"/>
      </dsp:txXfrm>
    </dsp:sp>
    <dsp:sp modelId="{89C95E3D-E56F-6142-9266-3C93460C8B8D}">
      <dsp:nvSpPr>
        <dsp:cNvPr id="0" name=""/>
        <dsp:cNvSpPr/>
      </dsp:nvSpPr>
      <dsp:spPr>
        <a:xfrm>
          <a:off x="56244" y="59271"/>
          <a:ext cx="945852" cy="945852"/>
        </a:xfrm>
        <a:prstGeom prst="circularArrow">
          <a:avLst>
            <a:gd name="adj1" fmla="val 3990"/>
            <a:gd name="adj2" fmla="val 250290"/>
            <a:gd name="adj3" fmla="val 6111114"/>
            <a:gd name="adj4" fmla="val 4438596"/>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16384" y="80959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216384" y="809593"/>
        <a:ext cx="193529" cy="193529"/>
      </dsp:txXfrm>
    </dsp:sp>
    <dsp:sp modelId="{38349559-4D5F-F14F-83AC-16BEA504F693}">
      <dsp:nvSpPr>
        <dsp:cNvPr id="0" name=""/>
        <dsp:cNvSpPr/>
      </dsp:nvSpPr>
      <dsp:spPr>
        <a:xfrm>
          <a:off x="56244" y="59271"/>
          <a:ext cx="945852" cy="945852"/>
        </a:xfrm>
        <a:prstGeom prst="circularArrow">
          <a:avLst>
            <a:gd name="adj1" fmla="val 3990"/>
            <a:gd name="adj2" fmla="val 250290"/>
            <a:gd name="adj3" fmla="val 9773170"/>
            <a:gd name="adj4" fmla="val 8182995"/>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362" y="43543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362" y="435433"/>
        <a:ext cx="193529" cy="193529"/>
      </dsp:txXfrm>
    </dsp:sp>
    <dsp:sp modelId="{DCF14260-0C01-2146-B7B9-437AFDBB6130}">
      <dsp:nvSpPr>
        <dsp:cNvPr id="0" name=""/>
        <dsp:cNvSpPr/>
      </dsp:nvSpPr>
      <dsp:spPr>
        <a:xfrm>
          <a:off x="56244" y="59271"/>
          <a:ext cx="945852" cy="945852"/>
        </a:xfrm>
        <a:prstGeom prst="circularArrow">
          <a:avLst>
            <a:gd name="adj1" fmla="val 3990"/>
            <a:gd name="adj2" fmla="val 250290"/>
            <a:gd name="adj3" fmla="val 13166715"/>
            <a:gd name="adj4" fmla="val 11576540"/>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16384" y="61272"/>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6384" y="61272"/>
        <a:ext cx="193529" cy="193529"/>
      </dsp:txXfrm>
    </dsp:sp>
    <dsp:sp modelId="{CE26F8B0-CDD1-AE4E-9863-9063391C53E3}">
      <dsp:nvSpPr>
        <dsp:cNvPr id="0" name=""/>
        <dsp:cNvSpPr/>
      </dsp:nvSpPr>
      <dsp:spPr>
        <a:xfrm>
          <a:off x="56244" y="59271"/>
          <a:ext cx="945852" cy="945852"/>
        </a:xfrm>
        <a:prstGeom prst="circularArrow">
          <a:avLst>
            <a:gd name="adj1" fmla="val 3990"/>
            <a:gd name="adj2" fmla="val 250290"/>
            <a:gd name="adj3" fmla="val 16911114"/>
            <a:gd name="adj4" fmla="val 15238596"/>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07AF6-FE89-B241-BD21-E9B2C3AA3938}" type="datetimeFigureOut">
              <a:rPr lang="en-US" smtClean="0"/>
              <a:t>8/19/20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DD9BB-B2CD-EB41-B9FE-F9F9B37DBFDA}" type="slidenum">
              <a:rPr lang="en-US" smtClean="0"/>
              <a:t>‹#›</a:t>
            </a:fld>
            <a:endParaRPr lang="en-US"/>
          </a:p>
        </p:txBody>
      </p:sp>
    </p:spTree>
    <p:extLst>
      <p:ext uri="{BB962C8B-B14F-4D97-AF65-F5344CB8AC3E}">
        <p14:creationId xmlns:p14="http://schemas.microsoft.com/office/powerpoint/2010/main" val="305310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lant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rokaryotes" TargetMode="External"/><Relationship Id="rId5" Type="http://schemas.openxmlformats.org/officeDocument/2006/relationships/hyperlink" Target="https://en.wikipedia.org/wiki/Protists" TargetMode="External"/><Relationship Id="rId4" Type="http://schemas.openxmlformats.org/officeDocument/2006/relationships/hyperlink" Target="https://en.wikipedia.org/wiki/Fungi"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4C615-883D-FF4C-B9E3-F6A18FF3869E}" type="slidenum">
              <a:rPr lang="en-US" smtClean="0"/>
              <a:t>3</a:t>
            </a:fld>
            <a:endParaRPr lang="en-US"/>
          </a:p>
        </p:txBody>
      </p:sp>
    </p:spTree>
    <p:extLst>
      <p:ext uri="{BB962C8B-B14F-4D97-AF65-F5344CB8AC3E}">
        <p14:creationId xmlns:p14="http://schemas.microsoft.com/office/powerpoint/2010/main" val="8841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17</a:t>
            </a:fld>
            <a:endParaRPr lang="en-US"/>
          </a:p>
        </p:txBody>
      </p:sp>
    </p:spTree>
    <p:extLst>
      <p:ext uri="{BB962C8B-B14F-4D97-AF65-F5344CB8AC3E}">
        <p14:creationId xmlns:p14="http://schemas.microsoft.com/office/powerpoint/2010/main" val="265610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19</a:t>
            </a:fld>
            <a:endParaRPr lang="en-US"/>
          </a:p>
        </p:txBody>
      </p:sp>
    </p:spTree>
    <p:extLst>
      <p:ext uri="{BB962C8B-B14F-4D97-AF65-F5344CB8AC3E}">
        <p14:creationId xmlns:p14="http://schemas.microsoft.com/office/powerpoint/2010/main" val="160628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38ED-6E11-A042-BD50-887A2F32D715}" type="slidenum">
              <a:rPr lang="en-US" smtClean="0"/>
              <a:t>20</a:t>
            </a:fld>
            <a:endParaRPr lang="en-US"/>
          </a:p>
        </p:txBody>
      </p:sp>
    </p:spTree>
    <p:extLst>
      <p:ext uri="{BB962C8B-B14F-4D97-AF65-F5344CB8AC3E}">
        <p14:creationId xmlns:p14="http://schemas.microsoft.com/office/powerpoint/2010/main" val="2028971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Proton pump = </a:t>
            </a:r>
            <a:r>
              <a:rPr lang="en-US" sz="1200" b="0" i="0" kern="1200" dirty="0">
                <a:solidFill>
                  <a:schemeClr val="tx1"/>
                </a:solidFill>
                <a:effectLst/>
                <a:latin typeface="+mn-lt"/>
                <a:ea typeface="+mn-ea"/>
                <a:cs typeface="+mn-cs"/>
              </a:rPr>
              <a:t>Plasma membrane H+-ATPase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P-type proton ATPase</a:t>
            </a:r>
          </a:p>
          <a:p>
            <a:r>
              <a:rPr lang="en-US" sz="1200" b="0" i="0" kern="1200" dirty="0">
                <a:solidFill>
                  <a:schemeClr val="tx1"/>
                </a:solidFill>
                <a:effectLst/>
                <a:latin typeface="+mn-lt"/>
                <a:ea typeface="+mn-ea"/>
                <a:cs typeface="+mn-cs"/>
              </a:rPr>
              <a:t>found in the plasma membrane of </a:t>
            </a:r>
            <a:r>
              <a:rPr lang="en-US" sz="1200" b="0" i="0" u="none" strike="noStrike" kern="1200" dirty="0">
                <a:solidFill>
                  <a:schemeClr val="tx1"/>
                </a:solidFill>
                <a:effectLst/>
                <a:latin typeface="+mn-lt"/>
                <a:ea typeface="+mn-ea"/>
                <a:cs typeface="+mn-cs"/>
                <a:hlinkClick r:id="rId3" tooltip="Plants"/>
              </a:rPr>
              <a:t>plants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Fungi"/>
              </a:rPr>
              <a:t>fungi</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Protists"/>
              </a:rPr>
              <a:t>protists</a:t>
            </a:r>
            <a:r>
              <a:rPr lang="en-US" sz="1200" b="0" i="0" kern="1200" dirty="0">
                <a:solidFill>
                  <a:schemeClr val="tx1"/>
                </a:solidFill>
                <a:effectLst/>
                <a:latin typeface="+mn-lt"/>
                <a:ea typeface="+mn-ea"/>
                <a:cs typeface="+mn-cs"/>
              </a:rPr>
              <a:t> and many </a:t>
            </a:r>
            <a:r>
              <a:rPr lang="en-US" sz="1200" b="0" i="0" u="none" strike="noStrike" kern="1200" dirty="0">
                <a:solidFill>
                  <a:schemeClr val="tx1"/>
                </a:solidFill>
                <a:effectLst/>
                <a:latin typeface="+mn-lt"/>
                <a:ea typeface="+mn-ea"/>
                <a:cs typeface="+mn-cs"/>
                <a:hlinkClick r:id="rId6" tooltip="Prokaryotes"/>
              </a:rPr>
              <a:t>prokaryotes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1AA38ED-6E11-A042-BD50-887A2F32D715}" type="slidenum">
              <a:rPr lang="en-US" smtClean="0"/>
              <a:t>22</a:t>
            </a:fld>
            <a:endParaRPr lang="en-US"/>
          </a:p>
        </p:txBody>
      </p:sp>
    </p:spTree>
    <p:extLst>
      <p:ext uri="{BB962C8B-B14F-4D97-AF65-F5344CB8AC3E}">
        <p14:creationId xmlns:p14="http://schemas.microsoft.com/office/powerpoint/2010/main" val="829281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000"/>
                </a:solidFill>
              </a:rPr>
              <a:t>WHAT </a:t>
            </a:r>
            <a:r>
              <a:rPr lang="en-US" dirty="0" err="1">
                <a:solidFill>
                  <a:srgbClr val="FFC000"/>
                </a:solidFill>
              </a:rPr>
              <a:t>kIND</a:t>
            </a:r>
            <a:r>
              <a:rPr lang="en-US" dirty="0">
                <a:solidFill>
                  <a:srgbClr val="FFC000"/>
                </a:solidFill>
              </a:rPr>
              <a:t> OF Proton PUMP MORE DETAILS</a:t>
            </a:r>
          </a:p>
        </p:txBody>
      </p:sp>
      <p:sp>
        <p:nvSpPr>
          <p:cNvPr id="4" name="Slide Number Placeholder 3"/>
          <p:cNvSpPr>
            <a:spLocks noGrp="1"/>
          </p:cNvSpPr>
          <p:nvPr>
            <p:ph type="sldNum" sz="quarter" idx="5"/>
          </p:nvPr>
        </p:nvSpPr>
        <p:spPr/>
        <p:txBody>
          <a:bodyPr/>
          <a:lstStyle/>
          <a:p>
            <a:fld id="{91AA38ED-6E11-A042-BD50-887A2F32D715}" type="slidenum">
              <a:rPr lang="en-US" smtClean="0"/>
              <a:t>23</a:t>
            </a:fld>
            <a:endParaRPr lang="en-US"/>
          </a:p>
        </p:txBody>
      </p:sp>
    </p:spTree>
    <p:extLst>
      <p:ext uri="{BB962C8B-B14F-4D97-AF65-F5344CB8AC3E}">
        <p14:creationId xmlns:p14="http://schemas.microsoft.com/office/powerpoint/2010/main" val="326017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38ED-6E11-A042-BD50-887A2F32D715}" type="slidenum">
              <a:rPr lang="en-US" smtClean="0"/>
              <a:t>25</a:t>
            </a:fld>
            <a:endParaRPr lang="en-US"/>
          </a:p>
        </p:txBody>
      </p:sp>
    </p:spTree>
    <p:extLst>
      <p:ext uri="{BB962C8B-B14F-4D97-AF65-F5344CB8AC3E}">
        <p14:creationId xmlns:p14="http://schemas.microsoft.com/office/powerpoint/2010/main" val="256230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6d44697b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6d44697b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chemeClr val="dk2"/>
                </a:solidFill>
              </a:rPr>
              <a:t>Speaker: Ankita</a:t>
            </a:r>
          </a:p>
          <a:p>
            <a:pPr marL="0" lvl="0" indent="0" algn="l" rtl="0">
              <a:spcBef>
                <a:spcPts val="0"/>
              </a:spcBef>
              <a:spcAft>
                <a:spcPts val="0"/>
              </a:spcAft>
              <a:buClr>
                <a:schemeClr val="dk1"/>
              </a:buClr>
              <a:buSzPts val="1100"/>
              <a:buFontTx/>
              <a:buNone/>
            </a:pPr>
            <a:endParaRPr sz="1200" dirty="0">
              <a:solidFill>
                <a:schemeClr val="dk2"/>
              </a:solidFill>
            </a:endParaRPr>
          </a:p>
          <a:p>
            <a:pPr marL="158750" indent="0">
              <a:buFontTx/>
              <a:buNone/>
            </a:pPr>
            <a:r>
              <a:rPr lang="en-US" sz="1100" b="0" i="0" u="none" strike="noStrike" cap="none" dirty="0">
                <a:solidFill>
                  <a:srgbClr val="000000"/>
                </a:solidFill>
                <a:effectLst/>
                <a:latin typeface="Arial"/>
                <a:ea typeface="Arial"/>
                <a:cs typeface="Arial"/>
                <a:sym typeface="Arial"/>
              </a:rPr>
              <a:t>Due to COVID-19, most of the summer projects schedule to be completed in Richard Murray Lab moved to simulation-based experiments rather than wet-lab. For this reason, we looked for particular software tools that would help us not only simulate our own models but also help communicate between models to encourage collaboration and interlinking.</a:t>
            </a:r>
          </a:p>
          <a:p>
            <a:pPr marL="158750" indent="0">
              <a:buFontTx/>
              <a:buNone/>
            </a:pPr>
            <a:r>
              <a:rPr lang="en-US" sz="1100" b="0" i="0" u="none" strike="noStrike" cap="none" dirty="0">
                <a:solidFill>
                  <a:srgbClr val="000000"/>
                </a:solidFill>
                <a:effectLst/>
                <a:latin typeface="Arial"/>
                <a:ea typeface="Arial"/>
                <a:cs typeface="Arial"/>
                <a:sym typeface="Arial"/>
              </a:rPr>
              <a:t>We decided to use BioCRNpyler, </a:t>
            </a:r>
            <a:r>
              <a:rPr lang="en-US" sz="1100" b="0" i="0" u="none" strike="noStrike" cap="none" dirty="0" err="1">
                <a:solidFill>
                  <a:srgbClr val="000000"/>
                </a:solidFill>
                <a:effectLst/>
                <a:latin typeface="Arial"/>
                <a:ea typeface="Arial"/>
                <a:cs typeface="Arial"/>
                <a:sym typeface="Arial"/>
              </a:rPr>
              <a:t>SBML,sub-sbml</a:t>
            </a:r>
            <a:r>
              <a:rPr lang="en-US" sz="1100" b="0" i="0" u="none" strike="noStrike" cap="none" dirty="0">
                <a:solidFill>
                  <a:srgbClr val="000000"/>
                </a:solidFill>
                <a:effectLst/>
                <a:latin typeface="Arial"/>
                <a:ea typeface="Arial"/>
                <a:cs typeface="Arial"/>
                <a:sym typeface="Arial"/>
              </a:rPr>
              <a:t>, and bioscrape.</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 Broadly stated, Biocrnpyler is a chemical reaction network based software. This software is used to write out CRN models given simple descriptions.</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 SBML was used for communication and model combination purposes. SBML is essentially a model representation format used mostly in systems and synthetic biology. It is mainly used to represent biochemical pathways, such as metabolic pathways, cell-signaling pathway, gene regulation, and the like. </a:t>
            </a:r>
          </a:p>
          <a:p>
            <a:pPr marL="158750" indent="0">
              <a:buFontTx/>
              <a:buNone/>
            </a:pPr>
            <a:r>
              <a:rPr lang="en-US" sz="1100" b="0" i="0" u="none" strike="noStrike" cap="none" dirty="0">
                <a:solidFill>
                  <a:srgbClr val="000000"/>
                </a:solidFill>
                <a:effectLst/>
                <a:latin typeface="Arial"/>
                <a:ea typeface="Arial"/>
                <a:cs typeface="Arial"/>
                <a:sym typeface="Arial"/>
              </a:rPr>
              <a:t>Sub-</a:t>
            </a:r>
            <a:r>
              <a:rPr lang="en-US" sz="1100" b="0" i="0" u="none" strike="noStrike" cap="none" dirty="0" err="1">
                <a:solidFill>
                  <a:srgbClr val="000000"/>
                </a:solidFill>
                <a:effectLst/>
                <a:latin typeface="Arial"/>
                <a:ea typeface="Arial"/>
                <a:cs typeface="Arial"/>
                <a:sym typeface="Arial"/>
              </a:rPr>
              <a:t>sbml</a:t>
            </a:r>
            <a:r>
              <a:rPr lang="en-US" sz="1100" b="0" i="0" u="none" strike="noStrike" cap="none" dirty="0">
                <a:solidFill>
                  <a:srgbClr val="000000"/>
                </a:solidFill>
                <a:effectLst/>
                <a:latin typeface="Arial"/>
                <a:ea typeface="Arial"/>
                <a:cs typeface="Arial"/>
                <a:sym typeface="Arial"/>
              </a:rPr>
              <a:t> is useful to model shared resources, compartment combination, and more.</a:t>
            </a:r>
          </a:p>
          <a:p>
            <a:pPr marL="158750" indent="0">
              <a:buFontTx/>
              <a:buNone/>
            </a:pPr>
            <a:r>
              <a:rPr lang="en-US" sz="1100" b="0" i="0" u="none" strike="noStrike" cap="none" dirty="0">
                <a:solidFill>
                  <a:srgbClr val="000000"/>
                </a:solidFill>
                <a:effectLst/>
                <a:latin typeface="Arial"/>
                <a:ea typeface="Arial"/>
                <a:cs typeface="Arial"/>
                <a:sym typeface="Arial"/>
              </a:rPr>
              <a:t>And then we needed to choose a simulator to analyze our CRNs so we chose bioscrape! Which can take an SBML file and will output a </a:t>
            </a:r>
            <a:r>
              <a:rPr lang="en-US" sz="1100" b="0" i="0" u="none" strike="noStrike" cap="none" dirty="0" err="1">
                <a:solidFill>
                  <a:srgbClr val="000000"/>
                </a:solidFill>
                <a:effectLst/>
                <a:latin typeface="Arial"/>
                <a:ea typeface="Arial"/>
                <a:cs typeface="Arial"/>
                <a:sym typeface="Arial"/>
              </a:rPr>
              <a:t>dataframe</a:t>
            </a:r>
            <a:r>
              <a:rPr lang="en-US" sz="1100" b="0" i="0" u="none" strike="noStrike" cap="none" dirty="0">
                <a:solidFill>
                  <a:srgbClr val="000000"/>
                </a:solidFill>
                <a:effectLst/>
                <a:latin typeface="Arial"/>
                <a:ea typeface="Arial"/>
                <a:cs typeface="Arial"/>
                <a:sym typeface="Arial"/>
              </a:rPr>
              <a:t> with results for each timepoint, which can easily be visualized.</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Both biocrnpyler and sub-</a:t>
            </a:r>
            <a:r>
              <a:rPr lang="en-US" sz="1100" b="0" i="0" u="none" strike="noStrike" cap="none" dirty="0" err="1">
                <a:solidFill>
                  <a:srgbClr val="000000"/>
                </a:solidFill>
                <a:effectLst/>
                <a:latin typeface="Arial"/>
                <a:ea typeface="Arial"/>
                <a:cs typeface="Arial"/>
                <a:sym typeface="Arial"/>
              </a:rPr>
              <a:t>sbml</a:t>
            </a:r>
            <a:r>
              <a:rPr lang="en-US" sz="1100" b="0" i="0" u="none" strike="noStrike" cap="none" dirty="0">
                <a:solidFill>
                  <a:srgbClr val="000000"/>
                </a:solidFill>
                <a:effectLst/>
                <a:latin typeface="Arial"/>
                <a:ea typeface="Arial"/>
                <a:cs typeface="Arial"/>
                <a:sym typeface="Arial"/>
              </a:rPr>
              <a:t> were  released by various members of Richard Murray Lab at Caltech including </a:t>
            </a:r>
            <a:r>
              <a:rPr lang="en-US" sz="1100" b="0" i="0" u="none" strike="noStrike" cap="none" dirty="0" err="1">
                <a:solidFill>
                  <a:srgbClr val="000000"/>
                </a:solidFill>
                <a:effectLst/>
                <a:latin typeface="Arial"/>
                <a:ea typeface="Arial"/>
                <a:cs typeface="Arial"/>
                <a:sym typeface="Arial"/>
              </a:rPr>
              <a:t>Ayush</a:t>
            </a:r>
            <a:r>
              <a:rPr lang="en-US" sz="1100" b="0" i="0" u="none" strike="noStrike" cap="none" dirty="0">
                <a:solidFill>
                  <a:srgbClr val="000000"/>
                </a:solidFill>
                <a:effectLst/>
                <a:latin typeface="Arial"/>
                <a:ea typeface="Arial"/>
                <a:cs typeface="Arial"/>
                <a:sym typeface="Arial"/>
              </a:rPr>
              <a:t> Pandey, William Poole, Zoltan </a:t>
            </a:r>
            <a:r>
              <a:rPr lang="en-US" sz="1100" b="0" i="0" u="none" strike="noStrike" cap="none" dirty="0" err="1">
                <a:solidFill>
                  <a:srgbClr val="000000"/>
                </a:solidFill>
                <a:effectLst/>
                <a:latin typeface="Arial"/>
                <a:ea typeface="Arial"/>
                <a:cs typeface="Arial"/>
                <a:sym typeface="Arial"/>
              </a:rPr>
              <a:t>Tuza</a:t>
            </a:r>
            <a:r>
              <a:rPr lang="en-US" sz="1100" b="0" i="0" u="none" strike="noStrike" cap="none" dirty="0">
                <a:solidFill>
                  <a:srgbClr val="000000"/>
                </a:solidFill>
                <a:effectLst/>
                <a:latin typeface="Arial"/>
                <a:ea typeface="Arial"/>
                <a:cs typeface="Arial"/>
                <a:sym typeface="Arial"/>
              </a:rPr>
              <a:t> in 2018. </a:t>
            </a:r>
          </a:p>
          <a:p>
            <a:pPr marL="158750" indent="0">
              <a:buFontTx/>
              <a:buNone/>
            </a:pPr>
            <a:r>
              <a:rPr lang="en-US" sz="1100" b="0" i="0" u="none" strike="noStrike" cap="none" dirty="0">
                <a:solidFill>
                  <a:srgbClr val="000000"/>
                </a:solidFill>
                <a:effectLst/>
                <a:latin typeface="Arial"/>
                <a:ea typeface="Arial"/>
                <a:cs typeface="Arial"/>
                <a:sym typeface="Arial"/>
              </a:rPr>
              <a:t>SBML was released in 2002 by John Doyle lab at Caltech and Hiroaki Kitano, a professor at Okinawa institute of science and technology.</a:t>
            </a:r>
          </a:p>
          <a:p>
            <a:pPr marL="158750" indent="0">
              <a:buFontTx/>
              <a:buNone/>
            </a:pPr>
            <a:r>
              <a:rPr lang="en-US" sz="1100" b="0" i="0" u="none" strike="noStrike" cap="none" dirty="0">
                <a:solidFill>
                  <a:srgbClr val="000000"/>
                </a:solidFill>
                <a:effectLst/>
                <a:latin typeface="Arial"/>
                <a:ea typeface="Arial"/>
                <a:cs typeface="Arial"/>
                <a:sym typeface="Arial"/>
              </a:rPr>
              <a:t>Bioscrape was developed by members of Murray Lab, including Anand Swaminathan, </a:t>
            </a:r>
            <a:r>
              <a:rPr lang="en-US" sz="1100" b="0" i="0" u="none" strike="noStrike" cap="none" dirty="0" err="1">
                <a:solidFill>
                  <a:srgbClr val="000000"/>
                </a:solidFill>
                <a:effectLst/>
                <a:latin typeface="Arial"/>
                <a:ea typeface="Arial"/>
                <a:cs typeface="Arial"/>
                <a:sym typeface="Arial"/>
              </a:rPr>
              <a:t>Ayush</a:t>
            </a:r>
            <a:r>
              <a:rPr lang="en-US" sz="1100" b="0" i="0" u="none" strike="noStrike" cap="none" dirty="0">
                <a:solidFill>
                  <a:srgbClr val="000000"/>
                </a:solidFill>
                <a:effectLst/>
                <a:latin typeface="Arial"/>
                <a:ea typeface="Arial"/>
                <a:cs typeface="Arial"/>
                <a:sym typeface="Arial"/>
              </a:rPr>
              <a:t> Pandey, and William Poole in 2017.</a:t>
            </a:r>
          </a:p>
          <a:p>
            <a:pPr marL="457200" lvl="0" indent="0" algn="l" rtl="0">
              <a:lnSpc>
                <a:spcPct val="115000"/>
              </a:lnSpc>
              <a:spcBef>
                <a:spcPts val="1600"/>
              </a:spcBef>
              <a:spcAft>
                <a:spcPts val="1600"/>
              </a:spcAft>
              <a:buNone/>
            </a:pPr>
            <a:endParaRPr dirty="0"/>
          </a:p>
        </p:txBody>
      </p:sp>
    </p:spTree>
    <p:extLst>
      <p:ext uri="{BB962C8B-B14F-4D97-AF65-F5344CB8AC3E}">
        <p14:creationId xmlns:p14="http://schemas.microsoft.com/office/powerpoint/2010/main" val="203850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f6f15b1f1_2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f6f15b1f1_2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Ankita</a:t>
            </a:r>
            <a:endParaRPr/>
          </a:p>
          <a:p>
            <a:pPr marL="0" lvl="0" indent="0" algn="l" rtl="0">
              <a:spcBef>
                <a:spcPts val="0"/>
              </a:spcBef>
              <a:spcAft>
                <a:spcPts val="0"/>
              </a:spcAft>
              <a:buNone/>
            </a:pPr>
            <a:endParaRPr/>
          </a:p>
          <a:p>
            <a:pPr marL="0" lvl="0" indent="0" algn="l" rtl="0">
              <a:spcBef>
                <a:spcPts val="0"/>
              </a:spcBef>
              <a:spcAft>
                <a:spcPts val="0"/>
              </a:spcAft>
              <a:buNone/>
            </a:pPr>
            <a:r>
              <a:rPr lang="en"/>
              <a:t>A simple overview of a workflow with this system.</a:t>
            </a:r>
            <a:endParaRPr/>
          </a:p>
        </p:txBody>
      </p:sp>
    </p:spTree>
    <p:extLst>
      <p:ext uri="{BB962C8B-B14F-4D97-AF65-F5344CB8AC3E}">
        <p14:creationId xmlns:p14="http://schemas.microsoft.com/office/powerpoint/2010/main" val="282144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shown the simplified pathway on the right that we will use for the simplified modeling for convenience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11</a:t>
            </a:fld>
            <a:endParaRPr lang="en-US"/>
          </a:p>
        </p:txBody>
      </p:sp>
    </p:spTree>
    <p:extLst>
      <p:ext uri="{BB962C8B-B14F-4D97-AF65-F5344CB8AC3E}">
        <p14:creationId xmlns:p14="http://schemas.microsoft.com/office/powerpoint/2010/main" val="48601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different enzymatic models we’ve tried to study</a:t>
            </a:r>
          </a:p>
          <a:p>
            <a:r>
              <a:rPr lang="en-US" dirty="0"/>
              <a:t>&lt;click&gt;</a:t>
            </a:r>
          </a:p>
          <a:p>
            <a:r>
              <a:rPr lang="en-US" dirty="0"/>
              <a:t>At this point, I chose slightly arbitrary parameters. They are generally on the correct order of magnitude but they may not entirely accurate.  </a:t>
            </a:r>
          </a:p>
          <a:p>
            <a:endParaRPr lang="en-US" dirty="0"/>
          </a:p>
          <a:p>
            <a:r>
              <a:rPr lang="en-US" dirty="0"/>
              <a:t>Go through the graphs</a:t>
            </a:r>
          </a:p>
          <a:p>
            <a:endParaRPr lang="en-US" dirty="0"/>
          </a:p>
          <a:p>
            <a:r>
              <a:rPr lang="en-US" dirty="0"/>
              <a:t>ATP leak curve is a large oversimplification to try to account for the </a:t>
            </a:r>
            <a:r>
              <a:rPr lang="en-US" dirty="0" err="1"/>
              <a:t>atp</a:t>
            </a:r>
            <a:r>
              <a:rPr lang="en-US" dirty="0"/>
              <a:t> hydrolysis by </a:t>
            </a:r>
            <a:r>
              <a:rPr lang="en-US" dirty="0" err="1"/>
              <a:t>atpase</a:t>
            </a:r>
            <a:r>
              <a:rPr lang="en-US" dirty="0"/>
              <a:t> activity and the </a:t>
            </a:r>
            <a:r>
              <a:rPr lang="en-US" dirty="0" err="1"/>
              <a:t>atp</a:t>
            </a:r>
            <a:r>
              <a:rPr lang="en-US" dirty="0"/>
              <a:t> used in </a:t>
            </a:r>
            <a:r>
              <a:rPr lang="en-US" dirty="0" err="1"/>
              <a:t>tx</a:t>
            </a:r>
            <a:r>
              <a:rPr lang="en-US" dirty="0"/>
              <a:t>/</a:t>
            </a:r>
            <a:r>
              <a:rPr lang="en-US" dirty="0" err="1"/>
              <a:t>tl</a:t>
            </a:r>
            <a:endParaRPr lang="en-US" dirty="0"/>
          </a:p>
          <a:p>
            <a:r>
              <a:rPr lang="en-US" dirty="0"/>
              <a:t>	we make sure that these parameters ensure use of </a:t>
            </a:r>
            <a:r>
              <a:rPr lang="en-US" dirty="0" err="1"/>
              <a:t>atp</a:t>
            </a:r>
            <a:r>
              <a:rPr lang="en-US" dirty="0"/>
              <a:t> by time 20 in the simulations that only consider </a:t>
            </a:r>
            <a:r>
              <a:rPr lang="en-US" dirty="0" err="1"/>
              <a:t>atp</a:t>
            </a:r>
            <a:r>
              <a:rPr lang="en-US" dirty="0"/>
              <a:t> (experimental evidence)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12</a:t>
            </a:fld>
            <a:endParaRPr lang="en-US"/>
          </a:p>
        </p:txBody>
      </p:sp>
    </p:spTree>
    <p:extLst>
      <p:ext uri="{BB962C8B-B14F-4D97-AF65-F5344CB8AC3E}">
        <p14:creationId xmlns:p14="http://schemas.microsoft.com/office/powerpoint/2010/main" val="343249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attempt to explore the dynamics of the pathway, I made some parameter generalizations to begin with.</a:t>
            </a:r>
          </a:p>
          <a:p>
            <a:r>
              <a:rPr lang="en-US" dirty="0"/>
              <a:t>All the k for all the enzymes in the pathway are the same </a:t>
            </a:r>
          </a:p>
          <a:p>
            <a:r>
              <a:rPr lang="en-US" dirty="0"/>
              <a:t>We assume that we put the same amount of each enzyme in the mixture. </a:t>
            </a:r>
          </a:p>
          <a:p>
            <a:r>
              <a:rPr lang="en-US" dirty="0"/>
              <a:t>ATP leak enzymes is a large oversimplification to try to account for the </a:t>
            </a:r>
            <a:r>
              <a:rPr lang="en-US" dirty="0" err="1"/>
              <a:t>atp</a:t>
            </a:r>
            <a:r>
              <a:rPr lang="en-US" dirty="0"/>
              <a:t> hydrolysis by </a:t>
            </a:r>
            <a:r>
              <a:rPr lang="en-US" dirty="0" err="1"/>
              <a:t>atpase</a:t>
            </a:r>
            <a:r>
              <a:rPr lang="en-US" dirty="0"/>
              <a:t> activity and the </a:t>
            </a:r>
            <a:r>
              <a:rPr lang="en-US" dirty="0" err="1"/>
              <a:t>atp</a:t>
            </a:r>
            <a:r>
              <a:rPr lang="en-US" dirty="0"/>
              <a:t> used in </a:t>
            </a:r>
            <a:r>
              <a:rPr lang="en-US" dirty="0" err="1"/>
              <a:t>tx</a:t>
            </a:r>
            <a:r>
              <a:rPr lang="en-US" dirty="0"/>
              <a:t>/</a:t>
            </a:r>
            <a:r>
              <a:rPr lang="en-US" dirty="0" err="1"/>
              <a:t>tl</a:t>
            </a:r>
            <a:endParaRPr lang="en-US" dirty="0"/>
          </a:p>
          <a:p>
            <a:r>
              <a:rPr lang="en-US" dirty="0"/>
              <a:t>	we make sure that these parameters ensure use of </a:t>
            </a:r>
            <a:r>
              <a:rPr lang="en-US" dirty="0" err="1"/>
              <a:t>atp</a:t>
            </a:r>
            <a:r>
              <a:rPr lang="en-US" dirty="0"/>
              <a:t> by time 20 in the simulations that only consider </a:t>
            </a:r>
            <a:r>
              <a:rPr lang="en-US" dirty="0" err="1"/>
              <a:t>atp</a:t>
            </a:r>
            <a:r>
              <a:rPr lang="en-US" dirty="0"/>
              <a:t> (experimental evidence)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13</a:t>
            </a:fld>
            <a:endParaRPr lang="en-US"/>
          </a:p>
        </p:txBody>
      </p:sp>
    </p:spTree>
    <p:extLst>
      <p:ext uri="{BB962C8B-B14F-4D97-AF65-F5344CB8AC3E}">
        <p14:creationId xmlns:p14="http://schemas.microsoft.com/office/powerpoint/2010/main" val="328067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we incorporate this entire pathway in biocrnpyler.</a:t>
            </a:r>
          </a:p>
          <a:p>
            <a:endParaRPr lang="en-US" dirty="0"/>
          </a:p>
          <a:p>
            <a:r>
              <a:rPr lang="en-US" dirty="0"/>
              <a:t>On the top here, we have used very similar parameters from before. Now, I will begin to do a bit of parameter search to try to find cases where there may be more optimal dynamics and to try an gain a better intuition of the pathway .</a:t>
            </a:r>
          </a:p>
          <a:p>
            <a:r>
              <a:rPr lang="en-US" dirty="0"/>
              <a:t>&lt;click&gt;</a:t>
            </a:r>
          </a:p>
          <a:p>
            <a:r>
              <a:rPr lang="en-US" dirty="0"/>
              <a:t>On the bottom, I’ve changed the initial amount of enzymes (CLICKS!) and the rate of </a:t>
            </a:r>
            <a:r>
              <a:rPr lang="en-US" dirty="0" err="1"/>
              <a:t>atp</a:t>
            </a:r>
            <a:r>
              <a:rPr lang="en-US" dirty="0"/>
              <a:t> leak a bit in attempt to move the ‘hump’ of </a:t>
            </a:r>
            <a:r>
              <a:rPr lang="en-US" dirty="0" err="1"/>
              <a:t>atp</a:t>
            </a:r>
            <a:r>
              <a:rPr lang="en-US" dirty="0"/>
              <a:t> production.  Note that the green line represents the simulation with only </a:t>
            </a:r>
            <a:r>
              <a:rPr lang="en-US" dirty="0" err="1"/>
              <a:t>atp</a:t>
            </a:r>
            <a:r>
              <a:rPr lang="en-US" dirty="0"/>
              <a:t> leak, no rheostat machinery. We would ideally like the pink ‘</a:t>
            </a:r>
            <a:r>
              <a:rPr lang="en-US" dirty="0" err="1"/>
              <a:t>atp</a:t>
            </a:r>
            <a:r>
              <a:rPr lang="en-US" dirty="0"/>
              <a:t>’ line to be right-shifted in comparison to the green </a:t>
            </a:r>
            <a:r>
              <a:rPr lang="en-US" dirty="0" err="1"/>
              <a:t>atp</a:t>
            </a:r>
            <a:r>
              <a:rPr lang="en-US" dirty="0"/>
              <a:t> only line.</a:t>
            </a:r>
          </a:p>
          <a:p>
            <a:r>
              <a:rPr lang="en-US" dirty="0"/>
              <a:t>&lt;click&gt;</a:t>
            </a:r>
          </a:p>
          <a:p>
            <a:r>
              <a:rPr lang="en-US" dirty="0"/>
              <a:t>Moving forward, I will perform a parameter search to try to optimize the area underneath the curve of the pink </a:t>
            </a:r>
            <a:r>
              <a:rPr lang="en-US" dirty="0" err="1"/>
              <a:t>atp</a:t>
            </a:r>
            <a:r>
              <a:rPr lang="en-US" dirty="0"/>
              <a:t> line and also try to gain a better intuition of why we see what we see. While doing the optimizations, we must keep in mind that the green </a:t>
            </a:r>
            <a:r>
              <a:rPr lang="en-US" dirty="0" err="1"/>
              <a:t>atp_only</a:t>
            </a:r>
            <a:r>
              <a:rPr lang="en-US" dirty="0"/>
              <a:t> line should continue to reach 0 around time 20. For reference, here are the integral values of the </a:t>
            </a:r>
            <a:r>
              <a:rPr lang="en-US" dirty="0" err="1"/>
              <a:t>atp</a:t>
            </a:r>
            <a:r>
              <a:rPr lang="en-US" dirty="0"/>
              <a:t> line.</a:t>
            </a:r>
          </a:p>
        </p:txBody>
      </p:sp>
      <p:sp>
        <p:nvSpPr>
          <p:cNvPr id="4" name="Slide Number Placeholder 3"/>
          <p:cNvSpPr>
            <a:spLocks noGrp="1"/>
          </p:cNvSpPr>
          <p:nvPr>
            <p:ph type="sldNum" sz="quarter" idx="5"/>
          </p:nvPr>
        </p:nvSpPr>
        <p:spPr/>
        <p:txBody>
          <a:bodyPr/>
          <a:lstStyle/>
          <a:p>
            <a:fld id="{161F772B-7887-4843-AC26-B1485BC4B64A}" type="slidenum">
              <a:rPr lang="en-US" smtClean="0"/>
              <a:t>14</a:t>
            </a:fld>
            <a:endParaRPr lang="en-US"/>
          </a:p>
        </p:txBody>
      </p:sp>
    </p:spTree>
    <p:extLst>
      <p:ext uri="{BB962C8B-B14F-4D97-AF65-F5344CB8AC3E}">
        <p14:creationId xmlns:p14="http://schemas.microsoft.com/office/powerpoint/2010/main" val="259490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see that increasing the initial free phosphate concentration can increase the amount of </a:t>
            </a:r>
            <a:r>
              <a:rPr lang="en-US" dirty="0" err="1"/>
              <a:t>atp</a:t>
            </a:r>
            <a:r>
              <a:rPr lang="en-US" dirty="0"/>
              <a:t> produced without affecting the </a:t>
            </a:r>
            <a:r>
              <a:rPr lang="en-US" dirty="0" err="1"/>
              <a:t>atp_only</a:t>
            </a:r>
            <a:r>
              <a:rPr lang="en-US" dirty="0"/>
              <a:t> curve.</a:t>
            </a:r>
          </a:p>
          <a:p>
            <a:endParaRPr lang="en-US" dirty="0"/>
          </a:p>
          <a:p>
            <a:r>
              <a:rPr lang="en-US" dirty="0"/>
              <a:t>In the context of simulations, this is relatively positive since we do indeed see that we can get extended </a:t>
            </a:r>
            <a:r>
              <a:rPr lang="en-US" dirty="0" err="1"/>
              <a:t>atp</a:t>
            </a:r>
            <a:r>
              <a:rPr lang="en-US" dirty="0"/>
              <a:t> lifetime, up to about 40 hours. However, the parameter estimates and assumptions we have made may be a bit concerning. NEXT</a:t>
            </a:r>
          </a:p>
          <a:p>
            <a:endParaRPr lang="en-US" dirty="0"/>
          </a:p>
          <a:p>
            <a:r>
              <a:rPr lang="en-US" dirty="0"/>
              <a:t>Going forward, we will be using the parameters shown on the bottom plot, unless otherwise stated</a:t>
            </a:r>
          </a:p>
        </p:txBody>
      </p:sp>
      <p:sp>
        <p:nvSpPr>
          <p:cNvPr id="4" name="Slide Number Placeholder 3"/>
          <p:cNvSpPr>
            <a:spLocks noGrp="1"/>
          </p:cNvSpPr>
          <p:nvPr>
            <p:ph type="sldNum" sz="quarter" idx="5"/>
          </p:nvPr>
        </p:nvSpPr>
        <p:spPr/>
        <p:txBody>
          <a:bodyPr/>
          <a:lstStyle/>
          <a:p>
            <a:fld id="{161F772B-7887-4843-AC26-B1485BC4B64A}" type="slidenum">
              <a:rPr lang="en-US" smtClean="0"/>
              <a:t>15</a:t>
            </a:fld>
            <a:endParaRPr lang="en-US"/>
          </a:p>
        </p:txBody>
      </p:sp>
    </p:spTree>
    <p:extLst>
      <p:ext uri="{BB962C8B-B14F-4D97-AF65-F5344CB8AC3E}">
        <p14:creationId xmlns:p14="http://schemas.microsoft.com/office/powerpoint/2010/main" val="300694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16</a:t>
            </a:fld>
            <a:endParaRPr lang="en-US"/>
          </a:p>
        </p:txBody>
      </p:sp>
    </p:spTree>
    <p:extLst>
      <p:ext uri="{BB962C8B-B14F-4D97-AF65-F5344CB8AC3E}">
        <p14:creationId xmlns:p14="http://schemas.microsoft.com/office/powerpoint/2010/main" val="401616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25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6600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drawing&#10;&#10;Description automatically generated">
            <a:extLst>
              <a:ext uri="{FF2B5EF4-FFF2-40B4-BE49-F238E27FC236}">
                <a16:creationId xmlns:a16="http://schemas.microsoft.com/office/drawing/2014/main" id="{1E3FE246-81BA-814D-B719-649D87EEAE34}"/>
              </a:ext>
            </a:extLst>
          </p:cNvPr>
          <p:cNvPicPr>
            <a:picLocks noChangeAspect="1"/>
          </p:cNvPicPr>
          <p:nvPr userDrawn="1"/>
        </p:nvPicPr>
        <p:blipFill>
          <a:blip r:embed="rId14"/>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7C5D02D5-15AB-9944-B292-5475BA621D85}"/>
              </a:ext>
            </a:extLst>
          </p:cNvPr>
          <p:cNvSpPr txBox="1"/>
          <p:nvPr userDrawn="1"/>
        </p:nvSpPr>
        <p:spPr>
          <a:xfrm>
            <a:off x="8963152" y="6596390"/>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8.21.2020</a:t>
            </a:r>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3.png"/><Relationship Id="rId7"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media/image24.png"/><Relationship Id="rId5" Type="http://schemas.openxmlformats.org/officeDocument/2006/relationships/image" Target="NULL"/><Relationship Id="rId10" Type="http://schemas.openxmlformats.org/officeDocument/2006/relationships/image" Target="../media/image3.png"/><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9.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0.png"/><Relationship Id="rId4" Type="http://schemas.openxmlformats.org/officeDocument/2006/relationships/diagramLayout" Target="../diagrams/layout1.xml"/><Relationship Id="rId9"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lstStyle/>
          <a:p>
            <a:r>
              <a:rPr lang="en-US" dirty="0"/>
              <a:t>Project Summary</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lstStyle/>
          <a:p>
            <a:r>
              <a:rPr lang="en-US" dirty="0"/>
              <a:t>Ankita Roychoudhury</a:t>
            </a:r>
          </a:p>
          <a:p>
            <a:r>
              <a:rPr lang="en-US" dirty="0"/>
              <a:t>Murray Lab</a:t>
            </a:r>
          </a:p>
        </p:txBody>
      </p:sp>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4B3C-F331-5F4E-BDC0-1F72F022B362}"/>
              </a:ext>
            </a:extLst>
          </p:cNvPr>
          <p:cNvSpPr>
            <a:spLocks noGrp="1"/>
          </p:cNvSpPr>
          <p:nvPr>
            <p:ph type="title"/>
          </p:nvPr>
        </p:nvSpPr>
        <p:spPr/>
        <p:txBody>
          <a:bodyPr/>
          <a:lstStyle/>
          <a:p>
            <a:r>
              <a:rPr lang="en-US" dirty="0"/>
              <a:t>ATP Rheostat</a:t>
            </a:r>
          </a:p>
        </p:txBody>
      </p:sp>
      <p:sp>
        <p:nvSpPr>
          <p:cNvPr id="3" name="Text Placeholder 2">
            <a:extLst>
              <a:ext uri="{FF2B5EF4-FFF2-40B4-BE49-F238E27FC236}">
                <a16:creationId xmlns:a16="http://schemas.microsoft.com/office/drawing/2014/main" id="{BC823DA0-FD12-F845-A918-BF82BC34F7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266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399C-BE6D-A84D-A34B-71E3FCF862D8}"/>
              </a:ext>
            </a:extLst>
          </p:cNvPr>
          <p:cNvSpPr>
            <a:spLocks noGrp="1"/>
          </p:cNvSpPr>
          <p:nvPr>
            <p:ph type="title"/>
          </p:nvPr>
        </p:nvSpPr>
        <p:spPr/>
        <p:txBody>
          <a:bodyPr>
            <a:normAutofit/>
          </a:bodyPr>
          <a:lstStyle/>
          <a:p>
            <a:r>
              <a:rPr lang="en-US" sz="2800" b="1"/>
              <a:t>Modelling Approach</a:t>
            </a:r>
            <a:endParaRPr lang="en-US" sz="2800" b="1" dirty="0"/>
          </a:p>
        </p:txBody>
      </p:sp>
      <p:sp>
        <p:nvSpPr>
          <p:cNvPr id="3" name="Content Placeholder 2">
            <a:extLst>
              <a:ext uri="{FF2B5EF4-FFF2-40B4-BE49-F238E27FC236}">
                <a16:creationId xmlns:a16="http://schemas.microsoft.com/office/drawing/2014/main" id="{B7EFADBC-7488-9C4C-A92C-94639ADC915F}"/>
              </a:ext>
            </a:extLst>
          </p:cNvPr>
          <p:cNvSpPr>
            <a:spLocks noGrp="1"/>
          </p:cNvSpPr>
          <p:nvPr>
            <p:ph idx="1"/>
          </p:nvPr>
        </p:nvSpPr>
        <p:spPr>
          <a:xfrm>
            <a:off x="726688" y="1884717"/>
            <a:ext cx="4614746" cy="3088727"/>
          </a:xfrm>
        </p:spPr>
        <p:txBody>
          <a:bodyPr>
            <a:normAutofit/>
          </a:bodyPr>
          <a:lstStyle/>
          <a:p>
            <a:pPr marL="0" indent="0">
              <a:buNone/>
            </a:pPr>
            <a:r>
              <a:rPr lang="en-US" sz="2000"/>
              <a:t>1) Simple pathway - bioscrape</a:t>
            </a:r>
          </a:p>
          <a:p>
            <a:pPr lvl="1"/>
            <a:r>
              <a:rPr lang="en-US" sz="1800"/>
              <a:t>Choose an enzymatic mechanism</a:t>
            </a:r>
          </a:p>
          <a:p>
            <a:pPr lvl="1"/>
            <a:endParaRPr lang="en-US" sz="1800"/>
          </a:p>
          <a:p>
            <a:pPr marL="0" indent="0">
              <a:buNone/>
            </a:pPr>
            <a:r>
              <a:rPr lang="en-US" sz="2000"/>
              <a:t>2) Simple pathway – biocrnpyler</a:t>
            </a:r>
          </a:p>
          <a:p>
            <a:pPr marL="0" indent="0">
              <a:buNone/>
            </a:pPr>
            <a:endParaRPr lang="en-US" sz="2000"/>
          </a:p>
          <a:p>
            <a:pPr marL="0" indent="0">
              <a:buNone/>
            </a:pPr>
            <a:r>
              <a:rPr lang="en-US" sz="2000"/>
              <a:t>3) Entire pathway - biocrnpyler</a:t>
            </a:r>
            <a:endParaRPr lang="en-US" sz="2000" dirty="0"/>
          </a:p>
        </p:txBody>
      </p:sp>
      <p:pic>
        <p:nvPicPr>
          <p:cNvPr id="7" name="Picture 6">
            <a:extLst>
              <a:ext uri="{FF2B5EF4-FFF2-40B4-BE49-F238E27FC236}">
                <a16:creationId xmlns:a16="http://schemas.microsoft.com/office/drawing/2014/main" id="{8BFA46A4-CCB8-0D47-BC1C-6078989A4CE2}"/>
              </a:ext>
            </a:extLst>
          </p:cNvPr>
          <p:cNvPicPr>
            <a:picLocks noChangeAspect="1"/>
          </p:cNvPicPr>
          <p:nvPr/>
        </p:nvPicPr>
        <p:blipFill>
          <a:blip r:embed="rId3"/>
          <a:stretch>
            <a:fillRect/>
          </a:stretch>
        </p:blipFill>
        <p:spPr>
          <a:xfrm>
            <a:off x="5769610" y="1690688"/>
            <a:ext cx="5969000" cy="2698315"/>
          </a:xfrm>
          <a:prstGeom prst="rect">
            <a:avLst/>
          </a:prstGeom>
        </p:spPr>
      </p:pic>
    </p:spTree>
    <p:extLst>
      <p:ext uri="{BB962C8B-B14F-4D97-AF65-F5344CB8AC3E}">
        <p14:creationId xmlns:p14="http://schemas.microsoft.com/office/powerpoint/2010/main" val="106376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F7CDFE85-6C0A-AA49-AECD-0EB046CFCE67}"/>
              </a:ext>
            </a:extLst>
          </p:cNvPr>
          <p:cNvPicPr>
            <a:picLocks noChangeAspect="1"/>
          </p:cNvPicPr>
          <p:nvPr/>
        </p:nvPicPr>
        <p:blipFill rotWithShape="1">
          <a:blip r:embed="rId3"/>
          <a:srcRect b="66566"/>
          <a:stretch/>
        </p:blipFill>
        <p:spPr>
          <a:xfrm>
            <a:off x="5268891" y="229629"/>
            <a:ext cx="6627097" cy="1973766"/>
          </a:xfrm>
          <a:prstGeom prst="rect">
            <a:avLst/>
          </a:prstGeom>
        </p:spPr>
      </p:pic>
      <p:pic>
        <p:nvPicPr>
          <p:cNvPr id="7" name="Content Placeholder 6">
            <a:extLst>
              <a:ext uri="{FF2B5EF4-FFF2-40B4-BE49-F238E27FC236}">
                <a16:creationId xmlns:a16="http://schemas.microsoft.com/office/drawing/2014/main" id="{6E4D01AC-45E2-0649-AC76-F54CF66981D9}"/>
              </a:ext>
            </a:extLst>
          </p:cNvPr>
          <p:cNvPicPr>
            <a:picLocks noGrp="1" noChangeAspect="1"/>
          </p:cNvPicPr>
          <p:nvPr>
            <p:ph idx="1"/>
          </p:nvPr>
        </p:nvPicPr>
        <p:blipFill>
          <a:blip r:embed="rId4"/>
          <a:stretch>
            <a:fillRect/>
          </a:stretch>
        </p:blipFill>
        <p:spPr>
          <a:xfrm>
            <a:off x="169128" y="1372719"/>
            <a:ext cx="5099764" cy="3792345"/>
          </a:xfrm>
        </p:spPr>
      </p:pic>
      <p:sp>
        <p:nvSpPr>
          <p:cNvPr id="2" name="Title 1">
            <a:extLst>
              <a:ext uri="{FF2B5EF4-FFF2-40B4-BE49-F238E27FC236}">
                <a16:creationId xmlns:a16="http://schemas.microsoft.com/office/drawing/2014/main" id="{39BD1B68-C29C-BB49-A524-956F476E5032}"/>
              </a:ext>
            </a:extLst>
          </p:cNvPr>
          <p:cNvSpPr>
            <a:spLocks noGrp="1"/>
          </p:cNvSpPr>
          <p:nvPr>
            <p:ph type="title"/>
          </p:nvPr>
        </p:nvSpPr>
        <p:spPr>
          <a:xfrm>
            <a:off x="169127" y="0"/>
            <a:ext cx="10515600" cy="1325563"/>
          </a:xfrm>
        </p:spPr>
        <p:txBody>
          <a:bodyPr>
            <a:normAutofit/>
          </a:bodyPr>
          <a:lstStyle/>
          <a:p>
            <a:r>
              <a:rPr lang="en-US" sz="2800" b="1" dirty="0"/>
              <a:t>Enzymatic Models</a:t>
            </a:r>
          </a:p>
        </p:txBody>
      </p:sp>
      <p:grpSp>
        <p:nvGrpSpPr>
          <p:cNvPr id="10" name="Group 9">
            <a:extLst>
              <a:ext uri="{FF2B5EF4-FFF2-40B4-BE49-F238E27FC236}">
                <a16:creationId xmlns:a16="http://schemas.microsoft.com/office/drawing/2014/main" id="{059D1525-3836-8446-B511-D412C37B6EE3}"/>
              </a:ext>
            </a:extLst>
          </p:cNvPr>
          <p:cNvGrpSpPr/>
          <p:nvPr/>
        </p:nvGrpSpPr>
        <p:grpSpPr>
          <a:xfrm>
            <a:off x="278662" y="229628"/>
            <a:ext cx="11699844" cy="2622311"/>
            <a:chOff x="169127" y="184855"/>
            <a:chExt cx="11699844" cy="2622311"/>
          </a:xfrm>
        </p:grpSpPr>
        <p:sp>
          <p:nvSpPr>
            <p:cNvPr id="8" name="Rectangle 7">
              <a:extLst>
                <a:ext uri="{FF2B5EF4-FFF2-40B4-BE49-F238E27FC236}">
                  <a16:creationId xmlns:a16="http://schemas.microsoft.com/office/drawing/2014/main" id="{CD22413C-8629-134C-83A6-3598D110EADA}"/>
                </a:ext>
              </a:extLst>
            </p:cNvPr>
            <p:cNvSpPr/>
            <p:nvPr/>
          </p:nvSpPr>
          <p:spPr>
            <a:xfrm>
              <a:off x="5159356" y="184855"/>
              <a:ext cx="6709615" cy="19737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45E882-6CD7-9147-9732-92DDEA168305}"/>
                </a:ext>
              </a:extLst>
            </p:cNvPr>
            <p:cNvSpPr/>
            <p:nvPr/>
          </p:nvSpPr>
          <p:spPr>
            <a:xfrm>
              <a:off x="169127" y="2174487"/>
              <a:ext cx="4990229" cy="63267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14E74C0-3CBA-C845-A240-659E454E7805}"/>
              </a:ext>
            </a:extLst>
          </p:cNvPr>
          <p:cNvPicPr>
            <a:picLocks noChangeAspect="1"/>
          </p:cNvPicPr>
          <p:nvPr/>
        </p:nvPicPr>
        <p:blipFill>
          <a:blip r:embed="rId5"/>
          <a:stretch>
            <a:fillRect/>
          </a:stretch>
        </p:blipFill>
        <p:spPr>
          <a:xfrm>
            <a:off x="274750" y="5904909"/>
            <a:ext cx="4827741" cy="456524"/>
          </a:xfrm>
          <a:prstGeom prst="rect">
            <a:avLst/>
          </a:prstGeom>
        </p:spPr>
      </p:pic>
      <p:pic>
        <p:nvPicPr>
          <p:cNvPr id="16" name="Picture 15">
            <a:extLst>
              <a:ext uri="{FF2B5EF4-FFF2-40B4-BE49-F238E27FC236}">
                <a16:creationId xmlns:a16="http://schemas.microsoft.com/office/drawing/2014/main" id="{F9EF3FFC-2041-9747-AA53-223539EA0184}"/>
              </a:ext>
            </a:extLst>
          </p:cNvPr>
          <p:cNvPicPr>
            <a:picLocks noChangeAspect="1"/>
          </p:cNvPicPr>
          <p:nvPr/>
        </p:nvPicPr>
        <p:blipFill>
          <a:blip r:embed="rId6"/>
          <a:stretch>
            <a:fillRect/>
          </a:stretch>
        </p:blipFill>
        <p:spPr>
          <a:xfrm>
            <a:off x="292100" y="5415753"/>
            <a:ext cx="4976791" cy="511836"/>
          </a:xfrm>
          <a:prstGeom prst="rect">
            <a:avLst/>
          </a:prstGeom>
        </p:spPr>
      </p:pic>
      <p:pic>
        <p:nvPicPr>
          <p:cNvPr id="15" name="Picture 14" descr="A close up of a map&#10;&#10;Description automatically generated">
            <a:extLst>
              <a:ext uri="{FF2B5EF4-FFF2-40B4-BE49-F238E27FC236}">
                <a16:creationId xmlns:a16="http://schemas.microsoft.com/office/drawing/2014/main" id="{374A9253-3C21-F74B-8076-1A7E195AC73B}"/>
              </a:ext>
            </a:extLst>
          </p:cNvPr>
          <p:cNvPicPr>
            <a:picLocks noChangeAspect="1"/>
          </p:cNvPicPr>
          <p:nvPr/>
        </p:nvPicPr>
        <p:blipFill rotWithShape="1">
          <a:blip r:embed="rId3"/>
          <a:srcRect t="33434" b="33133"/>
          <a:stretch/>
        </p:blipFill>
        <p:spPr>
          <a:xfrm>
            <a:off x="5286241" y="2219260"/>
            <a:ext cx="6627097" cy="1973767"/>
          </a:xfrm>
          <a:prstGeom prst="rect">
            <a:avLst/>
          </a:prstGeom>
        </p:spPr>
      </p:pic>
      <p:pic>
        <p:nvPicPr>
          <p:cNvPr id="17" name="Picture 16" descr="A close up of a map&#10;&#10;Description automatically generated">
            <a:extLst>
              <a:ext uri="{FF2B5EF4-FFF2-40B4-BE49-F238E27FC236}">
                <a16:creationId xmlns:a16="http://schemas.microsoft.com/office/drawing/2014/main" id="{1A35D4C8-489A-2145-A731-DC7C5B966D55}"/>
              </a:ext>
            </a:extLst>
          </p:cNvPr>
          <p:cNvPicPr>
            <a:picLocks noChangeAspect="1"/>
          </p:cNvPicPr>
          <p:nvPr/>
        </p:nvPicPr>
        <p:blipFill rotWithShape="1">
          <a:blip r:embed="rId3"/>
          <a:srcRect t="67136"/>
          <a:stretch/>
        </p:blipFill>
        <p:spPr>
          <a:xfrm>
            <a:off x="5268891" y="4193026"/>
            <a:ext cx="6627097" cy="1940145"/>
          </a:xfrm>
          <a:prstGeom prst="rect">
            <a:avLst/>
          </a:prstGeom>
        </p:spPr>
      </p:pic>
    </p:spTree>
    <p:extLst>
      <p:ext uri="{BB962C8B-B14F-4D97-AF65-F5344CB8AC3E}">
        <p14:creationId xmlns:p14="http://schemas.microsoft.com/office/powerpoint/2010/main" val="11153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B911B45-8D77-B54E-984C-AF9261010A30}"/>
              </a:ext>
            </a:extLst>
          </p:cNvPr>
          <p:cNvPicPr>
            <a:picLocks noGrp="1" noChangeAspect="1"/>
          </p:cNvPicPr>
          <p:nvPr>
            <p:ph sz="half" idx="1"/>
          </p:nvPr>
        </p:nvPicPr>
        <p:blipFill>
          <a:blip r:embed="rId3"/>
          <a:stretch>
            <a:fillRect/>
          </a:stretch>
        </p:blipFill>
        <p:spPr>
          <a:xfrm>
            <a:off x="2108360" y="2289960"/>
            <a:ext cx="5181600" cy="547939"/>
          </a:xfrm>
        </p:spPr>
      </p:pic>
      <p:sp>
        <p:nvSpPr>
          <p:cNvPr id="6" name="Title 1">
            <a:extLst>
              <a:ext uri="{FF2B5EF4-FFF2-40B4-BE49-F238E27FC236}">
                <a16:creationId xmlns:a16="http://schemas.microsoft.com/office/drawing/2014/main" id="{738E32B7-AA6C-7E41-A769-F2E692F22855}"/>
              </a:ext>
            </a:extLst>
          </p:cNvPr>
          <p:cNvSpPr>
            <a:spLocks noGrp="1"/>
          </p:cNvSpPr>
          <p:nvPr>
            <p:ph type="title"/>
          </p:nvPr>
        </p:nvSpPr>
        <p:spPr>
          <a:xfrm>
            <a:off x="194310" y="0"/>
            <a:ext cx="10515600" cy="1325563"/>
          </a:xfrm>
        </p:spPr>
        <p:txBody>
          <a:bodyPr>
            <a:normAutofit/>
          </a:bodyPr>
          <a:lstStyle/>
          <a:p>
            <a:r>
              <a:rPr lang="en-US" sz="2800" b="1" dirty="0"/>
              <a:t>Parameter Estimates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45F458-9F60-404E-B086-3EC0AB69C0EA}"/>
                  </a:ext>
                </a:extLst>
              </p:cNvPr>
              <p:cNvSpPr txBox="1"/>
              <p:nvPr/>
            </p:nvSpPr>
            <p:spPr>
              <a:xfrm>
                <a:off x="3338281" y="2155199"/>
                <a:ext cx="307520"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𝑏𝑓</m:t>
                          </m:r>
                        </m:sub>
                      </m:sSub>
                    </m:oMath>
                  </m:oMathPara>
                </a14:m>
                <a:endParaRPr lang="en-US" sz="1400" dirty="0"/>
              </a:p>
            </p:txBody>
          </p:sp>
        </mc:Choice>
        <mc:Fallback xmlns="">
          <p:sp>
            <p:nvSpPr>
              <p:cNvPr id="12" name="TextBox 11">
                <a:extLst>
                  <a:ext uri="{FF2B5EF4-FFF2-40B4-BE49-F238E27FC236}">
                    <a16:creationId xmlns:a16="http://schemas.microsoft.com/office/drawing/2014/main" id="{CF45F458-9F60-404E-B086-3EC0AB69C0EA}"/>
                  </a:ext>
                </a:extLst>
              </p:cNvPr>
              <p:cNvSpPr txBox="1">
                <a:spLocks noRot="1" noChangeAspect="1" noMove="1" noResize="1" noEditPoints="1" noAdjustHandles="1" noChangeArrowheads="1" noChangeShapeType="1" noTextEdit="1"/>
              </p:cNvSpPr>
              <p:nvPr/>
            </p:nvSpPr>
            <p:spPr>
              <a:xfrm>
                <a:off x="3338281" y="2155199"/>
                <a:ext cx="307520" cy="232692"/>
              </a:xfrm>
              <a:prstGeom prst="rect">
                <a:avLst/>
              </a:prstGeom>
              <a:blipFill>
                <a:blip r:embed="rId5"/>
                <a:stretch>
                  <a:fillRect l="-12000" r="-80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B33976-EC5F-744F-B6BC-B0B233866EF9}"/>
                  </a:ext>
                </a:extLst>
              </p:cNvPr>
              <p:cNvSpPr txBox="1"/>
              <p:nvPr/>
            </p:nvSpPr>
            <p:spPr>
              <a:xfrm>
                <a:off x="3338281" y="2604073"/>
                <a:ext cx="2985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𝑏𝑟</m:t>
                          </m:r>
                        </m:sub>
                      </m:sSub>
                    </m:oMath>
                  </m:oMathPara>
                </a14:m>
                <a:endParaRPr lang="en-US" sz="1400" dirty="0"/>
              </a:p>
            </p:txBody>
          </p:sp>
        </mc:Choice>
        <mc:Fallback xmlns="">
          <p:sp>
            <p:nvSpPr>
              <p:cNvPr id="13" name="TextBox 12">
                <a:extLst>
                  <a:ext uri="{FF2B5EF4-FFF2-40B4-BE49-F238E27FC236}">
                    <a16:creationId xmlns:a16="http://schemas.microsoft.com/office/drawing/2014/main" id="{9CB33976-EC5F-744F-B6BC-B0B233866EF9}"/>
                  </a:ext>
                </a:extLst>
              </p:cNvPr>
              <p:cNvSpPr txBox="1">
                <a:spLocks noRot="1" noChangeAspect="1" noMove="1" noResize="1" noEditPoints="1" noAdjustHandles="1" noChangeArrowheads="1" noChangeShapeType="1" noTextEdit="1"/>
              </p:cNvSpPr>
              <p:nvPr/>
            </p:nvSpPr>
            <p:spPr>
              <a:xfrm>
                <a:off x="3338281" y="2604073"/>
                <a:ext cx="298543" cy="215444"/>
              </a:xfrm>
              <a:prstGeom prst="rect">
                <a:avLst/>
              </a:prstGeom>
              <a:blipFill>
                <a:blip r:embed="rId6"/>
                <a:stretch>
                  <a:fillRect l="-12500" r="-416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F9538F-3792-9246-BE37-121055CA3C46}"/>
                  </a:ext>
                </a:extLst>
              </p:cNvPr>
              <p:cNvSpPr txBox="1"/>
              <p:nvPr/>
            </p:nvSpPr>
            <p:spPr>
              <a:xfrm>
                <a:off x="5794774" y="2173614"/>
                <a:ext cx="313932" cy="2326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𝑢𝑓</m:t>
                          </m:r>
                        </m:sub>
                      </m:sSub>
                    </m:oMath>
                  </m:oMathPara>
                </a14:m>
                <a:endParaRPr lang="en-US" sz="1400" dirty="0"/>
              </a:p>
            </p:txBody>
          </p:sp>
        </mc:Choice>
        <mc:Fallback xmlns="">
          <p:sp>
            <p:nvSpPr>
              <p:cNvPr id="14" name="TextBox 13">
                <a:extLst>
                  <a:ext uri="{FF2B5EF4-FFF2-40B4-BE49-F238E27FC236}">
                    <a16:creationId xmlns:a16="http://schemas.microsoft.com/office/drawing/2014/main" id="{3CF9538F-3792-9246-BE37-121055CA3C46}"/>
                  </a:ext>
                </a:extLst>
              </p:cNvPr>
              <p:cNvSpPr txBox="1">
                <a:spLocks noRot="1" noChangeAspect="1" noMove="1" noResize="1" noEditPoints="1" noAdjustHandles="1" noChangeArrowheads="1" noChangeShapeType="1" noTextEdit="1"/>
              </p:cNvSpPr>
              <p:nvPr/>
            </p:nvSpPr>
            <p:spPr>
              <a:xfrm>
                <a:off x="5794774" y="2173614"/>
                <a:ext cx="313932" cy="232692"/>
              </a:xfrm>
              <a:prstGeom prst="rect">
                <a:avLst/>
              </a:prstGeom>
              <a:blipFill>
                <a:blip r:embed="rId7"/>
                <a:stretch>
                  <a:fillRect l="-16000" r="-80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7042351-B963-D24D-9160-784FB654D7A3}"/>
                  </a:ext>
                </a:extLst>
              </p:cNvPr>
              <p:cNvSpPr txBox="1"/>
              <p:nvPr/>
            </p:nvSpPr>
            <p:spPr>
              <a:xfrm>
                <a:off x="5794774" y="2642003"/>
                <a:ext cx="3049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𝑢𝑟</m:t>
                          </m:r>
                        </m:sub>
                      </m:sSub>
                    </m:oMath>
                  </m:oMathPara>
                </a14:m>
                <a:endParaRPr lang="en-US" sz="1400" dirty="0"/>
              </a:p>
            </p:txBody>
          </p:sp>
        </mc:Choice>
        <mc:Fallback xmlns="">
          <p:sp>
            <p:nvSpPr>
              <p:cNvPr id="15" name="TextBox 14">
                <a:extLst>
                  <a:ext uri="{FF2B5EF4-FFF2-40B4-BE49-F238E27FC236}">
                    <a16:creationId xmlns:a16="http://schemas.microsoft.com/office/drawing/2014/main" id="{57042351-B963-D24D-9160-784FB654D7A3}"/>
                  </a:ext>
                </a:extLst>
              </p:cNvPr>
              <p:cNvSpPr txBox="1">
                <a:spLocks noRot="1" noChangeAspect="1" noMove="1" noResize="1" noEditPoints="1" noAdjustHandles="1" noChangeArrowheads="1" noChangeShapeType="1" noTextEdit="1"/>
              </p:cNvSpPr>
              <p:nvPr/>
            </p:nvSpPr>
            <p:spPr>
              <a:xfrm>
                <a:off x="5794774" y="2642003"/>
                <a:ext cx="304955" cy="215444"/>
              </a:xfrm>
              <a:prstGeom prst="rect">
                <a:avLst/>
              </a:prstGeom>
              <a:blipFill>
                <a:blip r:embed="rId8"/>
                <a:stretch>
                  <a:fillRect l="-1666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8DA299F-3B69-F74D-A172-F37FE7AC2C12}"/>
                  </a:ext>
                </a:extLst>
              </p:cNvPr>
              <p:cNvSpPr txBox="1"/>
              <p:nvPr/>
            </p:nvSpPr>
            <p:spPr>
              <a:xfrm>
                <a:off x="4414258" y="2172446"/>
                <a:ext cx="35561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𝑐𝑎𝑡</m:t>
                          </m:r>
                        </m:sub>
                      </m:sSub>
                    </m:oMath>
                  </m:oMathPara>
                </a14:m>
                <a:endParaRPr lang="en-US" sz="1400" dirty="0"/>
              </a:p>
            </p:txBody>
          </p:sp>
        </mc:Choice>
        <mc:Fallback xmlns="">
          <p:sp>
            <p:nvSpPr>
              <p:cNvPr id="16" name="TextBox 15">
                <a:extLst>
                  <a:ext uri="{FF2B5EF4-FFF2-40B4-BE49-F238E27FC236}">
                    <a16:creationId xmlns:a16="http://schemas.microsoft.com/office/drawing/2014/main" id="{68DA299F-3B69-F74D-A172-F37FE7AC2C12}"/>
                  </a:ext>
                </a:extLst>
              </p:cNvPr>
              <p:cNvSpPr txBox="1">
                <a:spLocks noRot="1" noChangeAspect="1" noMove="1" noResize="1" noEditPoints="1" noAdjustHandles="1" noChangeArrowheads="1" noChangeShapeType="1" noTextEdit="1"/>
              </p:cNvSpPr>
              <p:nvPr/>
            </p:nvSpPr>
            <p:spPr>
              <a:xfrm>
                <a:off x="4414258" y="2172446"/>
                <a:ext cx="355610" cy="215444"/>
              </a:xfrm>
              <a:prstGeom prst="rect">
                <a:avLst/>
              </a:prstGeom>
              <a:blipFill>
                <a:blip r:embed="rId9"/>
                <a:stretch>
                  <a:fillRect l="-14286" b="-11111"/>
                </a:stretch>
              </a:blipFill>
            </p:spPr>
            <p:txBody>
              <a:bodyPr/>
              <a:lstStyle/>
              <a:p>
                <a:r>
                  <a:rPr lang="en-US">
                    <a:noFill/>
                  </a:rPr>
                  <a:t> </a:t>
                </a:r>
              </a:p>
            </p:txBody>
          </p:sp>
        </mc:Fallback>
      </mc:AlternateContent>
      <p:pic>
        <p:nvPicPr>
          <p:cNvPr id="17" name="Content Placeholder 4" descr="A close up of a map&#10;&#10;Description automatically generated">
            <a:extLst>
              <a:ext uri="{FF2B5EF4-FFF2-40B4-BE49-F238E27FC236}">
                <a16:creationId xmlns:a16="http://schemas.microsoft.com/office/drawing/2014/main" id="{964945E8-C5B2-8E43-8E5C-60C4E92B4D4E}"/>
              </a:ext>
            </a:extLst>
          </p:cNvPr>
          <p:cNvPicPr>
            <a:picLocks noChangeAspect="1"/>
          </p:cNvPicPr>
          <p:nvPr/>
        </p:nvPicPr>
        <p:blipFill>
          <a:blip r:embed="rId10"/>
          <a:stretch>
            <a:fillRect/>
          </a:stretch>
        </p:blipFill>
        <p:spPr>
          <a:xfrm>
            <a:off x="9195431" y="489182"/>
            <a:ext cx="2554892" cy="5879636"/>
          </a:xfrm>
          <a:prstGeom prst="rect">
            <a:avLst/>
          </a:prstGeom>
        </p:spPr>
      </p:pic>
      <p:pic>
        <p:nvPicPr>
          <p:cNvPr id="8" name="Picture 7">
            <a:extLst>
              <a:ext uri="{FF2B5EF4-FFF2-40B4-BE49-F238E27FC236}">
                <a16:creationId xmlns:a16="http://schemas.microsoft.com/office/drawing/2014/main" id="{8C19BBEF-0DE8-144F-8E14-13526EFBD251}"/>
              </a:ext>
            </a:extLst>
          </p:cNvPr>
          <p:cNvPicPr>
            <a:picLocks noChangeAspect="1"/>
          </p:cNvPicPr>
          <p:nvPr/>
        </p:nvPicPr>
        <p:blipFill>
          <a:blip r:embed="rId11"/>
          <a:stretch>
            <a:fillRect/>
          </a:stretch>
        </p:blipFill>
        <p:spPr>
          <a:xfrm>
            <a:off x="1233998" y="3588639"/>
            <a:ext cx="7323862" cy="517103"/>
          </a:xfrm>
          <a:prstGeom prst="rect">
            <a:avLst/>
          </a:prstGeom>
        </p:spPr>
      </p:pic>
    </p:spTree>
    <p:extLst>
      <p:ext uri="{BB962C8B-B14F-4D97-AF65-F5344CB8AC3E}">
        <p14:creationId xmlns:p14="http://schemas.microsoft.com/office/powerpoint/2010/main" val="333106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piece of paper&#10;&#10;Description automatically generated">
            <a:extLst>
              <a:ext uri="{FF2B5EF4-FFF2-40B4-BE49-F238E27FC236}">
                <a16:creationId xmlns:a16="http://schemas.microsoft.com/office/drawing/2014/main" id="{44943092-6C90-9847-A5E3-AF4578BC2E94}"/>
              </a:ext>
            </a:extLst>
          </p:cNvPr>
          <p:cNvPicPr>
            <a:picLocks noChangeAspect="1"/>
          </p:cNvPicPr>
          <p:nvPr/>
        </p:nvPicPr>
        <p:blipFill>
          <a:blip r:embed="rId3"/>
          <a:stretch>
            <a:fillRect/>
          </a:stretch>
        </p:blipFill>
        <p:spPr>
          <a:xfrm>
            <a:off x="4884727" y="3252300"/>
            <a:ext cx="3291840" cy="1828800"/>
          </a:xfrm>
          <a:prstGeom prst="rect">
            <a:avLst/>
          </a:prstGeom>
        </p:spPr>
      </p:pic>
      <p:pic>
        <p:nvPicPr>
          <p:cNvPr id="8" name="Picture 7" descr="A close up of a map&#10;&#10;Description automatically generated">
            <a:extLst>
              <a:ext uri="{FF2B5EF4-FFF2-40B4-BE49-F238E27FC236}">
                <a16:creationId xmlns:a16="http://schemas.microsoft.com/office/drawing/2014/main" id="{B913CB32-7641-B945-A7AB-7F7278C9C2FF}"/>
              </a:ext>
            </a:extLst>
          </p:cNvPr>
          <p:cNvPicPr>
            <a:picLocks noChangeAspect="1"/>
          </p:cNvPicPr>
          <p:nvPr/>
        </p:nvPicPr>
        <p:blipFill>
          <a:blip r:embed="rId4"/>
          <a:stretch>
            <a:fillRect/>
          </a:stretch>
        </p:blipFill>
        <p:spPr>
          <a:xfrm>
            <a:off x="4884727" y="1088229"/>
            <a:ext cx="3291840" cy="18288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4EF22C3-08CE-CB42-AC5B-17CDC0BDE45E}"/>
              </a:ext>
            </a:extLst>
          </p:cNvPr>
          <p:cNvPicPr>
            <a:picLocks noChangeAspect="1"/>
          </p:cNvPicPr>
          <p:nvPr/>
        </p:nvPicPr>
        <p:blipFill>
          <a:blip r:embed="rId5"/>
          <a:stretch>
            <a:fillRect/>
          </a:stretch>
        </p:blipFill>
        <p:spPr>
          <a:xfrm>
            <a:off x="8407637" y="3480857"/>
            <a:ext cx="1502503" cy="1692866"/>
          </a:xfrm>
          <a:prstGeom prst="rect">
            <a:avLst/>
          </a:prstGeom>
        </p:spPr>
      </p:pic>
      <p:sp>
        <p:nvSpPr>
          <p:cNvPr id="4" name="Title 1">
            <a:extLst>
              <a:ext uri="{FF2B5EF4-FFF2-40B4-BE49-F238E27FC236}">
                <a16:creationId xmlns:a16="http://schemas.microsoft.com/office/drawing/2014/main" id="{A221B2C2-EFA4-7842-943D-E7A55B8619AC}"/>
              </a:ext>
            </a:extLst>
          </p:cNvPr>
          <p:cNvSpPr>
            <a:spLocks noGrp="1"/>
          </p:cNvSpPr>
          <p:nvPr>
            <p:ph type="title"/>
          </p:nvPr>
        </p:nvSpPr>
        <p:spPr>
          <a:xfrm>
            <a:off x="194310" y="0"/>
            <a:ext cx="10515600" cy="1325563"/>
          </a:xfrm>
        </p:spPr>
        <p:txBody>
          <a:bodyPr>
            <a:normAutofit/>
          </a:bodyPr>
          <a:lstStyle/>
          <a:p>
            <a:r>
              <a:rPr lang="en-US" sz="2800" b="1" dirty="0"/>
              <a:t>Simulate Entire Pathway - Biocrnpyler</a:t>
            </a:r>
          </a:p>
        </p:txBody>
      </p:sp>
      <p:pic>
        <p:nvPicPr>
          <p:cNvPr id="21" name="Picture 20" descr="A picture containing knife&#10;&#10;Description automatically generated">
            <a:extLst>
              <a:ext uri="{FF2B5EF4-FFF2-40B4-BE49-F238E27FC236}">
                <a16:creationId xmlns:a16="http://schemas.microsoft.com/office/drawing/2014/main" id="{96799932-5129-164C-BDEB-019466BE9A6D}"/>
              </a:ext>
            </a:extLst>
          </p:cNvPr>
          <p:cNvPicPr>
            <a:picLocks noChangeAspect="1"/>
          </p:cNvPicPr>
          <p:nvPr/>
        </p:nvPicPr>
        <p:blipFill>
          <a:blip r:embed="rId6"/>
          <a:stretch>
            <a:fillRect/>
          </a:stretch>
        </p:blipFill>
        <p:spPr>
          <a:xfrm>
            <a:off x="10123870" y="1209686"/>
            <a:ext cx="1172077" cy="1885514"/>
          </a:xfrm>
          <a:prstGeom prst="rect">
            <a:avLst/>
          </a:prstGeom>
        </p:spPr>
      </p:pic>
      <p:pic>
        <p:nvPicPr>
          <p:cNvPr id="25" name="Picture 24" descr="A picture containing knife&#10;&#10;Description automatically generated">
            <a:extLst>
              <a:ext uri="{FF2B5EF4-FFF2-40B4-BE49-F238E27FC236}">
                <a16:creationId xmlns:a16="http://schemas.microsoft.com/office/drawing/2014/main" id="{174AA658-6E02-4143-ADD1-2A010E54EC72}"/>
              </a:ext>
            </a:extLst>
          </p:cNvPr>
          <p:cNvPicPr>
            <a:picLocks noChangeAspect="1"/>
          </p:cNvPicPr>
          <p:nvPr/>
        </p:nvPicPr>
        <p:blipFill>
          <a:blip r:embed="rId7"/>
          <a:stretch>
            <a:fillRect/>
          </a:stretch>
        </p:blipFill>
        <p:spPr>
          <a:xfrm>
            <a:off x="10123870" y="3473399"/>
            <a:ext cx="1072449" cy="1662974"/>
          </a:xfrm>
          <a:prstGeom prst="rect">
            <a:avLst/>
          </a:prstGeom>
        </p:spPr>
      </p:pic>
      <p:sp>
        <p:nvSpPr>
          <p:cNvPr id="26" name="TextBox 25">
            <a:extLst>
              <a:ext uri="{FF2B5EF4-FFF2-40B4-BE49-F238E27FC236}">
                <a16:creationId xmlns:a16="http://schemas.microsoft.com/office/drawing/2014/main" id="{67BAC91B-6437-EB40-B6EB-EA9F35374EBC}"/>
              </a:ext>
            </a:extLst>
          </p:cNvPr>
          <p:cNvSpPr txBox="1"/>
          <p:nvPr/>
        </p:nvSpPr>
        <p:spPr>
          <a:xfrm>
            <a:off x="1101129" y="5691096"/>
            <a:ext cx="9251911" cy="307777"/>
          </a:xfrm>
          <a:prstGeom prst="rect">
            <a:avLst/>
          </a:prstGeom>
          <a:noFill/>
        </p:spPr>
        <p:txBody>
          <a:bodyPr wrap="square" rtlCol="0">
            <a:spAutoFit/>
          </a:bodyPr>
          <a:lstStyle/>
          <a:p>
            <a:r>
              <a:rPr lang="en-US" sz="1400" b="1" dirty="0">
                <a:latin typeface="Avenir Book" panose="02000503020000020003" pitchFamily="2" charset="0"/>
              </a:rPr>
              <a:t>Adjusting the rate of ATP leak and the initial concentrations of enzymes can lead to more optimal dynamics.</a:t>
            </a:r>
          </a:p>
        </p:txBody>
      </p:sp>
      <p:sp>
        <p:nvSpPr>
          <p:cNvPr id="27" name="TextBox 26">
            <a:extLst>
              <a:ext uri="{FF2B5EF4-FFF2-40B4-BE49-F238E27FC236}">
                <a16:creationId xmlns:a16="http://schemas.microsoft.com/office/drawing/2014/main" id="{B99F256D-2FB3-9845-A21E-ED2417A0A0E5}"/>
              </a:ext>
            </a:extLst>
          </p:cNvPr>
          <p:cNvSpPr txBox="1"/>
          <p:nvPr/>
        </p:nvSpPr>
        <p:spPr>
          <a:xfrm>
            <a:off x="6262580" y="2221809"/>
            <a:ext cx="64888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74.5</a:t>
            </a:r>
          </a:p>
        </p:txBody>
      </p:sp>
      <p:sp>
        <p:nvSpPr>
          <p:cNvPr id="28" name="TextBox 27">
            <a:extLst>
              <a:ext uri="{FF2B5EF4-FFF2-40B4-BE49-F238E27FC236}">
                <a16:creationId xmlns:a16="http://schemas.microsoft.com/office/drawing/2014/main" id="{C13244D7-F0C6-C242-AFBD-976A197DC727}"/>
              </a:ext>
            </a:extLst>
          </p:cNvPr>
          <p:cNvSpPr txBox="1"/>
          <p:nvPr/>
        </p:nvSpPr>
        <p:spPr>
          <a:xfrm>
            <a:off x="6172846" y="4313316"/>
            <a:ext cx="715602"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170.5</a:t>
            </a:r>
          </a:p>
        </p:txBody>
      </p:sp>
      <p:pic>
        <p:nvPicPr>
          <p:cNvPr id="34" name="Picture 33" descr="A screenshot of a cell phone&#10;&#10;Description automatically generated">
            <a:extLst>
              <a:ext uri="{FF2B5EF4-FFF2-40B4-BE49-F238E27FC236}">
                <a16:creationId xmlns:a16="http://schemas.microsoft.com/office/drawing/2014/main" id="{C787DF3A-A0AD-4940-8EF7-F87A20F0E31F}"/>
              </a:ext>
            </a:extLst>
          </p:cNvPr>
          <p:cNvPicPr>
            <a:picLocks noChangeAspect="1"/>
          </p:cNvPicPr>
          <p:nvPr/>
        </p:nvPicPr>
        <p:blipFill>
          <a:blip r:embed="rId8"/>
          <a:stretch>
            <a:fillRect/>
          </a:stretch>
        </p:blipFill>
        <p:spPr>
          <a:xfrm>
            <a:off x="8196604" y="1325563"/>
            <a:ext cx="1596152" cy="1723280"/>
          </a:xfrm>
          <a:prstGeom prst="rect">
            <a:avLst/>
          </a:prstGeom>
        </p:spPr>
      </p:pic>
      <p:sp>
        <p:nvSpPr>
          <p:cNvPr id="6" name="Rectangle 5">
            <a:extLst>
              <a:ext uri="{FF2B5EF4-FFF2-40B4-BE49-F238E27FC236}">
                <a16:creationId xmlns:a16="http://schemas.microsoft.com/office/drawing/2014/main" id="{96C57A3C-7AAA-A84A-B7E5-1BA3645C7472}"/>
              </a:ext>
            </a:extLst>
          </p:cNvPr>
          <p:cNvSpPr/>
          <p:nvPr/>
        </p:nvSpPr>
        <p:spPr>
          <a:xfrm>
            <a:off x="8367633" y="2479040"/>
            <a:ext cx="125388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094E7C4-FC6A-4041-A00F-7185F032C2C5}"/>
              </a:ext>
            </a:extLst>
          </p:cNvPr>
          <p:cNvSpPr/>
          <p:nvPr/>
        </p:nvSpPr>
        <p:spPr>
          <a:xfrm>
            <a:off x="8428593" y="4592320"/>
            <a:ext cx="125388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3D832CF-F3B5-244B-9AB1-BD870A90E23E}"/>
              </a:ext>
            </a:extLst>
          </p:cNvPr>
          <p:cNvSpPr/>
          <p:nvPr/>
        </p:nvSpPr>
        <p:spPr>
          <a:xfrm>
            <a:off x="8206764" y="2790400"/>
            <a:ext cx="1585992"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75458E7-342F-2645-AC53-6D594997366B}"/>
              </a:ext>
            </a:extLst>
          </p:cNvPr>
          <p:cNvSpPr/>
          <p:nvPr/>
        </p:nvSpPr>
        <p:spPr>
          <a:xfrm>
            <a:off x="8287198" y="4897120"/>
            <a:ext cx="1585992"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F475C77-6E8F-0846-ADE1-0A85D3C639D1}"/>
              </a:ext>
            </a:extLst>
          </p:cNvPr>
          <p:cNvSpPr/>
          <p:nvPr/>
        </p:nvSpPr>
        <p:spPr>
          <a:xfrm>
            <a:off x="9983844" y="2803179"/>
            <a:ext cx="1452128"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9CB5935-68EB-9B44-9CE4-E0A3340E06D1}"/>
              </a:ext>
            </a:extLst>
          </p:cNvPr>
          <p:cNvSpPr/>
          <p:nvPr/>
        </p:nvSpPr>
        <p:spPr>
          <a:xfrm>
            <a:off x="10059160" y="4897120"/>
            <a:ext cx="146202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Content Placeholder 4" descr="A close up of a map&#10;&#10;Description automatically generated">
            <a:extLst>
              <a:ext uri="{FF2B5EF4-FFF2-40B4-BE49-F238E27FC236}">
                <a16:creationId xmlns:a16="http://schemas.microsoft.com/office/drawing/2014/main" id="{A9851B48-9349-E944-A9F2-5A5C53026817}"/>
              </a:ext>
            </a:extLst>
          </p:cNvPr>
          <p:cNvPicPr>
            <a:picLocks noChangeAspect="1"/>
          </p:cNvPicPr>
          <p:nvPr/>
        </p:nvPicPr>
        <p:blipFill>
          <a:blip r:embed="rId9"/>
          <a:stretch>
            <a:fillRect/>
          </a:stretch>
        </p:blipFill>
        <p:spPr>
          <a:xfrm>
            <a:off x="159916" y="1534050"/>
            <a:ext cx="1356740" cy="3122300"/>
          </a:xfrm>
          <a:prstGeom prst="rect">
            <a:avLst/>
          </a:prstGeom>
        </p:spPr>
      </p:pic>
      <p:sp>
        <p:nvSpPr>
          <p:cNvPr id="3" name="Rectangle 2">
            <a:extLst>
              <a:ext uri="{FF2B5EF4-FFF2-40B4-BE49-F238E27FC236}">
                <a16:creationId xmlns:a16="http://schemas.microsoft.com/office/drawing/2014/main" id="{0A98E955-3EF7-2D4C-9D6B-EC0310094E71}"/>
              </a:ext>
            </a:extLst>
          </p:cNvPr>
          <p:cNvSpPr/>
          <p:nvPr/>
        </p:nvSpPr>
        <p:spPr>
          <a:xfrm>
            <a:off x="4708088" y="1647929"/>
            <a:ext cx="175364" cy="20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F90BB2-C47E-254A-9464-F07956E1D5D2}"/>
              </a:ext>
            </a:extLst>
          </p:cNvPr>
          <p:cNvSpPr/>
          <p:nvPr/>
        </p:nvSpPr>
        <p:spPr>
          <a:xfrm>
            <a:off x="4812317" y="3571872"/>
            <a:ext cx="175364" cy="20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D4646E-7711-1245-A9DB-1596FD570131}"/>
              </a:ext>
            </a:extLst>
          </p:cNvPr>
          <p:cNvSpPr txBox="1"/>
          <p:nvPr/>
        </p:nvSpPr>
        <p:spPr>
          <a:xfrm>
            <a:off x="10827123" y="2516024"/>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sp>
        <p:nvSpPr>
          <p:cNvPr id="30" name="TextBox 29">
            <a:extLst>
              <a:ext uri="{FF2B5EF4-FFF2-40B4-BE49-F238E27FC236}">
                <a16:creationId xmlns:a16="http://schemas.microsoft.com/office/drawing/2014/main" id="{293FC27B-BDB7-6649-BABE-0C81D1F5EDE4}"/>
              </a:ext>
            </a:extLst>
          </p:cNvPr>
          <p:cNvSpPr txBox="1"/>
          <p:nvPr/>
        </p:nvSpPr>
        <p:spPr>
          <a:xfrm>
            <a:off x="10790173" y="4629304"/>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pic>
        <p:nvPicPr>
          <p:cNvPr id="12" name="Picture 11" descr="A screenshot of a cell phone&#10;&#10;Description automatically generated">
            <a:extLst>
              <a:ext uri="{FF2B5EF4-FFF2-40B4-BE49-F238E27FC236}">
                <a16:creationId xmlns:a16="http://schemas.microsoft.com/office/drawing/2014/main" id="{9A356E41-5480-594C-896A-9BA6FFCF5282}"/>
              </a:ext>
            </a:extLst>
          </p:cNvPr>
          <p:cNvPicPr>
            <a:picLocks noChangeAspect="1"/>
          </p:cNvPicPr>
          <p:nvPr/>
        </p:nvPicPr>
        <p:blipFill>
          <a:blip r:embed="rId10"/>
          <a:stretch>
            <a:fillRect/>
          </a:stretch>
        </p:blipFill>
        <p:spPr>
          <a:xfrm>
            <a:off x="1602268" y="1088229"/>
            <a:ext cx="3291840" cy="18288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E579E7D0-E74F-3E42-B2B1-FC72964B72B0}"/>
              </a:ext>
            </a:extLst>
          </p:cNvPr>
          <p:cNvPicPr>
            <a:picLocks noChangeAspect="1"/>
          </p:cNvPicPr>
          <p:nvPr/>
        </p:nvPicPr>
        <p:blipFill>
          <a:blip r:embed="rId11"/>
          <a:stretch>
            <a:fillRect/>
          </a:stretch>
        </p:blipFill>
        <p:spPr>
          <a:xfrm>
            <a:off x="1591612" y="3220720"/>
            <a:ext cx="3291840" cy="1828800"/>
          </a:xfrm>
          <a:prstGeom prst="rect">
            <a:avLst/>
          </a:prstGeom>
        </p:spPr>
      </p:pic>
    </p:spTree>
    <p:extLst>
      <p:ext uri="{BB962C8B-B14F-4D97-AF65-F5344CB8AC3E}">
        <p14:creationId xmlns:p14="http://schemas.microsoft.com/office/powerpoint/2010/main" val="322549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9" grpId="0" animBg="1"/>
      <p:bldP spid="20"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DBE5435F-91FD-0948-A69E-9FB35724E7AE}"/>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D51A8C79-5D86-6E4F-BDFD-9BA158C11EB5}"/>
              </a:ext>
            </a:extLst>
          </p:cNvPr>
          <p:cNvPicPr>
            <a:picLocks noChangeAspect="1"/>
          </p:cNvPicPr>
          <p:nvPr/>
        </p:nvPicPr>
        <p:blipFill>
          <a:blip r:embed="rId4"/>
          <a:stretch>
            <a:fillRect/>
          </a:stretch>
        </p:blipFill>
        <p:spPr>
          <a:xfrm>
            <a:off x="4890211" y="1073067"/>
            <a:ext cx="4114800" cy="2286000"/>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8B22CAAB-20A7-374C-AAC6-4B82C952D102}"/>
              </a:ext>
            </a:extLst>
          </p:cNvPr>
          <p:cNvPicPr>
            <a:picLocks noChangeAspect="1"/>
          </p:cNvPicPr>
          <p:nvPr/>
        </p:nvPicPr>
        <p:blipFill>
          <a:blip r:embed="rId5"/>
          <a:stretch>
            <a:fillRect/>
          </a:stretch>
        </p:blipFill>
        <p:spPr>
          <a:xfrm>
            <a:off x="8932678" y="3795488"/>
            <a:ext cx="1954402" cy="202830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FCB648B-6ED3-8841-9845-FA65F348EB96}"/>
              </a:ext>
            </a:extLst>
          </p:cNvPr>
          <p:cNvPicPr>
            <a:picLocks noChangeAspect="1"/>
          </p:cNvPicPr>
          <p:nvPr/>
        </p:nvPicPr>
        <p:blipFill>
          <a:blip r:embed="rId6"/>
          <a:stretch>
            <a:fillRect/>
          </a:stretch>
        </p:blipFill>
        <p:spPr>
          <a:xfrm>
            <a:off x="8984135" y="1179137"/>
            <a:ext cx="1592213" cy="1743509"/>
          </a:xfrm>
          <a:prstGeom prst="rect">
            <a:avLst/>
          </a:prstGeom>
        </p:spPr>
      </p:pic>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BD75F08C-3752-8842-BED4-D11F69D7740B}"/>
                  </a:ext>
                </a:extLst>
              </p:cNvPr>
              <p:cNvSpPr txBox="1">
                <a:spLocks/>
              </p:cNvSpPr>
              <p:nvPr/>
            </p:nvSpPr>
            <p:spPr>
              <a:xfrm>
                <a:off x="100625" y="-183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b="1" dirty="0"/>
                  <a:t>Optimizing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𝒃𝒇</m:t>
                        </m:r>
                      </m:sub>
                    </m:sSub>
                  </m:oMath>
                </a14:m>
                <a:r>
                  <a:rPr lang="en-US" sz="2400" b="1" dirty="0"/>
                  <a:t>and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𝒌</m:t>
                        </m:r>
                      </m:e>
                      <m:sub>
                        <m:r>
                          <a:rPr lang="en-US" sz="2400" b="1" i="1" smtClean="0">
                            <a:latin typeface="Cambria Math" panose="02040503050406030204" pitchFamily="18" charset="0"/>
                          </a:rPr>
                          <m:t>𝒖</m:t>
                        </m:r>
                        <m:r>
                          <a:rPr lang="en-US" sz="2400" b="1" i="1">
                            <a:latin typeface="Cambria Math" panose="02040503050406030204" pitchFamily="18" charset="0"/>
                          </a:rPr>
                          <m:t>𝒇</m:t>
                        </m:r>
                      </m:sub>
                    </m:sSub>
                  </m:oMath>
                </a14:m>
                <a:r>
                  <a:rPr lang="en-US" sz="2400" b="1" dirty="0"/>
                  <a:t> and increasing [Pi]</a:t>
                </a:r>
                <a:r>
                  <a:rPr lang="en-US" sz="2400" b="1" baseline="-25000" dirty="0"/>
                  <a:t>0</a:t>
                </a:r>
                <a:r>
                  <a:rPr lang="en-US" sz="2400" b="1" dirty="0"/>
                  <a:t> extends ATP lifetime</a:t>
                </a:r>
                <a:endParaRPr lang="en-US" sz="2400" dirty="0"/>
              </a:p>
            </p:txBody>
          </p:sp>
        </mc:Choice>
        <mc:Fallback xmlns="">
          <p:sp>
            <p:nvSpPr>
              <p:cNvPr id="4" name="Title 1">
                <a:extLst>
                  <a:ext uri="{FF2B5EF4-FFF2-40B4-BE49-F238E27FC236}">
                    <a16:creationId xmlns:a16="http://schemas.microsoft.com/office/drawing/2014/main" id="{BD75F08C-3752-8842-BED4-D11F69D7740B}"/>
                  </a:ext>
                </a:extLst>
              </p:cNvPr>
              <p:cNvSpPr txBox="1">
                <a:spLocks noRot="1" noChangeAspect="1" noMove="1" noResize="1" noEditPoints="1" noAdjustHandles="1" noChangeArrowheads="1" noChangeShapeType="1" noTextEdit="1"/>
              </p:cNvSpPr>
              <p:nvPr/>
            </p:nvSpPr>
            <p:spPr>
              <a:xfrm>
                <a:off x="100625" y="-183632"/>
                <a:ext cx="10515600" cy="1325563"/>
              </a:xfrm>
              <a:prstGeom prst="rect">
                <a:avLst/>
              </a:prstGeom>
              <a:blipFill>
                <a:blip r:embed="rId7"/>
                <a:stretch>
                  <a:fillRect l="-84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B49A50B8-5735-0B48-9768-758973756C70}"/>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sp>
        <p:nvSpPr>
          <p:cNvPr id="20" name="TextBox 19">
            <a:extLst>
              <a:ext uri="{FF2B5EF4-FFF2-40B4-BE49-F238E27FC236}">
                <a16:creationId xmlns:a16="http://schemas.microsoft.com/office/drawing/2014/main" id="{059C3BC2-9DDE-4748-93C8-DC6B79014DF0}"/>
              </a:ext>
            </a:extLst>
          </p:cNvPr>
          <p:cNvSpPr txBox="1"/>
          <p:nvPr/>
        </p:nvSpPr>
        <p:spPr>
          <a:xfrm>
            <a:off x="11437102" y="2514479"/>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sp>
        <p:nvSpPr>
          <p:cNvPr id="23" name="Rectangle 22">
            <a:extLst>
              <a:ext uri="{FF2B5EF4-FFF2-40B4-BE49-F238E27FC236}">
                <a16:creationId xmlns:a16="http://schemas.microsoft.com/office/drawing/2014/main" id="{92733344-D48B-204D-B852-707E45B9AC9B}"/>
              </a:ext>
            </a:extLst>
          </p:cNvPr>
          <p:cNvSpPr/>
          <p:nvPr/>
        </p:nvSpPr>
        <p:spPr>
          <a:xfrm>
            <a:off x="9184793" y="1739866"/>
            <a:ext cx="1190899"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F048BF8-BEF6-0E42-88B9-D7124409FA71}"/>
              </a:ext>
            </a:extLst>
          </p:cNvPr>
          <p:cNvSpPr/>
          <p:nvPr/>
        </p:nvSpPr>
        <p:spPr>
          <a:xfrm>
            <a:off x="9314429" y="4455955"/>
            <a:ext cx="1190899"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knife&#10;&#10;Description automatically generated">
            <a:extLst>
              <a:ext uri="{FF2B5EF4-FFF2-40B4-BE49-F238E27FC236}">
                <a16:creationId xmlns:a16="http://schemas.microsoft.com/office/drawing/2014/main" id="{05257E93-2D79-B147-89BF-3939C373CCAB}"/>
              </a:ext>
            </a:extLst>
          </p:cNvPr>
          <p:cNvPicPr>
            <a:picLocks noChangeAspect="1"/>
          </p:cNvPicPr>
          <p:nvPr/>
        </p:nvPicPr>
        <p:blipFill>
          <a:blip r:embed="rId8"/>
          <a:stretch>
            <a:fillRect/>
          </a:stretch>
        </p:blipFill>
        <p:spPr>
          <a:xfrm>
            <a:off x="10687719" y="897322"/>
            <a:ext cx="1212113" cy="2294687"/>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2BA35029-4571-8F4A-9726-A2769A0CEFDB}"/>
              </a:ext>
            </a:extLst>
          </p:cNvPr>
          <p:cNvPicPr>
            <a:picLocks noChangeAspect="1"/>
          </p:cNvPicPr>
          <p:nvPr/>
        </p:nvPicPr>
        <p:blipFill>
          <a:blip r:embed="rId9"/>
          <a:stretch>
            <a:fillRect/>
          </a:stretch>
        </p:blipFill>
        <p:spPr>
          <a:xfrm>
            <a:off x="536557" y="1073859"/>
            <a:ext cx="4114800" cy="2286000"/>
          </a:xfrm>
          <a:prstGeom prst="rect">
            <a:avLst/>
          </a:prstGeom>
        </p:spPr>
      </p:pic>
      <p:sp>
        <p:nvSpPr>
          <p:cNvPr id="21" name="TextBox 20">
            <a:extLst>
              <a:ext uri="{FF2B5EF4-FFF2-40B4-BE49-F238E27FC236}">
                <a16:creationId xmlns:a16="http://schemas.microsoft.com/office/drawing/2014/main" id="{C38BDD74-23FC-E047-9A08-C0550D5CF74E}"/>
              </a:ext>
            </a:extLst>
          </p:cNvPr>
          <p:cNvSpPr txBox="1"/>
          <p:nvPr/>
        </p:nvSpPr>
        <p:spPr>
          <a:xfrm>
            <a:off x="6809086" y="2514479"/>
            <a:ext cx="660494" cy="261610"/>
          </a:xfrm>
          <a:prstGeom prst="rect">
            <a:avLst/>
          </a:prstGeom>
          <a:noFill/>
        </p:spPr>
        <p:txBody>
          <a:bodyPr wrap="square" rtlCol="0">
            <a:spAutoFit/>
          </a:bodyPr>
          <a:lstStyle/>
          <a:p>
            <a:r>
              <a:rPr lang="en-US" sz="1100" dirty="0">
                <a:solidFill>
                  <a:srgbClr val="E53BDE"/>
                </a:solidFill>
                <a:latin typeface="Avenir Book" panose="02000503020000020003" pitchFamily="2" charset="0"/>
              </a:rPr>
              <a:t>216.0</a:t>
            </a:r>
          </a:p>
        </p:txBody>
      </p:sp>
      <p:pic>
        <p:nvPicPr>
          <p:cNvPr id="10" name="Picture 9" descr="A screenshot of a cell phone&#10;&#10;Description automatically generated">
            <a:extLst>
              <a:ext uri="{FF2B5EF4-FFF2-40B4-BE49-F238E27FC236}">
                <a16:creationId xmlns:a16="http://schemas.microsoft.com/office/drawing/2014/main" id="{2AA6FE2A-CB76-F74C-BAF7-85988C9F86A2}"/>
              </a:ext>
            </a:extLst>
          </p:cNvPr>
          <p:cNvPicPr>
            <a:picLocks noChangeAspect="1"/>
          </p:cNvPicPr>
          <p:nvPr/>
        </p:nvPicPr>
        <p:blipFill>
          <a:blip r:embed="rId10"/>
          <a:stretch>
            <a:fillRect/>
          </a:stretch>
        </p:blipFill>
        <p:spPr>
          <a:xfrm>
            <a:off x="536557" y="3705390"/>
            <a:ext cx="4114800" cy="2286000"/>
          </a:xfrm>
          <a:prstGeom prst="rect">
            <a:avLst/>
          </a:prstGeom>
        </p:spPr>
      </p:pic>
      <p:pic>
        <p:nvPicPr>
          <p:cNvPr id="27" name="Picture 26" descr="A picture containing knife&#10;&#10;Description automatically generated">
            <a:extLst>
              <a:ext uri="{FF2B5EF4-FFF2-40B4-BE49-F238E27FC236}">
                <a16:creationId xmlns:a16="http://schemas.microsoft.com/office/drawing/2014/main" id="{D2BEDCB6-2725-0E43-8719-C1289AE5910E}"/>
              </a:ext>
            </a:extLst>
          </p:cNvPr>
          <p:cNvPicPr>
            <a:picLocks noChangeAspect="1"/>
          </p:cNvPicPr>
          <p:nvPr/>
        </p:nvPicPr>
        <p:blipFill>
          <a:blip r:embed="rId8"/>
          <a:stretch>
            <a:fillRect/>
          </a:stretch>
        </p:blipFill>
        <p:spPr>
          <a:xfrm>
            <a:off x="10831045" y="3661822"/>
            <a:ext cx="1212113" cy="2294687"/>
          </a:xfrm>
          <a:prstGeom prst="rect">
            <a:avLst/>
          </a:prstGeom>
        </p:spPr>
      </p:pic>
    </p:spTree>
    <p:extLst>
      <p:ext uri="{BB962C8B-B14F-4D97-AF65-F5344CB8AC3E}">
        <p14:creationId xmlns:p14="http://schemas.microsoft.com/office/powerpoint/2010/main" val="3447104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60357" y="2455322"/>
            <a:ext cx="11506601" cy="2329568"/>
            <a:chOff x="536557" y="3661822"/>
            <a:chExt cx="11506601" cy="2329568"/>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8932678" y="3795488"/>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536557" y="3705390"/>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10831045" y="3661822"/>
              <a:ext cx="1212113" cy="2294687"/>
            </a:xfrm>
            <a:prstGeom prst="rect">
              <a:avLst/>
            </a:prstGeom>
          </p:spPr>
        </p:pic>
      </p:grpSp>
    </p:spTree>
    <p:extLst>
      <p:ext uri="{BB962C8B-B14F-4D97-AF65-F5344CB8AC3E}">
        <p14:creationId xmlns:p14="http://schemas.microsoft.com/office/powerpoint/2010/main" val="177996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472440" y="182245"/>
            <a:ext cx="10515600" cy="1325563"/>
          </a:xfrm>
        </p:spPr>
        <p:txBody>
          <a:bodyPr>
            <a:normAutofit/>
          </a:bodyPr>
          <a:lstStyle/>
          <a:p>
            <a:r>
              <a:rPr lang="en-US" sz="3200" dirty="0"/>
              <a:t>Reconsidered Modelling Approach</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spTree>
    <p:extLst>
      <p:ext uri="{BB962C8B-B14F-4D97-AF65-F5344CB8AC3E}">
        <p14:creationId xmlns:p14="http://schemas.microsoft.com/office/powerpoint/2010/main" val="385859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spTree>
    <p:extLst>
      <p:ext uri="{BB962C8B-B14F-4D97-AF65-F5344CB8AC3E}">
        <p14:creationId xmlns:p14="http://schemas.microsoft.com/office/powerpoint/2010/main" val="13134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spTree>
    <p:extLst>
      <p:ext uri="{BB962C8B-B14F-4D97-AF65-F5344CB8AC3E}">
        <p14:creationId xmlns:p14="http://schemas.microsoft.com/office/powerpoint/2010/main" val="31810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79695-E9AC-604C-8A6F-9F5D912F2344}"/>
              </a:ext>
            </a:extLst>
          </p:cNvPr>
          <p:cNvSpPr>
            <a:spLocks noGrp="1"/>
          </p:cNvSpPr>
          <p:nvPr>
            <p:ph type="title"/>
          </p:nvPr>
        </p:nvSpPr>
        <p:spPr/>
        <p:txBody>
          <a:bodyPr>
            <a:normAutofit/>
          </a:bodyPr>
          <a:lstStyle/>
          <a:p>
            <a:r>
              <a:rPr lang="en-US" sz="4800" dirty="0"/>
              <a:t>Summaries</a:t>
            </a:r>
          </a:p>
        </p:txBody>
      </p:sp>
      <p:sp>
        <p:nvSpPr>
          <p:cNvPr id="5" name="Text Placeholder 4">
            <a:extLst>
              <a:ext uri="{FF2B5EF4-FFF2-40B4-BE49-F238E27FC236}">
                <a16:creationId xmlns:a16="http://schemas.microsoft.com/office/drawing/2014/main" id="{E2DF285A-7D25-8D4D-BF80-3869FC0F8518}"/>
              </a:ext>
            </a:extLst>
          </p:cNvPr>
          <p:cNvSpPr>
            <a:spLocks noGrp="1"/>
          </p:cNvSpPr>
          <p:nvPr>
            <p:ph type="body" idx="1"/>
          </p:nvPr>
        </p:nvSpPr>
        <p:spPr/>
        <p:txBody>
          <a:bodyPr/>
          <a:lstStyle/>
          <a:p>
            <a:r>
              <a:rPr lang="en-US" dirty="0"/>
              <a:t>8.21.2020</a:t>
            </a:r>
          </a:p>
        </p:txBody>
      </p:sp>
    </p:spTree>
    <p:extLst>
      <p:ext uri="{BB962C8B-B14F-4D97-AF65-F5344CB8AC3E}">
        <p14:creationId xmlns:p14="http://schemas.microsoft.com/office/powerpoint/2010/main" val="148272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4861B5C-53A1-0346-BA2A-B6568956724C}"/>
              </a:ext>
            </a:extLst>
          </p:cNvPr>
          <p:cNvPicPr>
            <a:picLocks noChangeAspect="1"/>
          </p:cNvPicPr>
          <p:nvPr/>
        </p:nvPicPr>
        <p:blipFill>
          <a:blip r:embed="rId3"/>
          <a:stretch>
            <a:fillRect/>
          </a:stretch>
        </p:blipFill>
        <p:spPr>
          <a:xfrm>
            <a:off x="5652655" y="1966100"/>
            <a:ext cx="4389120" cy="3657600"/>
          </a:xfrm>
          <a:prstGeom prst="rect">
            <a:avLst/>
          </a:prstGeom>
        </p:spPr>
      </p:pic>
      <p:pic>
        <p:nvPicPr>
          <p:cNvPr id="7" name="Picture 6" descr="A close up of a map&#10;&#10;Description automatically generated">
            <a:extLst>
              <a:ext uri="{FF2B5EF4-FFF2-40B4-BE49-F238E27FC236}">
                <a16:creationId xmlns:a16="http://schemas.microsoft.com/office/drawing/2014/main" id="{39F9905E-FCEE-A542-8896-E096A70EE7C3}"/>
              </a:ext>
            </a:extLst>
          </p:cNvPr>
          <p:cNvPicPr>
            <a:picLocks noChangeAspect="1"/>
          </p:cNvPicPr>
          <p:nvPr/>
        </p:nvPicPr>
        <p:blipFill>
          <a:blip r:embed="rId4"/>
          <a:stretch>
            <a:fillRect/>
          </a:stretch>
        </p:blipFill>
        <p:spPr>
          <a:xfrm>
            <a:off x="1002055" y="1966100"/>
            <a:ext cx="4389120" cy="3657600"/>
          </a:xfrm>
          <a:prstGeom prst="rect">
            <a:avLst/>
          </a:prstGeom>
        </p:spPr>
      </p:pic>
      <p:sp>
        <p:nvSpPr>
          <p:cNvPr id="9" name="TextBox 8">
            <a:extLst>
              <a:ext uri="{FF2B5EF4-FFF2-40B4-BE49-F238E27FC236}">
                <a16:creationId xmlns:a16="http://schemas.microsoft.com/office/drawing/2014/main" id="{2D0179AD-0848-2146-86FD-8BBB1360E0A4}"/>
              </a:ext>
            </a:extLst>
          </p:cNvPr>
          <p:cNvSpPr txBox="1"/>
          <p:nvPr/>
        </p:nvSpPr>
        <p:spPr>
          <a:xfrm>
            <a:off x="0" y="6596390"/>
            <a:ext cx="4655442" cy="307777"/>
          </a:xfrm>
          <a:prstGeom prst="rect">
            <a:avLst/>
          </a:prstGeom>
          <a:noFill/>
        </p:spPr>
        <p:txBody>
          <a:bodyPr wrap="none" rtlCol="0">
            <a:spAutoFit/>
          </a:bodyPr>
          <a:lstStyle/>
          <a:p>
            <a:r>
              <a:rPr lang="en-US" sz="1400" dirty="0">
                <a:latin typeface="Avenir Book" panose="02000503020000020003" pitchFamily="2" charset="0"/>
              </a:rPr>
              <a:t>Export model courtesy of </a:t>
            </a:r>
            <a:r>
              <a:rPr lang="en-US" sz="1400" dirty="0" err="1">
                <a:latin typeface="Avenir Book" panose="02000503020000020003" pitchFamily="2" charset="0"/>
              </a:rPr>
              <a:t>Agrima</a:t>
            </a:r>
            <a:r>
              <a:rPr lang="en-US" sz="1400" dirty="0">
                <a:latin typeface="Avenir Book" panose="02000503020000020003" pitchFamily="2" charset="0"/>
              </a:rPr>
              <a:t> </a:t>
            </a:r>
            <a:r>
              <a:rPr lang="en-US" sz="1400" dirty="0" err="1">
                <a:latin typeface="Avenir Book" panose="02000503020000020003" pitchFamily="2" charset="0"/>
              </a:rPr>
              <a:t>Deedwania</a:t>
            </a:r>
            <a:r>
              <a:rPr lang="en-US" sz="1400" dirty="0">
                <a:latin typeface="Avenir Book" panose="02000503020000020003" pitchFamily="2" charset="0"/>
              </a:rPr>
              <a:t> (IIT Delhi) </a:t>
            </a:r>
          </a:p>
        </p:txBody>
      </p:sp>
      <p:sp>
        <p:nvSpPr>
          <p:cNvPr id="10" name="Title 1">
            <a:extLst>
              <a:ext uri="{FF2B5EF4-FFF2-40B4-BE49-F238E27FC236}">
                <a16:creationId xmlns:a16="http://schemas.microsoft.com/office/drawing/2014/main" id="{622C4901-7D8F-3148-BB66-6C803E3BFF47}"/>
              </a:ext>
            </a:extLst>
          </p:cNvPr>
          <p:cNvSpPr txBox="1">
            <a:spLocks/>
          </p:cNvSpPr>
          <p:nvPr/>
        </p:nvSpPr>
        <p:spPr>
          <a:xfrm>
            <a:off x="133375" y="114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dirty="0"/>
              <a:t>Entire ATP Rheostat Model speeds up ssDNA export and causes more bound VirE2</a:t>
            </a:r>
          </a:p>
        </p:txBody>
      </p:sp>
      <p:sp>
        <p:nvSpPr>
          <p:cNvPr id="12" name="TextBox 11">
            <a:extLst>
              <a:ext uri="{FF2B5EF4-FFF2-40B4-BE49-F238E27FC236}">
                <a16:creationId xmlns:a16="http://schemas.microsoft.com/office/drawing/2014/main" id="{C364265A-59BD-7A4A-BC4F-E79384F25B3B}"/>
              </a:ext>
            </a:extLst>
          </p:cNvPr>
          <p:cNvSpPr txBox="1"/>
          <p:nvPr/>
        </p:nvSpPr>
        <p:spPr>
          <a:xfrm rot="16200000">
            <a:off x="287419" y="3600758"/>
            <a:ext cx="155320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Concentration (nM)</a:t>
            </a:r>
          </a:p>
        </p:txBody>
      </p:sp>
      <p:sp>
        <p:nvSpPr>
          <p:cNvPr id="13" name="TextBox 12">
            <a:extLst>
              <a:ext uri="{FF2B5EF4-FFF2-40B4-BE49-F238E27FC236}">
                <a16:creationId xmlns:a16="http://schemas.microsoft.com/office/drawing/2014/main" id="{EC8550E1-D36F-C24B-923E-A08253CF1F70}"/>
              </a:ext>
            </a:extLst>
          </p:cNvPr>
          <p:cNvSpPr txBox="1"/>
          <p:nvPr/>
        </p:nvSpPr>
        <p:spPr>
          <a:xfrm rot="16200000">
            <a:off x="4943905" y="3600758"/>
            <a:ext cx="155320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Concentration (nM)</a:t>
            </a:r>
          </a:p>
        </p:txBody>
      </p:sp>
      <p:pic>
        <p:nvPicPr>
          <p:cNvPr id="14" name="Picture 13" descr="A picture containing clock&#10;&#10;Description automatically generated">
            <a:extLst>
              <a:ext uri="{FF2B5EF4-FFF2-40B4-BE49-F238E27FC236}">
                <a16:creationId xmlns:a16="http://schemas.microsoft.com/office/drawing/2014/main" id="{9F5BE619-E8D7-F840-B8CF-43FB8368AE9E}"/>
              </a:ext>
            </a:extLst>
          </p:cNvPr>
          <p:cNvPicPr>
            <a:picLocks noChangeAspect="1"/>
          </p:cNvPicPr>
          <p:nvPr/>
        </p:nvPicPr>
        <p:blipFill rotWithShape="1">
          <a:blip r:embed="rId5">
            <a:extLst>
              <a:ext uri="{28A0092B-C50C-407E-A947-70E740481C1C}">
                <a14:useLocalDpi xmlns:a14="http://schemas.microsoft.com/office/drawing/2010/main" val="0"/>
              </a:ext>
            </a:extLst>
          </a:blip>
          <a:srcRect t="4587"/>
          <a:stretch/>
        </p:blipFill>
        <p:spPr>
          <a:xfrm>
            <a:off x="5420751" y="5637309"/>
            <a:ext cx="3424482" cy="939703"/>
          </a:xfrm>
          <a:prstGeom prst="rect">
            <a:avLst/>
          </a:prstGeom>
        </p:spPr>
      </p:pic>
    </p:spTree>
    <p:extLst>
      <p:ext uri="{BB962C8B-B14F-4D97-AF65-F5344CB8AC3E}">
        <p14:creationId xmlns:p14="http://schemas.microsoft.com/office/powerpoint/2010/main" val="215652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5461-D595-3042-95AC-F87D649B009E}"/>
              </a:ext>
            </a:extLst>
          </p:cNvPr>
          <p:cNvSpPr>
            <a:spLocks noGrp="1"/>
          </p:cNvSpPr>
          <p:nvPr>
            <p:ph type="title"/>
          </p:nvPr>
        </p:nvSpPr>
        <p:spPr/>
        <p:txBody>
          <a:bodyPr/>
          <a:lstStyle/>
          <a:p>
            <a:r>
              <a:rPr lang="en-US" dirty="0"/>
              <a:t>ATP Synthase</a:t>
            </a:r>
          </a:p>
        </p:txBody>
      </p:sp>
      <p:sp>
        <p:nvSpPr>
          <p:cNvPr id="3" name="Text Placeholder 2">
            <a:extLst>
              <a:ext uri="{FF2B5EF4-FFF2-40B4-BE49-F238E27FC236}">
                <a16:creationId xmlns:a16="http://schemas.microsoft.com/office/drawing/2014/main" id="{A7A2F593-AED0-7343-939E-7EAF173255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111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21A9-0169-0B43-B64E-F98964224AA2}"/>
              </a:ext>
            </a:extLst>
          </p:cNvPr>
          <p:cNvSpPr>
            <a:spLocks noGrp="1"/>
          </p:cNvSpPr>
          <p:nvPr>
            <p:ph type="title"/>
          </p:nvPr>
        </p:nvSpPr>
        <p:spPr>
          <a:xfrm>
            <a:off x="249382" y="18328"/>
            <a:ext cx="10515600" cy="1325563"/>
          </a:xfrm>
        </p:spPr>
        <p:txBody>
          <a:bodyPr>
            <a:normAutofit/>
          </a:bodyPr>
          <a:lstStyle/>
          <a:p>
            <a:r>
              <a:rPr lang="en-US" sz="3200" dirty="0"/>
              <a:t>ATP Synthase Components </a:t>
            </a:r>
          </a:p>
        </p:txBody>
      </p:sp>
      <p:sp>
        <p:nvSpPr>
          <p:cNvPr id="4" name="Rounded Rectangle 3">
            <a:extLst>
              <a:ext uri="{FF2B5EF4-FFF2-40B4-BE49-F238E27FC236}">
                <a16:creationId xmlns:a16="http://schemas.microsoft.com/office/drawing/2014/main" id="{6443FE55-AE01-B849-A11C-E83A497F3683}"/>
              </a:ext>
            </a:extLst>
          </p:cNvPr>
          <p:cNvSpPr/>
          <p:nvPr/>
        </p:nvSpPr>
        <p:spPr>
          <a:xfrm>
            <a:off x="425758"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Synthase Transcription &amp; Translation</a:t>
            </a:r>
          </a:p>
        </p:txBody>
      </p:sp>
      <p:sp>
        <p:nvSpPr>
          <p:cNvPr id="5" name="Rounded Rectangle 4">
            <a:extLst>
              <a:ext uri="{FF2B5EF4-FFF2-40B4-BE49-F238E27FC236}">
                <a16:creationId xmlns:a16="http://schemas.microsoft.com/office/drawing/2014/main" id="{DE6C61D4-4319-9C40-9FFA-5B59AEFF2ADF}"/>
              </a:ext>
            </a:extLst>
          </p:cNvPr>
          <p:cNvSpPr/>
          <p:nvPr/>
        </p:nvSpPr>
        <p:spPr>
          <a:xfrm>
            <a:off x="2860694"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Synthase Membrane Integration</a:t>
            </a:r>
          </a:p>
        </p:txBody>
      </p:sp>
      <p:sp>
        <p:nvSpPr>
          <p:cNvPr id="6" name="Rounded Rectangle 5">
            <a:extLst>
              <a:ext uri="{FF2B5EF4-FFF2-40B4-BE49-F238E27FC236}">
                <a16:creationId xmlns:a16="http://schemas.microsoft.com/office/drawing/2014/main" id="{401345C9-1868-074A-9C55-4C194280753C}"/>
              </a:ext>
            </a:extLst>
          </p:cNvPr>
          <p:cNvSpPr/>
          <p:nvPr/>
        </p:nvSpPr>
        <p:spPr>
          <a:xfrm>
            <a:off x="5295630"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Synthesis through ATP Synthase</a:t>
            </a:r>
          </a:p>
        </p:txBody>
      </p:sp>
      <p:sp>
        <p:nvSpPr>
          <p:cNvPr id="7" name="Rounded Rectangle 6">
            <a:extLst>
              <a:ext uri="{FF2B5EF4-FFF2-40B4-BE49-F238E27FC236}">
                <a16:creationId xmlns:a16="http://schemas.microsoft.com/office/drawing/2014/main" id="{84572570-8CB3-3A4D-83A0-C27EE75E0125}"/>
              </a:ext>
            </a:extLst>
          </p:cNvPr>
          <p:cNvSpPr/>
          <p:nvPr/>
        </p:nvSpPr>
        <p:spPr>
          <a:xfrm>
            <a:off x="425758"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Proton Pump Transcription &amp; Translation</a:t>
            </a:r>
          </a:p>
        </p:txBody>
      </p:sp>
      <p:sp>
        <p:nvSpPr>
          <p:cNvPr id="8" name="Rounded Rectangle 7">
            <a:extLst>
              <a:ext uri="{FF2B5EF4-FFF2-40B4-BE49-F238E27FC236}">
                <a16:creationId xmlns:a16="http://schemas.microsoft.com/office/drawing/2014/main" id="{E59FCD44-59CC-3C4E-A16C-304742CFF41A}"/>
              </a:ext>
            </a:extLst>
          </p:cNvPr>
          <p:cNvSpPr/>
          <p:nvPr/>
        </p:nvSpPr>
        <p:spPr>
          <a:xfrm>
            <a:off x="2860694"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Proton Pump Membrane Integration</a:t>
            </a:r>
          </a:p>
        </p:txBody>
      </p:sp>
      <p:sp>
        <p:nvSpPr>
          <p:cNvPr id="9" name="Rounded Rectangle 8">
            <a:extLst>
              <a:ext uri="{FF2B5EF4-FFF2-40B4-BE49-F238E27FC236}">
                <a16:creationId xmlns:a16="http://schemas.microsoft.com/office/drawing/2014/main" id="{E49DCF9D-03B2-484D-8278-34666787D1E0}"/>
              </a:ext>
            </a:extLst>
          </p:cNvPr>
          <p:cNvSpPr/>
          <p:nvPr/>
        </p:nvSpPr>
        <p:spPr>
          <a:xfrm>
            <a:off x="5295630"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Avenir Book" panose="02000503020000020003" pitchFamily="2" charset="0"/>
              </a:rPr>
              <a:t>Proton movement through Proton Pump</a:t>
            </a:r>
          </a:p>
        </p:txBody>
      </p:sp>
      <p:sp>
        <p:nvSpPr>
          <p:cNvPr id="10" name="Rounded Rectangle 9">
            <a:extLst>
              <a:ext uri="{FF2B5EF4-FFF2-40B4-BE49-F238E27FC236}">
                <a16:creationId xmlns:a16="http://schemas.microsoft.com/office/drawing/2014/main" id="{961514DB-0FBC-6B40-8E68-513F39B766F7}"/>
              </a:ext>
            </a:extLst>
          </p:cNvPr>
          <p:cNvSpPr/>
          <p:nvPr/>
        </p:nvSpPr>
        <p:spPr>
          <a:xfrm>
            <a:off x="425758" y="4218415"/>
            <a:ext cx="1943100" cy="107329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Use</a:t>
            </a:r>
          </a:p>
        </p:txBody>
      </p:sp>
      <p:cxnSp>
        <p:nvCxnSpPr>
          <p:cNvPr id="12" name="Straight Connector 11">
            <a:extLst>
              <a:ext uri="{FF2B5EF4-FFF2-40B4-BE49-F238E27FC236}">
                <a16:creationId xmlns:a16="http://schemas.microsoft.com/office/drawing/2014/main" id="{D3EC0833-D36A-9C4D-AD41-B6F981904CD6}"/>
              </a:ext>
            </a:extLst>
          </p:cNvPr>
          <p:cNvCxnSpPr>
            <a:cxnSpLocks/>
            <a:stCxn id="4" idx="3"/>
            <a:endCxn id="5" idx="1"/>
          </p:cNvCxnSpPr>
          <p:nvPr/>
        </p:nvCxnSpPr>
        <p:spPr>
          <a:xfrm>
            <a:off x="2368858" y="1869283"/>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9BAEC1D-E5DC-6442-B88A-2CCCB767DDF0}"/>
              </a:ext>
            </a:extLst>
          </p:cNvPr>
          <p:cNvCxnSpPr>
            <a:cxnSpLocks/>
            <a:stCxn id="5" idx="3"/>
            <a:endCxn id="6" idx="1"/>
          </p:cNvCxnSpPr>
          <p:nvPr/>
        </p:nvCxnSpPr>
        <p:spPr>
          <a:xfrm>
            <a:off x="4803794" y="1869283"/>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E49D5C-8DF0-1C4E-92DF-4FE80F28DB55}"/>
              </a:ext>
            </a:extLst>
          </p:cNvPr>
          <p:cNvCxnSpPr>
            <a:cxnSpLocks/>
            <a:stCxn id="7" idx="3"/>
            <a:endCxn id="8" idx="1"/>
          </p:cNvCxnSpPr>
          <p:nvPr/>
        </p:nvCxnSpPr>
        <p:spPr>
          <a:xfrm>
            <a:off x="2368858" y="3310428"/>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B409196-92B8-E249-8986-08E8887B49A4}"/>
              </a:ext>
            </a:extLst>
          </p:cNvPr>
          <p:cNvCxnSpPr>
            <a:cxnSpLocks/>
            <a:stCxn id="8" idx="3"/>
            <a:endCxn id="9" idx="1"/>
          </p:cNvCxnSpPr>
          <p:nvPr/>
        </p:nvCxnSpPr>
        <p:spPr>
          <a:xfrm>
            <a:off x="4803794" y="3310428"/>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EF8757D-7F2C-6E40-A087-B483A4A34E50}"/>
              </a:ext>
            </a:extLst>
          </p:cNvPr>
          <p:cNvCxnSpPr>
            <a:cxnSpLocks/>
            <a:stCxn id="6" idx="3"/>
          </p:cNvCxnSpPr>
          <p:nvPr/>
        </p:nvCxnSpPr>
        <p:spPr>
          <a:xfrm>
            <a:off x="7238730" y="1869283"/>
            <a:ext cx="775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FEA52EA-CC9F-1F4A-B198-4FCE1E75AC41}"/>
              </a:ext>
            </a:extLst>
          </p:cNvPr>
          <p:cNvCxnSpPr>
            <a:cxnSpLocks/>
            <a:stCxn id="9" idx="3"/>
          </p:cNvCxnSpPr>
          <p:nvPr/>
        </p:nvCxnSpPr>
        <p:spPr>
          <a:xfrm>
            <a:off x="7238730" y="3310428"/>
            <a:ext cx="775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9A4A64-4E99-3042-90AB-17AF3348CFC1}"/>
              </a:ext>
            </a:extLst>
          </p:cNvPr>
          <p:cNvCxnSpPr>
            <a:cxnSpLocks/>
            <a:stCxn id="10" idx="3"/>
          </p:cNvCxnSpPr>
          <p:nvPr/>
        </p:nvCxnSpPr>
        <p:spPr>
          <a:xfrm>
            <a:off x="2368858" y="4755062"/>
            <a:ext cx="5645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D169FFA9-36CD-634F-9C7B-815BC1E01C87}"/>
              </a:ext>
            </a:extLst>
          </p:cNvPr>
          <p:cNvSpPr txBox="1"/>
          <p:nvPr/>
        </p:nvSpPr>
        <p:spPr>
          <a:xfrm>
            <a:off x="8216015" y="1653320"/>
            <a:ext cx="2150918" cy="461665"/>
          </a:xfrm>
          <a:prstGeom prst="rect">
            <a:avLst/>
          </a:prstGeom>
          <a:noFill/>
        </p:spPr>
        <p:txBody>
          <a:bodyPr wrap="square" rtlCol="0">
            <a:spAutoFit/>
          </a:bodyPr>
          <a:lstStyle/>
          <a:p>
            <a:r>
              <a:rPr lang="en-US" sz="2400" dirty="0">
                <a:latin typeface="Avenir Book" panose="02000503020000020003" pitchFamily="2" charset="0"/>
              </a:rPr>
              <a:t>ATP Synthesis</a:t>
            </a:r>
          </a:p>
        </p:txBody>
      </p:sp>
      <p:sp>
        <p:nvSpPr>
          <p:cNvPr id="35" name="TextBox 34">
            <a:extLst>
              <a:ext uri="{FF2B5EF4-FFF2-40B4-BE49-F238E27FC236}">
                <a16:creationId xmlns:a16="http://schemas.microsoft.com/office/drawing/2014/main" id="{B6A3BB05-E123-8E49-B455-F1E938D27AD4}"/>
              </a:ext>
            </a:extLst>
          </p:cNvPr>
          <p:cNvSpPr txBox="1"/>
          <p:nvPr/>
        </p:nvSpPr>
        <p:spPr>
          <a:xfrm>
            <a:off x="8216015" y="2964547"/>
            <a:ext cx="2493818" cy="830997"/>
          </a:xfrm>
          <a:prstGeom prst="rect">
            <a:avLst/>
          </a:prstGeom>
          <a:noFill/>
        </p:spPr>
        <p:txBody>
          <a:bodyPr wrap="square" rtlCol="0">
            <a:spAutoFit/>
          </a:bodyPr>
          <a:lstStyle/>
          <a:p>
            <a:r>
              <a:rPr lang="en-US" sz="2400" dirty="0">
                <a:latin typeface="Avenir Book" panose="02000503020000020003" pitchFamily="2" charset="0"/>
              </a:rPr>
              <a:t>Maintain Proton Gradient</a:t>
            </a:r>
          </a:p>
        </p:txBody>
      </p:sp>
      <p:sp>
        <p:nvSpPr>
          <p:cNvPr id="36" name="TextBox 35">
            <a:extLst>
              <a:ext uri="{FF2B5EF4-FFF2-40B4-BE49-F238E27FC236}">
                <a16:creationId xmlns:a16="http://schemas.microsoft.com/office/drawing/2014/main" id="{C6F571A3-284F-0248-A6B7-84448F3474F6}"/>
              </a:ext>
            </a:extLst>
          </p:cNvPr>
          <p:cNvSpPr txBox="1"/>
          <p:nvPr/>
        </p:nvSpPr>
        <p:spPr>
          <a:xfrm>
            <a:off x="8216015" y="4503469"/>
            <a:ext cx="2493818" cy="461665"/>
          </a:xfrm>
          <a:prstGeom prst="rect">
            <a:avLst/>
          </a:prstGeom>
          <a:noFill/>
        </p:spPr>
        <p:txBody>
          <a:bodyPr wrap="square" rtlCol="0">
            <a:spAutoFit/>
          </a:bodyPr>
          <a:lstStyle/>
          <a:p>
            <a:r>
              <a:rPr lang="en-US" sz="2400" dirty="0">
                <a:latin typeface="Avenir Book" panose="02000503020000020003" pitchFamily="2" charset="0"/>
              </a:rPr>
              <a:t>ATP Hydrolysis</a:t>
            </a:r>
          </a:p>
        </p:txBody>
      </p:sp>
      <p:pic>
        <p:nvPicPr>
          <p:cNvPr id="16" name="Picture 15" descr="A picture containing object, clock&#10;&#10;Description automatically generated">
            <a:extLst>
              <a:ext uri="{FF2B5EF4-FFF2-40B4-BE49-F238E27FC236}">
                <a16:creationId xmlns:a16="http://schemas.microsoft.com/office/drawing/2014/main" id="{D8E6BA98-4CE8-514C-9012-FD353EC61CAD}"/>
              </a:ext>
            </a:extLst>
          </p:cNvPr>
          <p:cNvPicPr>
            <a:picLocks noChangeAspect="1"/>
          </p:cNvPicPr>
          <p:nvPr/>
        </p:nvPicPr>
        <p:blipFill>
          <a:blip r:embed="rId3"/>
          <a:stretch>
            <a:fillRect/>
          </a:stretch>
        </p:blipFill>
        <p:spPr>
          <a:xfrm>
            <a:off x="10385873" y="1107757"/>
            <a:ext cx="1787378" cy="1400367"/>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39E21CC7-8D52-3043-B3C1-239E3B0F080D}"/>
              </a:ext>
            </a:extLst>
          </p:cNvPr>
          <p:cNvPicPr>
            <a:picLocks noChangeAspect="1"/>
          </p:cNvPicPr>
          <p:nvPr/>
        </p:nvPicPr>
        <p:blipFill>
          <a:blip r:embed="rId4"/>
          <a:stretch>
            <a:fillRect/>
          </a:stretch>
        </p:blipFill>
        <p:spPr>
          <a:xfrm>
            <a:off x="10585888" y="2660265"/>
            <a:ext cx="1534484" cy="1300326"/>
          </a:xfrm>
          <a:prstGeom prst="rect">
            <a:avLst/>
          </a:prstGeom>
        </p:spPr>
      </p:pic>
      <p:pic>
        <p:nvPicPr>
          <p:cNvPr id="33" name="Picture 32" descr="A picture containing object, clock&#10;&#10;Description automatically generated">
            <a:extLst>
              <a:ext uri="{FF2B5EF4-FFF2-40B4-BE49-F238E27FC236}">
                <a16:creationId xmlns:a16="http://schemas.microsoft.com/office/drawing/2014/main" id="{83DCD432-33AD-4140-9FAE-C35C4C77693C}"/>
              </a:ext>
            </a:extLst>
          </p:cNvPr>
          <p:cNvPicPr>
            <a:picLocks noChangeAspect="1"/>
          </p:cNvPicPr>
          <p:nvPr/>
        </p:nvPicPr>
        <p:blipFill>
          <a:blip r:embed="rId5"/>
          <a:stretch>
            <a:fillRect/>
          </a:stretch>
        </p:blipFill>
        <p:spPr>
          <a:xfrm>
            <a:off x="10585889" y="4151476"/>
            <a:ext cx="1381322" cy="1387199"/>
          </a:xfrm>
          <a:prstGeom prst="rect">
            <a:avLst/>
          </a:prstGeom>
        </p:spPr>
      </p:pic>
    </p:spTree>
    <p:extLst>
      <p:ext uri="{BB962C8B-B14F-4D97-AF65-F5344CB8AC3E}">
        <p14:creationId xmlns:p14="http://schemas.microsoft.com/office/powerpoint/2010/main" val="3531817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13D-F318-2D45-8903-9A64BE87D8B5}"/>
              </a:ext>
            </a:extLst>
          </p:cNvPr>
          <p:cNvSpPr>
            <a:spLocks noGrp="1"/>
          </p:cNvSpPr>
          <p:nvPr>
            <p:ph type="title"/>
          </p:nvPr>
        </p:nvSpPr>
        <p:spPr>
          <a:xfrm>
            <a:off x="254827" y="103927"/>
            <a:ext cx="10515600" cy="1325563"/>
          </a:xfrm>
        </p:spPr>
        <p:txBody>
          <a:bodyPr>
            <a:normAutofit/>
          </a:bodyPr>
          <a:lstStyle/>
          <a:p>
            <a:r>
              <a:rPr lang="en-US" sz="2800" dirty="0"/>
              <a:t>Separate simulations for ATP synthase model are as expected</a:t>
            </a:r>
          </a:p>
        </p:txBody>
      </p:sp>
      <p:grpSp>
        <p:nvGrpSpPr>
          <p:cNvPr id="22" name="Group 21">
            <a:extLst>
              <a:ext uri="{FF2B5EF4-FFF2-40B4-BE49-F238E27FC236}">
                <a16:creationId xmlns:a16="http://schemas.microsoft.com/office/drawing/2014/main" id="{08E2C865-8226-9F4C-9BF0-9D86D760867B}"/>
              </a:ext>
            </a:extLst>
          </p:cNvPr>
          <p:cNvGrpSpPr/>
          <p:nvPr/>
        </p:nvGrpSpPr>
        <p:grpSpPr>
          <a:xfrm>
            <a:off x="844627" y="4172690"/>
            <a:ext cx="2592423" cy="2542992"/>
            <a:chOff x="1110118" y="4050945"/>
            <a:chExt cx="2592423" cy="2542992"/>
          </a:xfrm>
        </p:grpSpPr>
        <p:sp>
          <p:nvSpPr>
            <p:cNvPr id="14" name="Oval 13">
              <a:extLst>
                <a:ext uri="{FF2B5EF4-FFF2-40B4-BE49-F238E27FC236}">
                  <a16:creationId xmlns:a16="http://schemas.microsoft.com/office/drawing/2014/main" id="{99A725A4-05DC-6441-A9A7-E2EF128FB7C6}"/>
                </a:ext>
              </a:extLst>
            </p:cNvPr>
            <p:cNvSpPr/>
            <p:nvPr/>
          </p:nvSpPr>
          <p:spPr>
            <a:xfrm>
              <a:off x="1110118" y="4499961"/>
              <a:ext cx="2118731" cy="2093976"/>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F504E4C8-826F-DE49-A0D9-CE1963CCD861}"/>
                </a:ext>
              </a:extLst>
            </p:cNvPr>
            <p:cNvSpPr/>
            <p:nvPr/>
          </p:nvSpPr>
          <p:spPr>
            <a:xfrm>
              <a:off x="2429303" y="4426304"/>
              <a:ext cx="675017" cy="67820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17A8440-5683-A543-B446-11DE3EA7145A}"/>
                </a:ext>
              </a:extLst>
            </p:cNvPr>
            <p:cNvSpPr txBox="1"/>
            <p:nvPr/>
          </p:nvSpPr>
          <p:spPr>
            <a:xfrm>
              <a:off x="1398380" y="4983197"/>
              <a:ext cx="1030923" cy="276999"/>
            </a:xfrm>
            <a:prstGeom prst="rect">
              <a:avLst/>
            </a:prstGeom>
            <a:noFill/>
          </p:spPr>
          <p:txBody>
            <a:bodyPr wrap="square" rtlCol="0">
              <a:spAutoFit/>
            </a:bodyPr>
            <a:lstStyle/>
            <a:p>
              <a:r>
                <a:rPr lang="en-US" sz="1200" dirty="0">
                  <a:latin typeface="Avenir Book" panose="02000503020000020003" pitchFamily="2" charset="0"/>
                </a:rPr>
                <a:t>ADP + Pi</a:t>
              </a:r>
            </a:p>
          </p:txBody>
        </p:sp>
        <p:sp>
          <p:nvSpPr>
            <p:cNvPr id="18" name="TextBox 17">
              <a:extLst>
                <a:ext uri="{FF2B5EF4-FFF2-40B4-BE49-F238E27FC236}">
                  <a16:creationId xmlns:a16="http://schemas.microsoft.com/office/drawing/2014/main" id="{30A787BC-BD89-AD4E-B313-4EA27149EB60}"/>
                </a:ext>
              </a:extLst>
            </p:cNvPr>
            <p:cNvSpPr txBox="1"/>
            <p:nvPr/>
          </p:nvSpPr>
          <p:spPr>
            <a:xfrm>
              <a:off x="2521754" y="5542399"/>
              <a:ext cx="459228" cy="276999"/>
            </a:xfrm>
            <a:prstGeom prst="rect">
              <a:avLst/>
            </a:prstGeom>
            <a:noFill/>
          </p:spPr>
          <p:txBody>
            <a:bodyPr wrap="square" rtlCol="0">
              <a:spAutoFit/>
            </a:bodyPr>
            <a:lstStyle/>
            <a:p>
              <a:r>
                <a:rPr lang="en-US" sz="1200" dirty="0">
                  <a:latin typeface="Avenir Book" panose="02000503020000020003" pitchFamily="2" charset="0"/>
                </a:rPr>
                <a:t>ATP</a:t>
              </a:r>
            </a:p>
          </p:txBody>
        </p:sp>
        <p:cxnSp>
          <p:nvCxnSpPr>
            <p:cNvPr id="19" name="Curved Connector 18">
              <a:extLst>
                <a:ext uri="{FF2B5EF4-FFF2-40B4-BE49-F238E27FC236}">
                  <a16:creationId xmlns:a16="http://schemas.microsoft.com/office/drawing/2014/main" id="{FED69742-A8EF-664F-B50B-65FCC28362B8}"/>
                </a:ext>
              </a:extLst>
            </p:cNvPr>
            <p:cNvCxnSpPr>
              <a:cxnSpLocks/>
              <a:endCxn id="18" idx="0"/>
            </p:cNvCxnSpPr>
            <p:nvPr/>
          </p:nvCxnSpPr>
          <p:spPr>
            <a:xfrm>
              <a:off x="2204017" y="5135828"/>
              <a:ext cx="547351" cy="40657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7E6C830-5B11-584A-BF05-B28E88F0BC10}"/>
                </a:ext>
              </a:extLst>
            </p:cNvPr>
            <p:cNvCxnSpPr>
              <a:cxnSpLocks/>
            </p:cNvCxnSpPr>
            <p:nvPr/>
          </p:nvCxnSpPr>
          <p:spPr>
            <a:xfrm flipH="1">
              <a:off x="2132607" y="4273293"/>
              <a:ext cx="1096242" cy="1255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B38A152-6A4E-6F44-B2BC-BF5EAD6729EF}"/>
                </a:ext>
              </a:extLst>
            </p:cNvPr>
            <p:cNvSpPr txBox="1"/>
            <p:nvPr/>
          </p:nvSpPr>
          <p:spPr>
            <a:xfrm>
              <a:off x="3228848" y="4050945"/>
              <a:ext cx="473693" cy="312254"/>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pSp>
      <p:grpSp>
        <p:nvGrpSpPr>
          <p:cNvPr id="29" name="Group 28">
            <a:extLst>
              <a:ext uri="{FF2B5EF4-FFF2-40B4-BE49-F238E27FC236}">
                <a16:creationId xmlns:a16="http://schemas.microsoft.com/office/drawing/2014/main" id="{21E49BEF-B98D-EB44-811B-DAE7901209E7}"/>
              </a:ext>
            </a:extLst>
          </p:cNvPr>
          <p:cNvGrpSpPr/>
          <p:nvPr/>
        </p:nvGrpSpPr>
        <p:grpSpPr>
          <a:xfrm>
            <a:off x="5054252" y="4499961"/>
            <a:ext cx="2711436" cy="2327096"/>
            <a:chOff x="5054252" y="4499961"/>
            <a:chExt cx="2711436" cy="2327096"/>
          </a:xfrm>
        </p:grpSpPr>
        <p:sp>
          <p:nvSpPr>
            <p:cNvPr id="15" name="Oval 14">
              <a:extLst>
                <a:ext uri="{FF2B5EF4-FFF2-40B4-BE49-F238E27FC236}">
                  <a16:creationId xmlns:a16="http://schemas.microsoft.com/office/drawing/2014/main" id="{04027D4E-0E86-5E4D-8432-DD4597FDB231}"/>
                </a:ext>
              </a:extLst>
            </p:cNvPr>
            <p:cNvSpPr/>
            <p:nvPr/>
          </p:nvSpPr>
          <p:spPr>
            <a:xfrm>
              <a:off x="5054252" y="4499961"/>
              <a:ext cx="2118731" cy="2096429"/>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1112F1B5-566F-494B-B000-A94001A3D46C}"/>
                </a:ext>
              </a:extLst>
            </p:cNvPr>
            <p:cNvSpPr/>
            <p:nvPr/>
          </p:nvSpPr>
          <p:spPr>
            <a:xfrm rot="18859408">
              <a:off x="6813395" y="5941143"/>
              <a:ext cx="200722" cy="65524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02C3986-071A-464B-8720-385E48C898C2}"/>
                </a:ext>
              </a:extLst>
            </p:cNvPr>
            <p:cNvCxnSpPr>
              <a:cxnSpLocks/>
            </p:cNvCxnSpPr>
            <p:nvPr/>
          </p:nvCxnSpPr>
          <p:spPr>
            <a:xfrm>
              <a:off x="6382896" y="5731710"/>
              <a:ext cx="921153" cy="864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4FAE324-FACC-4147-B62B-2FF8999B544D}"/>
                </a:ext>
              </a:extLst>
            </p:cNvPr>
            <p:cNvSpPr txBox="1"/>
            <p:nvPr/>
          </p:nvSpPr>
          <p:spPr>
            <a:xfrm>
              <a:off x="7291995" y="6514803"/>
              <a:ext cx="473693" cy="312254"/>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pSp>
      <p:grpSp>
        <p:nvGrpSpPr>
          <p:cNvPr id="37" name="Group 36">
            <a:extLst>
              <a:ext uri="{FF2B5EF4-FFF2-40B4-BE49-F238E27FC236}">
                <a16:creationId xmlns:a16="http://schemas.microsoft.com/office/drawing/2014/main" id="{6BDEE02E-5ACA-0940-9AFE-28CF7816F9EF}"/>
              </a:ext>
            </a:extLst>
          </p:cNvPr>
          <p:cNvGrpSpPr/>
          <p:nvPr/>
        </p:nvGrpSpPr>
        <p:grpSpPr>
          <a:xfrm>
            <a:off x="8968822" y="4376339"/>
            <a:ext cx="2148297" cy="2096429"/>
            <a:chOff x="8968822" y="4376339"/>
            <a:chExt cx="2148297" cy="2096429"/>
          </a:xfrm>
        </p:grpSpPr>
        <p:sp>
          <p:nvSpPr>
            <p:cNvPr id="30" name="Oval 29">
              <a:extLst>
                <a:ext uri="{FF2B5EF4-FFF2-40B4-BE49-F238E27FC236}">
                  <a16:creationId xmlns:a16="http://schemas.microsoft.com/office/drawing/2014/main" id="{4C74DFD7-6DE9-D840-8909-38703C2ED8E2}"/>
                </a:ext>
              </a:extLst>
            </p:cNvPr>
            <p:cNvSpPr/>
            <p:nvPr/>
          </p:nvSpPr>
          <p:spPr>
            <a:xfrm>
              <a:off x="8968822" y="4376339"/>
              <a:ext cx="2118731" cy="2096429"/>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83D047C-17CF-9142-BDDF-1C4938CF76B8}"/>
                </a:ext>
              </a:extLst>
            </p:cNvPr>
            <p:cNvSpPr txBox="1"/>
            <p:nvPr/>
          </p:nvSpPr>
          <p:spPr>
            <a:xfrm>
              <a:off x="9729389" y="4818480"/>
              <a:ext cx="1030923" cy="276999"/>
            </a:xfrm>
            <a:prstGeom prst="rect">
              <a:avLst/>
            </a:prstGeom>
            <a:noFill/>
          </p:spPr>
          <p:txBody>
            <a:bodyPr wrap="square" rtlCol="0">
              <a:spAutoFit/>
            </a:bodyPr>
            <a:lstStyle/>
            <a:p>
              <a:r>
                <a:rPr lang="en-US" sz="1200" dirty="0">
                  <a:latin typeface="Avenir Book" panose="02000503020000020003" pitchFamily="2" charset="0"/>
                </a:rPr>
                <a:t>ADP + Pi</a:t>
              </a:r>
            </a:p>
          </p:txBody>
        </p:sp>
        <p:sp>
          <p:nvSpPr>
            <p:cNvPr id="32" name="TextBox 31">
              <a:extLst>
                <a:ext uri="{FF2B5EF4-FFF2-40B4-BE49-F238E27FC236}">
                  <a16:creationId xmlns:a16="http://schemas.microsoft.com/office/drawing/2014/main" id="{F4BE193B-505D-BC46-8D68-FC2C149510DD}"/>
                </a:ext>
              </a:extLst>
            </p:cNvPr>
            <p:cNvSpPr txBox="1"/>
            <p:nvPr/>
          </p:nvSpPr>
          <p:spPr>
            <a:xfrm>
              <a:off x="10518917" y="5359753"/>
              <a:ext cx="598202" cy="276999"/>
            </a:xfrm>
            <a:prstGeom prst="rect">
              <a:avLst/>
            </a:prstGeom>
            <a:noFill/>
          </p:spPr>
          <p:txBody>
            <a:bodyPr wrap="square" rtlCol="0">
              <a:spAutoFit/>
            </a:bodyPr>
            <a:lstStyle/>
            <a:p>
              <a:r>
                <a:rPr lang="en-US" sz="1200" dirty="0">
                  <a:latin typeface="Avenir Book" panose="02000503020000020003" pitchFamily="2" charset="0"/>
                </a:rPr>
                <a:t>ATP</a:t>
              </a:r>
            </a:p>
          </p:txBody>
        </p:sp>
        <p:graphicFrame>
          <p:nvGraphicFramePr>
            <p:cNvPr id="33" name="Diagram 32">
              <a:extLst>
                <a:ext uri="{FF2B5EF4-FFF2-40B4-BE49-F238E27FC236}">
                  <a16:creationId xmlns:a16="http://schemas.microsoft.com/office/drawing/2014/main" id="{F58AD2C2-6477-834D-ABFF-9FDFC137C5A2}"/>
                </a:ext>
              </a:extLst>
            </p:cNvPr>
            <p:cNvGraphicFramePr/>
            <p:nvPr/>
          </p:nvGraphicFramePr>
          <p:xfrm>
            <a:off x="9099888" y="5104942"/>
            <a:ext cx="1058341" cy="1064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4" name="Curved Connector 33">
              <a:extLst>
                <a:ext uri="{FF2B5EF4-FFF2-40B4-BE49-F238E27FC236}">
                  <a16:creationId xmlns:a16="http://schemas.microsoft.com/office/drawing/2014/main" id="{19AD62F5-95FB-B34D-B5F5-929B19793569}"/>
                </a:ext>
              </a:extLst>
            </p:cNvPr>
            <p:cNvCxnSpPr>
              <a:cxnSpLocks/>
            </p:cNvCxnSpPr>
            <p:nvPr/>
          </p:nvCxnSpPr>
          <p:spPr>
            <a:xfrm rot="5400000" flipH="1" flipV="1">
              <a:off x="9391802" y="5007071"/>
              <a:ext cx="431392" cy="330478"/>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35" name="Curved Connector 34">
              <a:extLst>
                <a:ext uri="{FF2B5EF4-FFF2-40B4-BE49-F238E27FC236}">
                  <a16:creationId xmlns:a16="http://schemas.microsoft.com/office/drawing/2014/main" id="{C2E8C08C-6A11-204F-9B2D-7CA44C499945}"/>
                </a:ext>
              </a:extLst>
            </p:cNvPr>
            <p:cNvCxnSpPr>
              <a:cxnSpLocks/>
            </p:cNvCxnSpPr>
            <p:nvPr/>
          </p:nvCxnSpPr>
          <p:spPr>
            <a:xfrm rot="10800000" flipV="1">
              <a:off x="9844542" y="5627739"/>
              <a:ext cx="915772" cy="137324"/>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8F3D430-DA63-8841-8B5B-65A007011CC6}"/>
                </a:ext>
              </a:extLst>
            </p:cNvPr>
            <p:cNvSpPr txBox="1"/>
            <p:nvPr/>
          </p:nvSpPr>
          <p:spPr>
            <a:xfrm>
              <a:off x="9285319" y="5488065"/>
              <a:ext cx="650418" cy="276999"/>
            </a:xfrm>
            <a:prstGeom prst="rect">
              <a:avLst/>
            </a:prstGeom>
            <a:noFill/>
          </p:spPr>
          <p:txBody>
            <a:bodyPr wrap="square" rtlCol="0">
              <a:spAutoFit/>
            </a:bodyPr>
            <a:lstStyle/>
            <a:p>
              <a:r>
                <a:rPr lang="en-US" sz="1200" dirty="0">
                  <a:latin typeface="Avenir Book" panose="02000503020000020003" pitchFamily="2" charset="0"/>
                </a:rPr>
                <a:t>TX/TL</a:t>
              </a:r>
            </a:p>
          </p:txBody>
        </p:sp>
      </p:grpSp>
      <p:sp>
        <p:nvSpPr>
          <p:cNvPr id="38" name="TextBox 37">
            <a:extLst>
              <a:ext uri="{FF2B5EF4-FFF2-40B4-BE49-F238E27FC236}">
                <a16:creationId xmlns:a16="http://schemas.microsoft.com/office/drawing/2014/main" id="{24D32357-D39D-D748-8F34-A44998F6D552}"/>
              </a:ext>
            </a:extLst>
          </p:cNvPr>
          <p:cNvSpPr txBox="1"/>
          <p:nvPr/>
        </p:nvSpPr>
        <p:spPr>
          <a:xfrm>
            <a:off x="6385359" y="5359753"/>
            <a:ext cx="811073" cy="276999"/>
          </a:xfrm>
          <a:prstGeom prst="rect">
            <a:avLst/>
          </a:prstGeom>
          <a:noFill/>
        </p:spPr>
        <p:txBody>
          <a:bodyPr wrap="square" rtlCol="0">
            <a:spAutoFit/>
          </a:bodyPr>
          <a:lstStyle/>
          <a:p>
            <a:r>
              <a:rPr lang="en-US" sz="1200" dirty="0">
                <a:latin typeface="Avenir Book" panose="02000503020000020003" pitchFamily="2" charset="0"/>
              </a:rPr>
              <a:t>ADP + Pi</a:t>
            </a:r>
          </a:p>
        </p:txBody>
      </p:sp>
      <p:cxnSp>
        <p:nvCxnSpPr>
          <p:cNvPr id="39" name="Curved Connector 38">
            <a:extLst>
              <a:ext uri="{FF2B5EF4-FFF2-40B4-BE49-F238E27FC236}">
                <a16:creationId xmlns:a16="http://schemas.microsoft.com/office/drawing/2014/main" id="{CBCFC341-C179-564B-AD32-598001CCB29E}"/>
              </a:ext>
            </a:extLst>
          </p:cNvPr>
          <p:cNvCxnSpPr>
            <a:cxnSpLocks/>
            <a:endCxn id="38" idx="2"/>
          </p:cNvCxnSpPr>
          <p:nvPr/>
        </p:nvCxnSpPr>
        <p:spPr>
          <a:xfrm flipV="1">
            <a:off x="6227880" y="5636752"/>
            <a:ext cx="563016" cy="23542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64D3BD8-C82A-3149-B110-81FF411C8A86}"/>
              </a:ext>
            </a:extLst>
          </p:cNvPr>
          <p:cNvSpPr txBox="1"/>
          <p:nvPr/>
        </p:nvSpPr>
        <p:spPr>
          <a:xfrm>
            <a:off x="5766831" y="5733672"/>
            <a:ext cx="481729" cy="276999"/>
          </a:xfrm>
          <a:prstGeom prst="rect">
            <a:avLst/>
          </a:prstGeom>
          <a:noFill/>
        </p:spPr>
        <p:txBody>
          <a:bodyPr wrap="square" rtlCol="0">
            <a:spAutoFit/>
          </a:bodyPr>
          <a:lstStyle/>
          <a:p>
            <a:r>
              <a:rPr lang="en-US" sz="1200" dirty="0">
                <a:latin typeface="Avenir Book" panose="02000503020000020003" pitchFamily="2" charset="0"/>
              </a:rPr>
              <a:t>ATP </a:t>
            </a:r>
          </a:p>
        </p:txBody>
      </p:sp>
      <p:pic>
        <p:nvPicPr>
          <p:cNvPr id="12" name="Picture 11" descr="A close up of a map&#10;&#10;Description automatically generated">
            <a:extLst>
              <a:ext uri="{FF2B5EF4-FFF2-40B4-BE49-F238E27FC236}">
                <a16:creationId xmlns:a16="http://schemas.microsoft.com/office/drawing/2014/main" id="{BCC4B056-E7CA-EE4B-BFD2-196A0AEF5DAC}"/>
              </a:ext>
            </a:extLst>
          </p:cNvPr>
          <p:cNvPicPr>
            <a:picLocks noChangeAspect="1"/>
          </p:cNvPicPr>
          <p:nvPr/>
        </p:nvPicPr>
        <p:blipFill>
          <a:blip r:embed="rId8"/>
          <a:stretch>
            <a:fillRect/>
          </a:stretch>
        </p:blipFill>
        <p:spPr>
          <a:xfrm>
            <a:off x="4218114" y="1427330"/>
            <a:ext cx="3526971" cy="2743200"/>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CE32876-990A-5E48-B83F-F08F908845D9}"/>
              </a:ext>
            </a:extLst>
          </p:cNvPr>
          <p:cNvPicPr>
            <a:picLocks noChangeAspect="1"/>
          </p:cNvPicPr>
          <p:nvPr/>
        </p:nvPicPr>
        <p:blipFill>
          <a:blip r:embed="rId9"/>
          <a:stretch>
            <a:fillRect/>
          </a:stretch>
        </p:blipFill>
        <p:spPr>
          <a:xfrm>
            <a:off x="8035902" y="1427330"/>
            <a:ext cx="3526971" cy="2743200"/>
          </a:xfrm>
          <a:prstGeom prst="rect">
            <a:avLst/>
          </a:prstGeom>
        </p:spPr>
      </p:pic>
      <p:pic>
        <p:nvPicPr>
          <p:cNvPr id="40" name="Picture 39" descr="A close up of a map&#10;&#10;Description automatically generated">
            <a:extLst>
              <a:ext uri="{FF2B5EF4-FFF2-40B4-BE49-F238E27FC236}">
                <a16:creationId xmlns:a16="http://schemas.microsoft.com/office/drawing/2014/main" id="{5228DA69-6066-C641-83F6-43D79A521280}"/>
              </a:ext>
            </a:extLst>
          </p:cNvPr>
          <p:cNvPicPr>
            <a:picLocks noChangeAspect="1"/>
          </p:cNvPicPr>
          <p:nvPr/>
        </p:nvPicPr>
        <p:blipFill>
          <a:blip r:embed="rId10"/>
          <a:stretch>
            <a:fillRect/>
          </a:stretch>
        </p:blipFill>
        <p:spPr>
          <a:xfrm>
            <a:off x="400326" y="1427330"/>
            <a:ext cx="3526971" cy="2743200"/>
          </a:xfrm>
          <a:prstGeom prst="rect">
            <a:avLst/>
          </a:prstGeom>
        </p:spPr>
      </p:pic>
    </p:spTree>
    <p:extLst>
      <p:ext uri="{BB962C8B-B14F-4D97-AF65-F5344CB8AC3E}">
        <p14:creationId xmlns:p14="http://schemas.microsoft.com/office/powerpoint/2010/main" val="13414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13D-F318-2D45-8903-9A64BE87D8B5}"/>
              </a:ext>
            </a:extLst>
          </p:cNvPr>
          <p:cNvSpPr>
            <a:spLocks noGrp="1"/>
          </p:cNvSpPr>
          <p:nvPr>
            <p:ph type="title"/>
          </p:nvPr>
        </p:nvSpPr>
        <p:spPr>
          <a:xfrm>
            <a:off x="83127" y="28680"/>
            <a:ext cx="10515600" cy="1325563"/>
          </a:xfrm>
        </p:spPr>
        <p:txBody>
          <a:bodyPr>
            <a:normAutofit/>
          </a:bodyPr>
          <a:lstStyle/>
          <a:p>
            <a:r>
              <a:rPr lang="en-US" sz="2800" dirty="0"/>
              <a:t>ATP synthase simulations show that proton pump is necessary to extend ATP lifetime</a:t>
            </a:r>
          </a:p>
        </p:txBody>
      </p:sp>
      <p:pic>
        <p:nvPicPr>
          <p:cNvPr id="6" name="Picture 5" descr="A screenshot of a cell phone&#10;&#10;Description automatically generated">
            <a:extLst>
              <a:ext uri="{FF2B5EF4-FFF2-40B4-BE49-F238E27FC236}">
                <a16:creationId xmlns:a16="http://schemas.microsoft.com/office/drawing/2014/main" id="{BAC05943-2999-974C-92F4-ED6B98BC8BC7}"/>
              </a:ext>
            </a:extLst>
          </p:cNvPr>
          <p:cNvPicPr>
            <a:picLocks noChangeAspect="1"/>
          </p:cNvPicPr>
          <p:nvPr/>
        </p:nvPicPr>
        <p:blipFill>
          <a:blip r:embed="rId2"/>
          <a:stretch>
            <a:fillRect/>
          </a:stretch>
        </p:blipFill>
        <p:spPr>
          <a:xfrm>
            <a:off x="1068265" y="1600200"/>
            <a:ext cx="4702629" cy="3657600"/>
          </a:xfrm>
          <a:prstGeom prst="rect">
            <a:avLst/>
          </a:prstGeom>
        </p:spPr>
      </p:pic>
      <p:pic>
        <p:nvPicPr>
          <p:cNvPr id="9" name="Picture 8" descr="A close up of a map&#10;&#10;Description automatically generated">
            <a:extLst>
              <a:ext uri="{FF2B5EF4-FFF2-40B4-BE49-F238E27FC236}">
                <a16:creationId xmlns:a16="http://schemas.microsoft.com/office/drawing/2014/main" id="{D9EA22A6-1F28-A449-8160-CB62857D5553}"/>
              </a:ext>
            </a:extLst>
          </p:cNvPr>
          <p:cNvPicPr>
            <a:picLocks noChangeAspect="1"/>
          </p:cNvPicPr>
          <p:nvPr/>
        </p:nvPicPr>
        <p:blipFill>
          <a:blip r:embed="rId3"/>
          <a:stretch>
            <a:fillRect/>
          </a:stretch>
        </p:blipFill>
        <p:spPr>
          <a:xfrm>
            <a:off x="6212296" y="1600200"/>
            <a:ext cx="4702629" cy="3657600"/>
          </a:xfrm>
          <a:prstGeom prst="rect">
            <a:avLst/>
          </a:prstGeom>
        </p:spPr>
      </p:pic>
    </p:spTree>
    <p:extLst>
      <p:ext uri="{BB962C8B-B14F-4D97-AF65-F5344CB8AC3E}">
        <p14:creationId xmlns:p14="http://schemas.microsoft.com/office/powerpoint/2010/main" val="321032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4BA4-7225-F24B-A030-318746A71AC4}"/>
              </a:ext>
            </a:extLst>
          </p:cNvPr>
          <p:cNvSpPr>
            <a:spLocks noGrp="1"/>
          </p:cNvSpPr>
          <p:nvPr>
            <p:ph type="title"/>
          </p:nvPr>
        </p:nvSpPr>
        <p:spPr>
          <a:xfrm>
            <a:off x="162951" y="67836"/>
            <a:ext cx="10515600" cy="1325563"/>
          </a:xfrm>
        </p:spPr>
        <p:txBody>
          <a:bodyPr>
            <a:normAutofit/>
          </a:bodyPr>
          <a:lstStyle/>
          <a:p>
            <a:r>
              <a:rPr lang="en-US" sz="2800" dirty="0"/>
              <a:t>Entire ATP Synthase Model speeds up ssDNA export and causes more bound VirE2</a:t>
            </a:r>
          </a:p>
        </p:txBody>
      </p:sp>
      <p:pic>
        <p:nvPicPr>
          <p:cNvPr id="11" name="Picture 10" descr="A close up of a map&#10;&#10;Description automatically generated">
            <a:extLst>
              <a:ext uri="{FF2B5EF4-FFF2-40B4-BE49-F238E27FC236}">
                <a16:creationId xmlns:a16="http://schemas.microsoft.com/office/drawing/2014/main" id="{D9234790-41F3-0145-A411-73E8349993C6}"/>
              </a:ext>
            </a:extLst>
          </p:cNvPr>
          <p:cNvPicPr>
            <a:picLocks noChangeAspect="1"/>
          </p:cNvPicPr>
          <p:nvPr/>
        </p:nvPicPr>
        <p:blipFill>
          <a:blip r:embed="rId3"/>
          <a:stretch>
            <a:fillRect/>
          </a:stretch>
        </p:blipFill>
        <p:spPr>
          <a:xfrm>
            <a:off x="6096000" y="1834704"/>
            <a:ext cx="4702629" cy="3657600"/>
          </a:xfrm>
          <a:prstGeom prst="rect">
            <a:avLst/>
          </a:prstGeom>
        </p:spPr>
      </p:pic>
      <p:pic>
        <p:nvPicPr>
          <p:cNvPr id="13" name="Picture 12" descr="A close up of a map&#10;&#10;Description automatically generated">
            <a:extLst>
              <a:ext uri="{FF2B5EF4-FFF2-40B4-BE49-F238E27FC236}">
                <a16:creationId xmlns:a16="http://schemas.microsoft.com/office/drawing/2014/main" id="{76A72BC9-5E6C-B044-9E38-114158ACA13C}"/>
              </a:ext>
            </a:extLst>
          </p:cNvPr>
          <p:cNvPicPr>
            <a:picLocks noChangeAspect="1"/>
          </p:cNvPicPr>
          <p:nvPr/>
        </p:nvPicPr>
        <p:blipFill>
          <a:blip r:embed="rId4"/>
          <a:stretch>
            <a:fillRect/>
          </a:stretch>
        </p:blipFill>
        <p:spPr>
          <a:xfrm>
            <a:off x="1033040" y="1834704"/>
            <a:ext cx="4702629" cy="3657600"/>
          </a:xfrm>
          <a:prstGeom prst="rect">
            <a:avLst/>
          </a:prstGeom>
        </p:spPr>
      </p:pic>
      <p:sp>
        <p:nvSpPr>
          <p:cNvPr id="16" name="TextBox 15">
            <a:extLst>
              <a:ext uri="{FF2B5EF4-FFF2-40B4-BE49-F238E27FC236}">
                <a16:creationId xmlns:a16="http://schemas.microsoft.com/office/drawing/2014/main" id="{1FEB0ACE-6BCF-4348-9C9D-F70420388B6C}"/>
              </a:ext>
            </a:extLst>
          </p:cNvPr>
          <p:cNvSpPr txBox="1"/>
          <p:nvPr/>
        </p:nvSpPr>
        <p:spPr>
          <a:xfrm>
            <a:off x="0" y="6596390"/>
            <a:ext cx="4655442" cy="307777"/>
          </a:xfrm>
          <a:prstGeom prst="rect">
            <a:avLst/>
          </a:prstGeom>
          <a:noFill/>
        </p:spPr>
        <p:txBody>
          <a:bodyPr wrap="none" rtlCol="0">
            <a:spAutoFit/>
          </a:bodyPr>
          <a:lstStyle/>
          <a:p>
            <a:r>
              <a:rPr lang="en-US" sz="1400" dirty="0">
                <a:latin typeface="Avenir Book" panose="02000503020000020003" pitchFamily="2" charset="0"/>
              </a:rPr>
              <a:t>Export model courtesy of </a:t>
            </a:r>
            <a:r>
              <a:rPr lang="en-US" sz="1400" dirty="0" err="1">
                <a:latin typeface="Avenir Book" panose="02000503020000020003" pitchFamily="2" charset="0"/>
              </a:rPr>
              <a:t>Agrima</a:t>
            </a:r>
            <a:r>
              <a:rPr lang="en-US" sz="1400" dirty="0">
                <a:latin typeface="Avenir Book" panose="02000503020000020003" pitchFamily="2" charset="0"/>
              </a:rPr>
              <a:t> </a:t>
            </a:r>
            <a:r>
              <a:rPr lang="en-US" sz="1400" dirty="0" err="1">
                <a:latin typeface="Avenir Book" panose="02000503020000020003" pitchFamily="2" charset="0"/>
              </a:rPr>
              <a:t>Deedwania</a:t>
            </a:r>
            <a:r>
              <a:rPr lang="en-US" sz="1400" dirty="0">
                <a:latin typeface="Avenir Book" panose="02000503020000020003" pitchFamily="2" charset="0"/>
              </a:rPr>
              <a:t> (IIT Delhi) </a:t>
            </a:r>
          </a:p>
        </p:txBody>
      </p:sp>
      <p:pic>
        <p:nvPicPr>
          <p:cNvPr id="9" name="Picture 8" descr="A picture containing clock&#10;&#10;Description automatically generated">
            <a:extLst>
              <a:ext uri="{FF2B5EF4-FFF2-40B4-BE49-F238E27FC236}">
                <a16:creationId xmlns:a16="http://schemas.microsoft.com/office/drawing/2014/main" id="{9AFBCDB9-D4D1-FA4E-8BDA-7F040766A88A}"/>
              </a:ext>
            </a:extLst>
          </p:cNvPr>
          <p:cNvPicPr>
            <a:picLocks noChangeAspect="1"/>
          </p:cNvPicPr>
          <p:nvPr/>
        </p:nvPicPr>
        <p:blipFill rotWithShape="1">
          <a:blip r:embed="rId5">
            <a:extLst>
              <a:ext uri="{28A0092B-C50C-407E-A947-70E740481C1C}">
                <a14:useLocalDpi xmlns:a14="http://schemas.microsoft.com/office/drawing/2010/main" val="0"/>
              </a:ext>
            </a:extLst>
          </a:blip>
          <a:srcRect t="4587"/>
          <a:stretch/>
        </p:blipFill>
        <p:spPr>
          <a:xfrm>
            <a:off x="5420751" y="5637309"/>
            <a:ext cx="3424482" cy="939703"/>
          </a:xfrm>
          <a:prstGeom prst="rect">
            <a:avLst/>
          </a:prstGeom>
        </p:spPr>
      </p:pic>
    </p:spTree>
    <p:extLst>
      <p:ext uri="{BB962C8B-B14F-4D97-AF65-F5344CB8AC3E}">
        <p14:creationId xmlns:p14="http://schemas.microsoft.com/office/powerpoint/2010/main" val="384233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8054-14EE-4249-ABDC-4BF90931D4AA}"/>
              </a:ext>
            </a:extLst>
          </p:cNvPr>
          <p:cNvSpPr>
            <a:spLocks noGrp="1"/>
          </p:cNvSpPr>
          <p:nvPr>
            <p:ph type="title"/>
          </p:nvPr>
        </p:nvSpPr>
        <p:spPr>
          <a:xfrm>
            <a:off x="162951" y="157386"/>
            <a:ext cx="10515600" cy="1325563"/>
          </a:xfrm>
        </p:spPr>
        <p:txBody>
          <a:bodyPr>
            <a:normAutofit/>
          </a:bodyPr>
          <a:lstStyle/>
          <a:p>
            <a:r>
              <a:rPr lang="en-US" sz="3200" dirty="0"/>
              <a:t>Entire ATP Synthase Model in Different Temperatures</a:t>
            </a:r>
          </a:p>
        </p:txBody>
      </p:sp>
      <p:pic>
        <p:nvPicPr>
          <p:cNvPr id="30" name="Picture 29" descr="A close up of text on a white background&#10;&#10;Description automatically generated">
            <a:extLst>
              <a:ext uri="{FF2B5EF4-FFF2-40B4-BE49-F238E27FC236}">
                <a16:creationId xmlns:a16="http://schemas.microsoft.com/office/drawing/2014/main" id="{D6A72E0A-1C71-B548-A11C-723AC0FD0888}"/>
              </a:ext>
            </a:extLst>
          </p:cNvPr>
          <p:cNvPicPr>
            <a:picLocks noChangeAspect="1"/>
          </p:cNvPicPr>
          <p:nvPr/>
        </p:nvPicPr>
        <p:blipFill>
          <a:blip r:embed="rId2"/>
          <a:stretch>
            <a:fillRect/>
          </a:stretch>
        </p:blipFill>
        <p:spPr>
          <a:xfrm>
            <a:off x="9912006" y="3798651"/>
            <a:ext cx="2240362" cy="2288715"/>
          </a:xfrm>
          <a:prstGeom prst="rect">
            <a:avLst/>
          </a:prstGeom>
        </p:spPr>
      </p:pic>
      <p:sp>
        <p:nvSpPr>
          <p:cNvPr id="31" name="TextBox 30">
            <a:extLst>
              <a:ext uri="{FF2B5EF4-FFF2-40B4-BE49-F238E27FC236}">
                <a16:creationId xmlns:a16="http://schemas.microsoft.com/office/drawing/2014/main" id="{07CC6667-8E46-454E-92EB-3C3E3CFE42B4}"/>
              </a:ext>
            </a:extLst>
          </p:cNvPr>
          <p:cNvSpPr txBox="1"/>
          <p:nvPr/>
        </p:nvSpPr>
        <p:spPr>
          <a:xfrm>
            <a:off x="0" y="6596390"/>
            <a:ext cx="6175730" cy="307777"/>
          </a:xfrm>
          <a:prstGeom prst="rect">
            <a:avLst/>
          </a:prstGeom>
          <a:noFill/>
        </p:spPr>
        <p:txBody>
          <a:bodyPr wrap="none" rtlCol="0">
            <a:spAutoFit/>
          </a:bodyPr>
          <a:lstStyle/>
          <a:p>
            <a:r>
              <a:rPr lang="en-US" sz="1400" dirty="0">
                <a:latin typeface="Avenir Book" panose="02000503020000020003" pitchFamily="2" charset="0"/>
              </a:rPr>
              <a:t>Temperature rate equation courtesy of </a:t>
            </a:r>
            <a:r>
              <a:rPr lang="en-US" sz="1400" dirty="0" err="1">
                <a:latin typeface="Avenir Book" panose="02000503020000020003" pitchFamily="2" charset="0"/>
              </a:rPr>
              <a:t>Ayush</a:t>
            </a:r>
            <a:r>
              <a:rPr lang="en-US" sz="1400" dirty="0">
                <a:latin typeface="Avenir Book" panose="02000503020000020003" pitchFamily="2" charset="0"/>
              </a:rPr>
              <a:t> Venkatesh </a:t>
            </a:r>
            <a:r>
              <a:rPr lang="en-US" sz="1400" dirty="0" err="1">
                <a:latin typeface="Avenir Book" panose="02000503020000020003" pitchFamily="2" charset="0"/>
              </a:rPr>
              <a:t>Bindlish</a:t>
            </a:r>
            <a:r>
              <a:rPr lang="en-US" sz="1400" dirty="0">
                <a:latin typeface="Avenir Book" panose="02000503020000020003" pitchFamily="2" charset="0"/>
              </a:rPr>
              <a:t> (IIT Delhi) </a:t>
            </a:r>
          </a:p>
        </p:txBody>
      </p:sp>
      <p:pic>
        <p:nvPicPr>
          <p:cNvPr id="7" name="Picture 6" descr="A screenshot of a cell phone&#10;&#10;Description automatically generated">
            <a:extLst>
              <a:ext uri="{FF2B5EF4-FFF2-40B4-BE49-F238E27FC236}">
                <a16:creationId xmlns:a16="http://schemas.microsoft.com/office/drawing/2014/main" id="{AA2FCB9A-D148-9540-933C-87F5FFDAFE01}"/>
              </a:ext>
            </a:extLst>
          </p:cNvPr>
          <p:cNvPicPr>
            <a:picLocks noChangeAspect="1"/>
          </p:cNvPicPr>
          <p:nvPr/>
        </p:nvPicPr>
        <p:blipFill>
          <a:blip r:embed="rId3"/>
          <a:stretch>
            <a:fillRect/>
          </a:stretch>
        </p:blipFill>
        <p:spPr>
          <a:xfrm>
            <a:off x="442379" y="1364439"/>
            <a:ext cx="4702629" cy="3657600"/>
          </a:xfrm>
          <a:prstGeom prst="rect">
            <a:avLst/>
          </a:prstGeom>
        </p:spPr>
      </p:pic>
      <p:pic>
        <p:nvPicPr>
          <p:cNvPr id="9" name="Picture 8" descr="A close up of a map&#10;&#10;Description automatically generated">
            <a:extLst>
              <a:ext uri="{FF2B5EF4-FFF2-40B4-BE49-F238E27FC236}">
                <a16:creationId xmlns:a16="http://schemas.microsoft.com/office/drawing/2014/main" id="{69E17409-E726-5C43-A633-C3239992EEEB}"/>
              </a:ext>
            </a:extLst>
          </p:cNvPr>
          <p:cNvPicPr>
            <a:picLocks noChangeAspect="1"/>
          </p:cNvPicPr>
          <p:nvPr/>
        </p:nvPicPr>
        <p:blipFill>
          <a:blip r:embed="rId4"/>
          <a:stretch>
            <a:fillRect/>
          </a:stretch>
        </p:blipFill>
        <p:spPr>
          <a:xfrm>
            <a:off x="5145008" y="1364439"/>
            <a:ext cx="4702629" cy="3657600"/>
          </a:xfrm>
          <a:prstGeom prst="rect">
            <a:avLst/>
          </a:prstGeom>
        </p:spPr>
      </p:pic>
      <p:grpSp>
        <p:nvGrpSpPr>
          <p:cNvPr id="11" name="Group 10">
            <a:extLst>
              <a:ext uri="{FF2B5EF4-FFF2-40B4-BE49-F238E27FC236}">
                <a16:creationId xmlns:a16="http://schemas.microsoft.com/office/drawing/2014/main" id="{89BDB90F-965C-564B-8870-F5E3B6D9441F}"/>
              </a:ext>
            </a:extLst>
          </p:cNvPr>
          <p:cNvGrpSpPr/>
          <p:nvPr/>
        </p:nvGrpSpPr>
        <p:grpSpPr>
          <a:xfrm>
            <a:off x="630488" y="5519243"/>
            <a:ext cx="7033487" cy="837116"/>
            <a:chOff x="34800014" y="20189177"/>
            <a:chExt cx="8812265" cy="1296444"/>
          </a:xfrm>
        </p:grpSpPr>
        <p:sp>
          <p:nvSpPr>
            <p:cNvPr id="12" name="Rounded Rectangle 11">
              <a:extLst>
                <a:ext uri="{FF2B5EF4-FFF2-40B4-BE49-F238E27FC236}">
                  <a16:creationId xmlns:a16="http://schemas.microsoft.com/office/drawing/2014/main" id="{A496E02A-2F04-CB44-9047-B2298F88B340}"/>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DNA</a:t>
              </a:r>
              <a:endParaRPr lang="en-US" sz="2400" dirty="0">
                <a:latin typeface="Avenir Book" panose="02000503020000020003" pitchFamily="2" charset="0"/>
              </a:endParaRPr>
            </a:p>
          </p:txBody>
        </p:sp>
        <p:sp>
          <p:nvSpPr>
            <p:cNvPr id="13" name="Right Arrow 12">
              <a:extLst>
                <a:ext uri="{FF2B5EF4-FFF2-40B4-BE49-F238E27FC236}">
                  <a16:creationId xmlns:a16="http://schemas.microsoft.com/office/drawing/2014/main" id="{91AD4A61-CD37-544D-8AB6-4F33752CA90D}"/>
                </a:ext>
              </a:extLst>
            </p:cNvPr>
            <p:cNvSpPr/>
            <p:nvPr/>
          </p:nvSpPr>
          <p:spPr>
            <a:xfrm>
              <a:off x="36002963" y="20886831"/>
              <a:ext cx="1129954" cy="1822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E0CEFBF-CA99-374C-9AB4-0410D697843B}"/>
                </a:ext>
              </a:extLst>
            </p:cNvPr>
            <p:cNvSpPr/>
            <p:nvPr/>
          </p:nvSpPr>
          <p:spPr>
            <a:xfrm>
              <a:off x="37157874" y="20747448"/>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RNA</a:t>
              </a:r>
            </a:p>
          </p:txBody>
        </p:sp>
        <p:sp>
          <p:nvSpPr>
            <p:cNvPr id="16" name="Rounded Rectangle 15">
              <a:extLst>
                <a:ext uri="{FF2B5EF4-FFF2-40B4-BE49-F238E27FC236}">
                  <a16:creationId xmlns:a16="http://schemas.microsoft.com/office/drawing/2014/main" id="{5A26C3BD-0F8C-7D47-B294-211285FA337A}"/>
                </a:ext>
              </a:extLst>
            </p:cNvPr>
            <p:cNvSpPr/>
            <p:nvPr/>
          </p:nvSpPr>
          <p:spPr>
            <a:xfrm>
              <a:off x="39585907" y="20473085"/>
              <a:ext cx="1311002" cy="10125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Protein Folding</a:t>
              </a:r>
            </a:p>
          </p:txBody>
        </p:sp>
        <p:sp>
          <p:nvSpPr>
            <p:cNvPr id="18" name="Rounded Rectangle 17">
              <a:extLst>
                <a:ext uri="{FF2B5EF4-FFF2-40B4-BE49-F238E27FC236}">
                  <a16:creationId xmlns:a16="http://schemas.microsoft.com/office/drawing/2014/main" id="{A5ED2BBE-A104-A547-8899-2E5E8171B84B}"/>
                </a:ext>
              </a:extLst>
            </p:cNvPr>
            <p:cNvSpPr/>
            <p:nvPr/>
          </p:nvSpPr>
          <p:spPr>
            <a:xfrm>
              <a:off x="42189223" y="20468919"/>
              <a:ext cx="1423056" cy="10125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atin typeface="Avenir Book" panose="02000503020000020003" pitchFamily="2" charset="0"/>
                </a:rPr>
                <a:t>Membrane Integration</a:t>
              </a:r>
            </a:p>
          </p:txBody>
        </p:sp>
        <p:sp>
          <p:nvSpPr>
            <p:cNvPr id="19" name="TextBox 18">
              <a:extLst>
                <a:ext uri="{FF2B5EF4-FFF2-40B4-BE49-F238E27FC236}">
                  <a16:creationId xmlns:a16="http://schemas.microsoft.com/office/drawing/2014/main" id="{74635C78-9BA6-2B41-8E2E-63FC89B3169B}"/>
                </a:ext>
              </a:extLst>
            </p:cNvPr>
            <p:cNvSpPr txBox="1"/>
            <p:nvPr/>
          </p:nvSpPr>
          <p:spPr>
            <a:xfrm>
              <a:off x="35660307" y="20189177"/>
              <a:ext cx="1481326" cy="714983"/>
            </a:xfrm>
            <a:prstGeom prst="rect">
              <a:avLst/>
            </a:prstGeom>
            <a:noFill/>
          </p:spPr>
          <p:txBody>
            <a:bodyPr wrap="square" rtlCol="0">
              <a:spAutoFit/>
            </a:bodyPr>
            <a:lstStyle/>
            <a:p>
              <a:pPr algn="ctr"/>
              <a:r>
                <a:rPr lang="en-US" sz="1200" dirty="0">
                  <a:solidFill>
                    <a:srgbClr val="FF8E00"/>
                  </a:solidFill>
                  <a:latin typeface="Avenir Book" panose="02000503020000020003" pitchFamily="2" charset="0"/>
                </a:rPr>
                <a:t>Temperature Sensitive</a:t>
              </a:r>
            </a:p>
          </p:txBody>
        </p:sp>
      </p:grpSp>
      <p:sp>
        <p:nvSpPr>
          <p:cNvPr id="21" name="Right Arrow 20">
            <a:extLst>
              <a:ext uri="{FF2B5EF4-FFF2-40B4-BE49-F238E27FC236}">
                <a16:creationId xmlns:a16="http://schemas.microsoft.com/office/drawing/2014/main" id="{7FAEF1AF-27EE-F34A-9474-EA874D2D0B41}"/>
              </a:ext>
            </a:extLst>
          </p:cNvPr>
          <p:cNvSpPr/>
          <p:nvPr/>
        </p:nvSpPr>
        <p:spPr>
          <a:xfrm>
            <a:off x="3472543" y="5969710"/>
            <a:ext cx="901870" cy="1176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0AF787DE-2E42-6B48-A35D-1A7236D4DBF9}"/>
              </a:ext>
            </a:extLst>
          </p:cNvPr>
          <p:cNvSpPr/>
          <p:nvPr/>
        </p:nvSpPr>
        <p:spPr>
          <a:xfrm>
            <a:off x="1590622" y="5969710"/>
            <a:ext cx="901870" cy="1176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AE1E1D84-755B-204C-A811-B101F8C8A12E}"/>
              </a:ext>
            </a:extLst>
          </p:cNvPr>
          <p:cNvSpPr/>
          <p:nvPr/>
        </p:nvSpPr>
        <p:spPr>
          <a:xfrm>
            <a:off x="5561078" y="5980905"/>
            <a:ext cx="901870" cy="1176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21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234084" y="292037"/>
            <a:ext cx="3444293" cy="881784"/>
          </a:xfrm>
        </p:spPr>
        <p:txBody>
          <a:bodyPr>
            <a:noAutofit/>
          </a:bodyPr>
          <a:lstStyle/>
          <a:p>
            <a:r>
              <a:rPr lang="en-US" sz="2400" b="1" dirty="0"/>
              <a:t>Goal</a:t>
            </a:r>
            <a:r>
              <a:rPr lang="en-US" sz="2400" dirty="0"/>
              <a:t>: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12941" y="2335689"/>
            <a:ext cx="3253274" cy="2056656"/>
            <a:chOff x="2673543" y="2305946"/>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4255268" y="-102051"/>
            <a:ext cx="7044049"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3562793" y="799779"/>
            <a:ext cx="1562523" cy="3595875"/>
          </a:xfrm>
        </p:spPr>
      </p:pic>
      <p:sp>
        <p:nvSpPr>
          <p:cNvPr id="10" name="TextBox 9">
            <a:extLst>
              <a:ext uri="{FF2B5EF4-FFF2-40B4-BE49-F238E27FC236}">
                <a16:creationId xmlns:a16="http://schemas.microsoft.com/office/drawing/2014/main" id="{8D7DDF09-E5E1-FD4A-A3E0-40BA3C7D5C6A}"/>
              </a:ext>
            </a:extLst>
          </p:cNvPr>
          <p:cNvSpPr txBox="1"/>
          <p:nvPr/>
        </p:nvSpPr>
        <p:spPr>
          <a:xfrm>
            <a:off x="3430781" y="6598860"/>
            <a:ext cx="3389069" cy="261610"/>
          </a:xfrm>
          <a:prstGeom prst="rect">
            <a:avLst/>
          </a:prstGeom>
          <a:noFill/>
        </p:spPr>
        <p:txBody>
          <a:bodyPr wrap="none" rtlCol="0">
            <a:spAutoFit/>
          </a:bodyPr>
          <a:lstStyle/>
          <a:p>
            <a:r>
              <a:rPr lang="en-US" sz="1100" dirty="0">
                <a:latin typeface="Avenir Book" panose="02000503020000020003" pitchFamily="2" charset="0"/>
              </a:rPr>
              <a:t>Opgenorth et al., </a:t>
            </a:r>
            <a:r>
              <a:rPr lang="en-US" sz="1100" i="1" dirty="0">
                <a:latin typeface="Avenir Book" panose="02000503020000020003" pitchFamily="2" charset="0"/>
              </a:rPr>
              <a:t>Nature Chemical Biology</a:t>
            </a:r>
            <a:r>
              <a:rPr lang="en-US" sz="1100" dirty="0">
                <a:latin typeface="Avenir Book" panose="02000503020000020003" pitchFamily="2" charset="0"/>
              </a:rPr>
              <a:t>, 2017 </a:t>
            </a:r>
            <a:endParaRPr lang="en-US" sz="1100" i="1" dirty="0">
              <a:latin typeface="Avenir Book" panose="02000503020000020003" pitchFamily="2" charset="0"/>
            </a:endParaRPr>
          </a:p>
        </p:txBody>
      </p:sp>
      <p:pic>
        <p:nvPicPr>
          <p:cNvPr id="31" name="Picture 30" descr="A picture containing drawing&#10;&#10;Description automatically generated">
            <a:extLst>
              <a:ext uri="{FF2B5EF4-FFF2-40B4-BE49-F238E27FC236}">
                <a16:creationId xmlns:a16="http://schemas.microsoft.com/office/drawing/2014/main" id="{9AD7B1B5-3576-9242-AA6E-B2832441E740}"/>
              </a:ext>
            </a:extLst>
          </p:cNvPr>
          <p:cNvPicPr>
            <a:picLocks noChangeAspect="1"/>
          </p:cNvPicPr>
          <p:nvPr/>
        </p:nvPicPr>
        <p:blipFill rotWithShape="1">
          <a:blip r:embed="rId5"/>
          <a:srcRect l="245" b="862"/>
          <a:stretch/>
        </p:blipFill>
        <p:spPr>
          <a:xfrm>
            <a:off x="34411" y="6560127"/>
            <a:ext cx="1074881" cy="259080"/>
          </a:xfrm>
          <a:prstGeom prst="rect">
            <a:avLst/>
          </a:prstGeom>
        </p:spPr>
      </p:pic>
      <p:sp>
        <p:nvSpPr>
          <p:cNvPr id="13" name="TextBox 12">
            <a:extLst>
              <a:ext uri="{FF2B5EF4-FFF2-40B4-BE49-F238E27FC236}">
                <a16:creationId xmlns:a16="http://schemas.microsoft.com/office/drawing/2014/main" id="{811435C7-EC17-0F49-9268-E066519B20F2}"/>
              </a:ext>
            </a:extLst>
          </p:cNvPr>
          <p:cNvSpPr txBox="1"/>
          <p:nvPr/>
        </p:nvSpPr>
        <p:spPr>
          <a:xfrm>
            <a:off x="3963935" y="615113"/>
            <a:ext cx="311727" cy="369332"/>
          </a:xfrm>
          <a:prstGeom prst="rect">
            <a:avLst/>
          </a:prstGeom>
          <a:solidFill>
            <a:schemeClr val="bg1"/>
          </a:solidFill>
        </p:spPr>
        <p:txBody>
          <a:bodyPr wrap="square" rtlCol="0">
            <a:spAutoFit/>
          </a:bodyPr>
          <a:lstStyle/>
          <a:p>
            <a:endParaRPr lang="en-US" dirty="0"/>
          </a:p>
        </p:txBody>
      </p:sp>
      <p:sp>
        <p:nvSpPr>
          <p:cNvPr id="33" name="TextBox 32">
            <a:extLst>
              <a:ext uri="{FF2B5EF4-FFF2-40B4-BE49-F238E27FC236}">
                <a16:creationId xmlns:a16="http://schemas.microsoft.com/office/drawing/2014/main" id="{B69FF33B-B9D9-2040-B4A7-9FA84060FF89}"/>
              </a:ext>
            </a:extLst>
          </p:cNvPr>
          <p:cNvSpPr txBox="1"/>
          <p:nvPr/>
        </p:nvSpPr>
        <p:spPr>
          <a:xfrm>
            <a:off x="1105540" y="6628685"/>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8.13.2020</a:t>
            </a:r>
          </a:p>
        </p:txBody>
      </p:sp>
      <p:pic>
        <p:nvPicPr>
          <p:cNvPr id="32" name="Picture 31" descr="A close up of a map&#10;&#10;Description automatically generated">
            <a:extLst>
              <a:ext uri="{FF2B5EF4-FFF2-40B4-BE49-F238E27FC236}">
                <a16:creationId xmlns:a16="http://schemas.microsoft.com/office/drawing/2014/main" id="{B67A858E-C077-CD45-AFF9-E16D190B0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7117" y="880374"/>
            <a:ext cx="3291840" cy="1828800"/>
          </a:xfrm>
          <a:prstGeom prst="rect">
            <a:avLst/>
          </a:prstGeom>
        </p:spPr>
      </p:pic>
      <p:pic>
        <p:nvPicPr>
          <p:cNvPr id="34" name="Picture 33" descr="A close up of a piece of paper&#10;&#10;Description automatically generated">
            <a:extLst>
              <a:ext uri="{FF2B5EF4-FFF2-40B4-BE49-F238E27FC236}">
                <a16:creationId xmlns:a16="http://schemas.microsoft.com/office/drawing/2014/main" id="{D754BC2C-DDB7-C342-AFAB-0C52F98217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8666" y="880374"/>
            <a:ext cx="3291840" cy="1828800"/>
          </a:xfrm>
          <a:prstGeom prst="rect">
            <a:avLst/>
          </a:prstGeom>
        </p:spPr>
      </p:pic>
      <p:cxnSp>
        <p:nvCxnSpPr>
          <p:cNvPr id="35" name="Straight Connector 34">
            <a:extLst>
              <a:ext uri="{FF2B5EF4-FFF2-40B4-BE49-F238E27FC236}">
                <a16:creationId xmlns:a16="http://schemas.microsoft.com/office/drawing/2014/main" id="{3791281B-38CF-6149-AB63-50C30AA43DDA}"/>
              </a:ext>
            </a:extLst>
          </p:cNvPr>
          <p:cNvCxnSpPr/>
          <p:nvPr/>
        </p:nvCxnSpPr>
        <p:spPr>
          <a:xfrm>
            <a:off x="3399743" y="0"/>
            <a:ext cx="0" cy="685800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pic>
        <p:nvPicPr>
          <p:cNvPr id="36" name="Picture 35" descr="A picture containing clock&#10;&#10;Description automatically generated">
            <a:extLst>
              <a:ext uri="{FF2B5EF4-FFF2-40B4-BE49-F238E27FC236}">
                <a16:creationId xmlns:a16="http://schemas.microsoft.com/office/drawing/2014/main" id="{1CFD5400-B77D-4749-A37A-C29C26939A4B}"/>
              </a:ext>
            </a:extLst>
          </p:cNvPr>
          <p:cNvPicPr>
            <a:picLocks noChangeAspect="1"/>
          </p:cNvPicPr>
          <p:nvPr/>
        </p:nvPicPr>
        <p:blipFill rotWithShape="1">
          <a:blip r:embed="rId8">
            <a:extLst>
              <a:ext uri="{28A0092B-C50C-407E-A947-70E740481C1C}">
                <a14:useLocalDpi xmlns:a14="http://schemas.microsoft.com/office/drawing/2010/main" val="0"/>
              </a:ext>
            </a:extLst>
          </a:blip>
          <a:srcRect t="4587"/>
          <a:stretch/>
        </p:blipFill>
        <p:spPr>
          <a:xfrm>
            <a:off x="6065051" y="3416688"/>
            <a:ext cx="3424482" cy="939703"/>
          </a:xfrm>
          <a:prstGeom prst="rect">
            <a:avLst/>
          </a:prstGeom>
        </p:spPr>
      </p:pic>
      <p:sp>
        <p:nvSpPr>
          <p:cNvPr id="37" name="Title 1">
            <a:extLst>
              <a:ext uri="{FF2B5EF4-FFF2-40B4-BE49-F238E27FC236}">
                <a16:creationId xmlns:a16="http://schemas.microsoft.com/office/drawing/2014/main" id="{32286F1F-0487-AC47-88EB-AE1A722137D8}"/>
              </a:ext>
            </a:extLst>
          </p:cNvPr>
          <p:cNvSpPr txBox="1">
            <a:spLocks/>
          </p:cNvSpPr>
          <p:nvPr/>
        </p:nvSpPr>
        <p:spPr>
          <a:xfrm>
            <a:off x="5882167" y="2840931"/>
            <a:ext cx="5192997" cy="634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Combine with ssDNA Export Model</a:t>
            </a:r>
          </a:p>
        </p:txBody>
      </p:sp>
      <p:pic>
        <p:nvPicPr>
          <p:cNvPr id="38" name="Picture 37" descr="A close up of a map&#10;&#10;Description automatically generated">
            <a:extLst>
              <a:ext uri="{FF2B5EF4-FFF2-40B4-BE49-F238E27FC236}">
                <a16:creationId xmlns:a16="http://schemas.microsoft.com/office/drawing/2014/main" id="{96061871-5724-B64E-AEE2-AFBAC653D0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90195" y="4437683"/>
            <a:ext cx="2674137" cy="2079885"/>
          </a:xfrm>
          <a:prstGeom prst="rect">
            <a:avLst/>
          </a:prstGeom>
        </p:spPr>
      </p:pic>
      <p:pic>
        <p:nvPicPr>
          <p:cNvPr id="39" name="Picture 38" descr="A close up of a map&#10;&#10;Description automatically generated">
            <a:extLst>
              <a:ext uri="{FF2B5EF4-FFF2-40B4-BE49-F238E27FC236}">
                <a16:creationId xmlns:a16="http://schemas.microsoft.com/office/drawing/2014/main" id="{D0F085CF-FD4B-914B-9917-37D80BAB0891}"/>
              </a:ext>
            </a:extLst>
          </p:cNvPr>
          <p:cNvPicPr>
            <a:picLocks noChangeAspect="1"/>
          </p:cNvPicPr>
          <p:nvPr/>
        </p:nvPicPr>
        <p:blipFill>
          <a:blip r:embed="rId10"/>
          <a:stretch>
            <a:fillRect/>
          </a:stretch>
        </p:blipFill>
        <p:spPr>
          <a:xfrm>
            <a:off x="8513079" y="4437683"/>
            <a:ext cx="2495862" cy="2079885"/>
          </a:xfrm>
          <a:prstGeom prst="rect">
            <a:avLst/>
          </a:prstGeom>
        </p:spPr>
      </p:pic>
      <p:sp>
        <p:nvSpPr>
          <p:cNvPr id="40" name="TextBox 39">
            <a:extLst>
              <a:ext uri="{FF2B5EF4-FFF2-40B4-BE49-F238E27FC236}">
                <a16:creationId xmlns:a16="http://schemas.microsoft.com/office/drawing/2014/main" id="{2B328BAE-6E74-564D-A4C6-13A4605993C6}"/>
              </a:ext>
            </a:extLst>
          </p:cNvPr>
          <p:cNvSpPr txBox="1"/>
          <p:nvPr/>
        </p:nvSpPr>
        <p:spPr>
          <a:xfrm>
            <a:off x="5951244" y="4339679"/>
            <a:ext cx="170149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41" name="TextBox 40">
            <a:extLst>
              <a:ext uri="{FF2B5EF4-FFF2-40B4-BE49-F238E27FC236}">
                <a16:creationId xmlns:a16="http://schemas.microsoft.com/office/drawing/2014/main" id="{9BDAAD8A-B095-B741-88B0-FD9F1F586834}"/>
              </a:ext>
            </a:extLst>
          </p:cNvPr>
          <p:cNvSpPr txBox="1"/>
          <p:nvPr/>
        </p:nvSpPr>
        <p:spPr>
          <a:xfrm>
            <a:off x="8731717" y="4339679"/>
            <a:ext cx="227722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cxnSp>
        <p:nvCxnSpPr>
          <p:cNvPr id="42" name="Straight Connector 41">
            <a:extLst>
              <a:ext uri="{FF2B5EF4-FFF2-40B4-BE49-F238E27FC236}">
                <a16:creationId xmlns:a16="http://schemas.microsoft.com/office/drawing/2014/main" id="{0D3AC577-DA0E-1E41-BC75-C721F343AE10}"/>
              </a:ext>
            </a:extLst>
          </p:cNvPr>
          <p:cNvCxnSpPr>
            <a:cxnSpLocks/>
          </p:cNvCxnSpPr>
          <p:nvPr/>
        </p:nvCxnSpPr>
        <p:spPr>
          <a:xfrm flipH="1">
            <a:off x="5487763" y="2840931"/>
            <a:ext cx="6282743"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81F2858-AEC6-1841-A3F4-634199F2121E}"/>
              </a:ext>
            </a:extLst>
          </p:cNvPr>
          <p:cNvCxnSpPr>
            <a:cxnSpLocks/>
          </p:cNvCxnSpPr>
          <p:nvPr/>
        </p:nvCxnSpPr>
        <p:spPr>
          <a:xfrm flipH="1">
            <a:off x="3430782" y="4593595"/>
            <a:ext cx="2056981"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D5E0CA1-B6CF-424B-907F-F774BB5B4FFA}"/>
              </a:ext>
            </a:extLst>
          </p:cNvPr>
          <p:cNvCxnSpPr>
            <a:cxnSpLocks/>
          </p:cNvCxnSpPr>
          <p:nvPr/>
        </p:nvCxnSpPr>
        <p:spPr>
          <a:xfrm>
            <a:off x="5487763" y="2840931"/>
            <a:ext cx="0" cy="1752664"/>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A50321E-ACE4-BF43-8754-936FC50CC733}"/>
              </a:ext>
            </a:extLst>
          </p:cNvPr>
          <p:cNvSpPr txBox="1"/>
          <p:nvPr/>
        </p:nvSpPr>
        <p:spPr>
          <a:xfrm>
            <a:off x="3678377" y="615113"/>
            <a:ext cx="285558" cy="55870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557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4ECB43-E1AD-7943-B43E-7F0A90E461CF}"/>
              </a:ext>
            </a:extLst>
          </p:cNvPr>
          <p:cNvSpPr txBox="1">
            <a:spLocks/>
          </p:cNvSpPr>
          <p:nvPr/>
        </p:nvSpPr>
        <p:spPr>
          <a:xfrm>
            <a:off x="3811905" y="2747"/>
            <a:ext cx="8020233"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2: Regeneration by ATP Synthase</a:t>
            </a:r>
          </a:p>
        </p:txBody>
      </p:sp>
      <p:pic>
        <p:nvPicPr>
          <p:cNvPr id="5" name="Picture 4" descr="A picture containing clock&#10;&#10;Description automatically generated">
            <a:extLst>
              <a:ext uri="{FF2B5EF4-FFF2-40B4-BE49-F238E27FC236}">
                <a16:creationId xmlns:a16="http://schemas.microsoft.com/office/drawing/2014/main" id="{577C083D-BBC7-2944-A930-1BA20EC9A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614" y="768844"/>
            <a:ext cx="1620090" cy="1859247"/>
          </a:xfrm>
          <a:prstGeom prst="rect">
            <a:avLst/>
          </a:prstGeom>
        </p:spPr>
      </p:pic>
      <p:sp>
        <p:nvSpPr>
          <p:cNvPr id="6" name="Title 1">
            <a:extLst>
              <a:ext uri="{FF2B5EF4-FFF2-40B4-BE49-F238E27FC236}">
                <a16:creationId xmlns:a16="http://schemas.microsoft.com/office/drawing/2014/main" id="{FE2F52B1-7B58-E440-ADBB-2C73D4595129}"/>
              </a:ext>
            </a:extLst>
          </p:cNvPr>
          <p:cNvSpPr txBox="1">
            <a:spLocks/>
          </p:cNvSpPr>
          <p:nvPr/>
        </p:nvSpPr>
        <p:spPr>
          <a:xfrm>
            <a:off x="234084" y="292037"/>
            <a:ext cx="3444293" cy="881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b="1"/>
              <a:t>Goal</a:t>
            </a:r>
            <a:r>
              <a:rPr lang="en-US" sz="2400"/>
              <a:t>: ATP Life Extension in Synthetic Cells</a:t>
            </a:r>
            <a:endParaRPr lang="en-US" sz="2400" dirty="0"/>
          </a:p>
        </p:txBody>
      </p:sp>
      <p:grpSp>
        <p:nvGrpSpPr>
          <p:cNvPr id="7" name="Group 6">
            <a:extLst>
              <a:ext uri="{FF2B5EF4-FFF2-40B4-BE49-F238E27FC236}">
                <a16:creationId xmlns:a16="http://schemas.microsoft.com/office/drawing/2014/main" id="{CCCCCDEF-42BB-6943-B0FE-3F1DA867D892}"/>
              </a:ext>
            </a:extLst>
          </p:cNvPr>
          <p:cNvGrpSpPr/>
          <p:nvPr/>
        </p:nvGrpSpPr>
        <p:grpSpPr>
          <a:xfrm>
            <a:off x="12941" y="2335689"/>
            <a:ext cx="3253274" cy="2056656"/>
            <a:chOff x="2673543" y="2305946"/>
            <a:chExt cx="6358945" cy="3897417"/>
          </a:xfrm>
        </p:grpSpPr>
        <p:pic>
          <p:nvPicPr>
            <p:cNvPr id="8" name="Picture 2">
              <a:extLst>
                <a:ext uri="{FF2B5EF4-FFF2-40B4-BE49-F238E27FC236}">
                  <a16:creationId xmlns:a16="http://schemas.microsoft.com/office/drawing/2014/main" id="{4CD0A2C0-020E-DE40-925E-627FE0FD2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8261AD-3004-944B-8FDA-A5C860767EEC}"/>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cxnSp>
        <p:nvCxnSpPr>
          <p:cNvPr id="10" name="Straight Connector 9">
            <a:extLst>
              <a:ext uri="{FF2B5EF4-FFF2-40B4-BE49-F238E27FC236}">
                <a16:creationId xmlns:a16="http://schemas.microsoft.com/office/drawing/2014/main" id="{ACEB958C-8FF9-D141-A3C3-DBA561081C0A}"/>
              </a:ext>
            </a:extLst>
          </p:cNvPr>
          <p:cNvCxnSpPr/>
          <p:nvPr/>
        </p:nvCxnSpPr>
        <p:spPr>
          <a:xfrm>
            <a:off x="3399743" y="0"/>
            <a:ext cx="0" cy="685800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pic>
        <p:nvPicPr>
          <p:cNvPr id="11" name="Picture 10" descr="A picture containing clock&#10;&#10;Description automatically generated">
            <a:extLst>
              <a:ext uri="{FF2B5EF4-FFF2-40B4-BE49-F238E27FC236}">
                <a16:creationId xmlns:a16="http://schemas.microsoft.com/office/drawing/2014/main" id="{7107940B-1B48-7F42-BFD5-658E042B8EF7}"/>
              </a:ext>
            </a:extLst>
          </p:cNvPr>
          <p:cNvPicPr>
            <a:picLocks noChangeAspect="1"/>
          </p:cNvPicPr>
          <p:nvPr/>
        </p:nvPicPr>
        <p:blipFill rotWithShape="1">
          <a:blip r:embed="rId4">
            <a:extLst>
              <a:ext uri="{28A0092B-C50C-407E-A947-70E740481C1C}">
                <a14:useLocalDpi xmlns:a14="http://schemas.microsoft.com/office/drawing/2010/main" val="0"/>
              </a:ext>
            </a:extLst>
          </a:blip>
          <a:srcRect t="4587"/>
          <a:stretch/>
        </p:blipFill>
        <p:spPr>
          <a:xfrm>
            <a:off x="7930487" y="1314874"/>
            <a:ext cx="3424482" cy="939703"/>
          </a:xfrm>
          <a:prstGeom prst="rect">
            <a:avLst/>
          </a:prstGeom>
        </p:spPr>
      </p:pic>
      <p:sp>
        <p:nvSpPr>
          <p:cNvPr id="12" name="Title 1">
            <a:extLst>
              <a:ext uri="{FF2B5EF4-FFF2-40B4-BE49-F238E27FC236}">
                <a16:creationId xmlns:a16="http://schemas.microsoft.com/office/drawing/2014/main" id="{F86F659A-C383-434B-A971-70DAF53EBE42}"/>
              </a:ext>
            </a:extLst>
          </p:cNvPr>
          <p:cNvSpPr txBox="1">
            <a:spLocks/>
          </p:cNvSpPr>
          <p:nvPr/>
        </p:nvSpPr>
        <p:spPr>
          <a:xfrm>
            <a:off x="3693971" y="3640502"/>
            <a:ext cx="3109752" cy="8716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Add Temperature Sensitivity</a:t>
            </a:r>
          </a:p>
        </p:txBody>
      </p:sp>
      <p:pic>
        <p:nvPicPr>
          <p:cNvPr id="13" name="Picture 12" descr="A close up of a map&#10;&#10;Description automatically generated">
            <a:extLst>
              <a:ext uri="{FF2B5EF4-FFF2-40B4-BE49-F238E27FC236}">
                <a16:creationId xmlns:a16="http://schemas.microsoft.com/office/drawing/2014/main" id="{24C0FE0F-A1C2-634D-8629-5A3827AC5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5950" y="2390999"/>
            <a:ext cx="2226829" cy="1731978"/>
          </a:xfrm>
          <a:prstGeom prst="rect">
            <a:avLst/>
          </a:prstGeom>
        </p:spPr>
      </p:pic>
      <p:pic>
        <p:nvPicPr>
          <p:cNvPr id="14" name="Picture 13" descr="A close up of a map&#10;&#10;Description automatically generated">
            <a:extLst>
              <a:ext uri="{FF2B5EF4-FFF2-40B4-BE49-F238E27FC236}">
                <a16:creationId xmlns:a16="http://schemas.microsoft.com/office/drawing/2014/main" id="{00243952-C603-1440-B6A6-FC22AD7055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8349" y="2390999"/>
            <a:ext cx="2226829" cy="1731978"/>
          </a:xfrm>
          <a:prstGeom prst="rect">
            <a:avLst/>
          </a:prstGeom>
        </p:spPr>
      </p:pic>
      <p:sp>
        <p:nvSpPr>
          <p:cNvPr id="17" name="Title 1">
            <a:extLst>
              <a:ext uri="{FF2B5EF4-FFF2-40B4-BE49-F238E27FC236}">
                <a16:creationId xmlns:a16="http://schemas.microsoft.com/office/drawing/2014/main" id="{FC9729EA-3455-C84C-8343-C3A9B55D1C8D}"/>
              </a:ext>
            </a:extLst>
          </p:cNvPr>
          <p:cNvSpPr txBox="1">
            <a:spLocks/>
          </p:cNvSpPr>
          <p:nvPr/>
        </p:nvSpPr>
        <p:spPr>
          <a:xfrm>
            <a:off x="7803899" y="716990"/>
            <a:ext cx="4052380" cy="634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Combine with ssDNA Export Model</a:t>
            </a:r>
          </a:p>
        </p:txBody>
      </p:sp>
      <p:grpSp>
        <p:nvGrpSpPr>
          <p:cNvPr id="18" name="Group 17">
            <a:extLst>
              <a:ext uri="{FF2B5EF4-FFF2-40B4-BE49-F238E27FC236}">
                <a16:creationId xmlns:a16="http://schemas.microsoft.com/office/drawing/2014/main" id="{A25DD3A8-CA3A-D64F-8433-923A884F75ED}"/>
              </a:ext>
            </a:extLst>
          </p:cNvPr>
          <p:cNvGrpSpPr/>
          <p:nvPr/>
        </p:nvGrpSpPr>
        <p:grpSpPr>
          <a:xfrm>
            <a:off x="3714509" y="4313333"/>
            <a:ext cx="3073624" cy="1604210"/>
            <a:chOff x="34646265" y="20243403"/>
            <a:chExt cx="3850947" cy="2484447"/>
          </a:xfrm>
        </p:grpSpPr>
        <p:sp>
          <p:nvSpPr>
            <p:cNvPr id="19" name="Rounded Rectangle 18">
              <a:extLst>
                <a:ext uri="{FF2B5EF4-FFF2-40B4-BE49-F238E27FC236}">
                  <a16:creationId xmlns:a16="http://schemas.microsoft.com/office/drawing/2014/main" id="{3E33C05F-1382-A340-90C3-9064F8689259}"/>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DNA</a:t>
              </a:r>
              <a:endParaRPr lang="en-US" sz="2400" dirty="0">
                <a:latin typeface="Avenir Book" panose="02000503020000020003" pitchFamily="2" charset="0"/>
              </a:endParaRPr>
            </a:p>
          </p:txBody>
        </p:sp>
        <p:sp>
          <p:nvSpPr>
            <p:cNvPr id="20" name="Right Arrow 19">
              <a:extLst>
                <a:ext uri="{FF2B5EF4-FFF2-40B4-BE49-F238E27FC236}">
                  <a16:creationId xmlns:a16="http://schemas.microsoft.com/office/drawing/2014/main" id="{46B4C142-DED2-894E-8FBE-EB9E7FE252A0}"/>
                </a:ext>
              </a:extLst>
            </p:cNvPr>
            <p:cNvSpPr/>
            <p:nvPr/>
          </p:nvSpPr>
          <p:spPr>
            <a:xfrm>
              <a:off x="36002963" y="20886833"/>
              <a:ext cx="1311002" cy="1850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E3B252E-DA46-6444-B389-B8F1C959ADE9}"/>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RNA</a:t>
              </a:r>
            </a:p>
          </p:txBody>
        </p:sp>
        <p:sp>
          <p:nvSpPr>
            <p:cNvPr id="22" name="Bent Arrow 21">
              <a:extLst>
                <a:ext uri="{FF2B5EF4-FFF2-40B4-BE49-F238E27FC236}">
                  <a16:creationId xmlns:a16="http://schemas.microsoft.com/office/drawing/2014/main" id="{DE6EE152-82EF-204E-BE9C-4B86879E043A}"/>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3" name="Rounded Rectangle 22">
              <a:extLst>
                <a:ext uri="{FF2B5EF4-FFF2-40B4-BE49-F238E27FC236}">
                  <a16:creationId xmlns:a16="http://schemas.microsoft.com/office/drawing/2014/main" id="{17C7D85D-A6F3-A341-85BC-D88D48017AE5}"/>
                </a:ext>
              </a:extLst>
            </p:cNvPr>
            <p:cNvSpPr/>
            <p:nvPr/>
          </p:nvSpPr>
          <p:spPr>
            <a:xfrm>
              <a:off x="36733818" y="21715313"/>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Protein Folding</a:t>
              </a:r>
            </a:p>
          </p:txBody>
        </p:sp>
        <p:sp>
          <p:nvSpPr>
            <p:cNvPr id="24" name="Right Arrow 23">
              <a:extLst>
                <a:ext uri="{FF2B5EF4-FFF2-40B4-BE49-F238E27FC236}">
                  <a16:creationId xmlns:a16="http://schemas.microsoft.com/office/drawing/2014/main" id="{4CC1212F-7DE1-CD4D-A84E-B51F296714BE}"/>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5C88F752-8A18-2846-811B-A00ED30D09AD}"/>
                </a:ext>
              </a:extLst>
            </p:cNvPr>
            <p:cNvSpPr/>
            <p:nvPr/>
          </p:nvSpPr>
          <p:spPr>
            <a:xfrm>
              <a:off x="34646265" y="21692488"/>
              <a:ext cx="1423057"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atin typeface="Avenir Book" panose="02000503020000020003" pitchFamily="2" charset="0"/>
                </a:rPr>
                <a:t>Membrane Integration</a:t>
              </a:r>
            </a:p>
          </p:txBody>
        </p:sp>
        <p:sp>
          <p:nvSpPr>
            <p:cNvPr id="26" name="TextBox 25">
              <a:extLst>
                <a:ext uri="{FF2B5EF4-FFF2-40B4-BE49-F238E27FC236}">
                  <a16:creationId xmlns:a16="http://schemas.microsoft.com/office/drawing/2014/main" id="{ED026D3F-7206-0A41-81BE-9879C3A0350F}"/>
                </a:ext>
              </a:extLst>
            </p:cNvPr>
            <p:cNvSpPr txBox="1"/>
            <p:nvPr/>
          </p:nvSpPr>
          <p:spPr>
            <a:xfrm>
              <a:off x="35949672" y="20243403"/>
              <a:ext cx="1481326" cy="714983"/>
            </a:xfrm>
            <a:prstGeom prst="rect">
              <a:avLst/>
            </a:prstGeom>
            <a:noFill/>
          </p:spPr>
          <p:txBody>
            <a:bodyPr wrap="square" rtlCol="0">
              <a:spAutoFit/>
            </a:bodyPr>
            <a:lstStyle/>
            <a:p>
              <a:pPr algn="ctr"/>
              <a:r>
                <a:rPr lang="en-US" sz="1200" dirty="0">
                  <a:solidFill>
                    <a:srgbClr val="FF8E00"/>
                  </a:solidFill>
                  <a:latin typeface="Avenir Book" panose="02000503020000020003" pitchFamily="2" charset="0"/>
                </a:rPr>
                <a:t>Temperature Sensitive</a:t>
              </a:r>
            </a:p>
          </p:txBody>
        </p:sp>
      </p:grpSp>
      <p:pic>
        <p:nvPicPr>
          <p:cNvPr id="28" name="Picture 27" descr="A screenshot of a cell phone&#10;&#10;Description automatically generated">
            <a:extLst>
              <a:ext uri="{FF2B5EF4-FFF2-40B4-BE49-F238E27FC236}">
                <a16:creationId xmlns:a16="http://schemas.microsoft.com/office/drawing/2014/main" id="{2291341F-C40F-E74B-967C-1D9AF2DB54BF}"/>
              </a:ext>
            </a:extLst>
          </p:cNvPr>
          <p:cNvPicPr>
            <a:picLocks noChangeAspect="1"/>
          </p:cNvPicPr>
          <p:nvPr/>
        </p:nvPicPr>
        <p:blipFill>
          <a:blip r:embed="rId7"/>
          <a:stretch>
            <a:fillRect/>
          </a:stretch>
        </p:blipFill>
        <p:spPr>
          <a:xfrm>
            <a:off x="7061839" y="4665999"/>
            <a:ext cx="2433611" cy="1892808"/>
          </a:xfrm>
          <a:prstGeom prst="rect">
            <a:avLst/>
          </a:prstGeom>
        </p:spPr>
      </p:pic>
      <p:pic>
        <p:nvPicPr>
          <p:cNvPr id="29" name="Picture 28" descr="A close up of a map&#10;&#10;Description automatically generated">
            <a:extLst>
              <a:ext uri="{FF2B5EF4-FFF2-40B4-BE49-F238E27FC236}">
                <a16:creationId xmlns:a16="http://schemas.microsoft.com/office/drawing/2014/main" id="{598280C3-44CF-3442-A29C-062443DF60C3}"/>
              </a:ext>
            </a:extLst>
          </p:cNvPr>
          <p:cNvPicPr>
            <a:picLocks noChangeAspect="1"/>
          </p:cNvPicPr>
          <p:nvPr/>
        </p:nvPicPr>
        <p:blipFill>
          <a:blip r:embed="rId8"/>
          <a:stretch>
            <a:fillRect/>
          </a:stretch>
        </p:blipFill>
        <p:spPr>
          <a:xfrm>
            <a:off x="9505818" y="4645515"/>
            <a:ext cx="2428118" cy="1888536"/>
          </a:xfrm>
          <a:prstGeom prst="rect">
            <a:avLst/>
          </a:prstGeom>
        </p:spPr>
      </p:pic>
      <p:cxnSp>
        <p:nvCxnSpPr>
          <p:cNvPr id="30" name="Straight Connector 29">
            <a:extLst>
              <a:ext uri="{FF2B5EF4-FFF2-40B4-BE49-F238E27FC236}">
                <a16:creationId xmlns:a16="http://schemas.microsoft.com/office/drawing/2014/main" id="{7A0E5235-CA1F-9848-830D-ED6622126DFE}"/>
              </a:ext>
            </a:extLst>
          </p:cNvPr>
          <p:cNvCxnSpPr>
            <a:cxnSpLocks/>
          </p:cNvCxnSpPr>
          <p:nvPr/>
        </p:nvCxnSpPr>
        <p:spPr>
          <a:xfrm>
            <a:off x="7261224" y="768844"/>
            <a:ext cx="0" cy="3470932"/>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3253469-F5A3-B044-B824-1CF290C50496}"/>
              </a:ext>
            </a:extLst>
          </p:cNvPr>
          <p:cNvCxnSpPr>
            <a:cxnSpLocks/>
          </p:cNvCxnSpPr>
          <p:nvPr/>
        </p:nvCxnSpPr>
        <p:spPr>
          <a:xfrm flipH="1">
            <a:off x="7261224" y="4219162"/>
            <a:ext cx="4832422" cy="20614"/>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7E8452-3D5C-CF4A-B87F-C0DB457EDE57}"/>
              </a:ext>
            </a:extLst>
          </p:cNvPr>
          <p:cNvCxnSpPr>
            <a:cxnSpLocks/>
          </p:cNvCxnSpPr>
          <p:nvPr/>
        </p:nvCxnSpPr>
        <p:spPr>
          <a:xfrm flipH="1">
            <a:off x="3399744" y="3813422"/>
            <a:ext cx="3861480"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pic>
        <p:nvPicPr>
          <p:cNvPr id="44" name="Picture 43" descr="A close up of a map&#10;&#10;Description automatically generated">
            <a:extLst>
              <a:ext uri="{FF2B5EF4-FFF2-40B4-BE49-F238E27FC236}">
                <a16:creationId xmlns:a16="http://schemas.microsoft.com/office/drawing/2014/main" id="{8B999E01-1553-B14E-B90A-01E0950CFFE1}"/>
              </a:ext>
            </a:extLst>
          </p:cNvPr>
          <p:cNvPicPr>
            <a:picLocks noChangeAspect="1"/>
          </p:cNvPicPr>
          <p:nvPr/>
        </p:nvPicPr>
        <p:blipFill>
          <a:blip r:embed="rId9"/>
          <a:stretch>
            <a:fillRect/>
          </a:stretch>
        </p:blipFill>
        <p:spPr>
          <a:xfrm>
            <a:off x="4965332" y="1997583"/>
            <a:ext cx="2270441" cy="1765898"/>
          </a:xfrm>
          <a:prstGeom prst="rect">
            <a:avLst/>
          </a:prstGeom>
        </p:spPr>
      </p:pic>
    </p:spTree>
    <p:extLst>
      <p:ext uri="{BB962C8B-B14F-4D97-AF65-F5344CB8AC3E}">
        <p14:creationId xmlns:p14="http://schemas.microsoft.com/office/powerpoint/2010/main" val="235576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ACE6-EAB0-514F-9B10-6313EED95033}"/>
              </a:ext>
            </a:extLst>
          </p:cNvPr>
          <p:cNvSpPr>
            <a:spLocks noGrp="1"/>
          </p:cNvSpPr>
          <p:nvPr>
            <p:ph type="title"/>
          </p:nvPr>
        </p:nvSpPr>
        <p:spPr/>
        <p:txBody>
          <a:bodyPr/>
          <a:lstStyle/>
          <a:p>
            <a:r>
              <a:rPr lang="en-US" dirty="0"/>
              <a:t>Supplementary</a:t>
            </a:r>
          </a:p>
        </p:txBody>
      </p:sp>
      <p:sp>
        <p:nvSpPr>
          <p:cNvPr id="4" name="Text Placeholder 3">
            <a:extLst>
              <a:ext uri="{FF2B5EF4-FFF2-40B4-BE49-F238E27FC236}">
                <a16:creationId xmlns:a16="http://schemas.microsoft.com/office/drawing/2014/main" id="{5C58998E-4A0E-F146-A2EF-6C775F75BB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828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5C24-59B9-254C-87C1-E068DB1B800C}"/>
              </a:ext>
            </a:extLst>
          </p:cNvPr>
          <p:cNvSpPr>
            <a:spLocks noGrp="1"/>
          </p:cNvSpPr>
          <p:nvPr>
            <p:ph type="title"/>
          </p:nvPr>
        </p:nvSpPr>
        <p:spPr/>
        <p:txBody>
          <a:bodyPr/>
          <a:lstStyle/>
          <a:p>
            <a:r>
              <a:rPr lang="en-US" dirty="0"/>
              <a:t>Software Tools</a:t>
            </a:r>
          </a:p>
        </p:txBody>
      </p:sp>
      <p:sp>
        <p:nvSpPr>
          <p:cNvPr id="3" name="Text Placeholder 2">
            <a:extLst>
              <a:ext uri="{FF2B5EF4-FFF2-40B4-BE49-F238E27FC236}">
                <a16:creationId xmlns:a16="http://schemas.microsoft.com/office/drawing/2014/main" id="{E077A416-11E4-2742-987D-32C1702556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531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951668" y="2278399"/>
            <a:ext cx="3560801" cy="619540"/>
          </a:xfrm>
          <a:prstGeom prst="rect">
            <a:avLst/>
          </a:prstGeom>
          <a:noFill/>
          <a:ln>
            <a:noFill/>
          </a:ln>
        </p:spPr>
      </p:pic>
      <p:sp>
        <p:nvSpPr>
          <p:cNvPr id="63" name="Google Shape;63;p14"/>
          <p:cNvSpPr/>
          <p:nvPr/>
        </p:nvSpPr>
        <p:spPr>
          <a:xfrm>
            <a:off x="4924700" y="1139233"/>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64;p14"/>
          <p:cNvSpPr txBox="1">
            <a:spLocks noGrp="1"/>
          </p:cNvSpPr>
          <p:nvPr>
            <p:ph type="title"/>
          </p:nvPr>
        </p:nvSpPr>
        <p:spPr>
          <a:xfrm>
            <a:off x="778565" y="152300"/>
            <a:ext cx="2928730" cy="361942"/>
          </a:xfrm>
          <a:prstGeom prst="rect">
            <a:avLst/>
          </a:prstGeom>
        </p:spPr>
        <p:txBody>
          <a:bodyPr spcFirstLastPara="1" vert="horz" wrap="square" lIns="121900" tIns="121900" rIns="121900" bIns="121900" rtlCol="0" anchor="t" anchorCtr="0">
            <a:noAutofit/>
          </a:bodyPr>
          <a:lstStyle/>
          <a:p>
            <a:r>
              <a:rPr lang="en" sz="2000" b="1" dirty="0">
                <a:solidFill>
                  <a:srgbClr val="434343"/>
                </a:solidFill>
              </a:rPr>
              <a:t>Software Tools</a:t>
            </a:r>
            <a:endParaRPr sz="2000" b="1" dirty="0">
              <a:solidFill>
                <a:srgbClr val="FF0000"/>
              </a:solidFill>
            </a:endParaRPr>
          </a:p>
        </p:txBody>
      </p:sp>
      <p:sp>
        <p:nvSpPr>
          <p:cNvPr id="66" name="Google Shape;66;p14"/>
          <p:cNvSpPr txBox="1">
            <a:spLocks noGrp="1"/>
          </p:cNvSpPr>
          <p:nvPr>
            <p:ph type="title" idx="4294967295"/>
          </p:nvPr>
        </p:nvSpPr>
        <p:spPr>
          <a:xfrm>
            <a:off x="8631238" y="2587625"/>
            <a:ext cx="3560762" cy="852488"/>
          </a:xfrm>
          <a:prstGeom prst="rect">
            <a:avLst/>
          </a:prstGeom>
        </p:spPr>
        <p:txBody>
          <a:bodyPr spcFirstLastPara="1" vert="horz" wrap="square" lIns="121900" tIns="121900" rIns="121900" bIns="121900" rtlCol="0" anchor="t" anchorCtr="0">
            <a:noAutofit/>
          </a:bodyPr>
          <a:lstStyle/>
          <a:p>
            <a:r>
              <a:rPr lang="en" sz="2000">
                <a:solidFill>
                  <a:srgbClr val="434343"/>
                </a:solidFill>
              </a:rPr>
              <a:t>Communicate &amp; Combine!</a:t>
            </a:r>
            <a:endParaRPr sz="2000">
              <a:solidFill>
                <a:srgbClr val="FF0000"/>
              </a:solidFill>
            </a:endParaRPr>
          </a:p>
        </p:txBody>
      </p:sp>
      <p:sp>
        <p:nvSpPr>
          <p:cNvPr id="72" name="Google Shape;72;p14"/>
          <p:cNvSpPr txBox="1">
            <a:spLocks noGrp="1"/>
          </p:cNvSpPr>
          <p:nvPr>
            <p:ph type="title" idx="4294967295"/>
          </p:nvPr>
        </p:nvSpPr>
        <p:spPr>
          <a:xfrm>
            <a:off x="8631238" y="4541838"/>
            <a:ext cx="3560762" cy="852487"/>
          </a:xfrm>
          <a:prstGeom prst="rect">
            <a:avLst/>
          </a:prstGeom>
        </p:spPr>
        <p:txBody>
          <a:bodyPr spcFirstLastPara="1" vert="horz" wrap="square" lIns="121900" tIns="121900" rIns="121900" bIns="121900" rtlCol="0" anchor="t" anchorCtr="0">
            <a:noAutofit/>
          </a:bodyPr>
          <a:lstStyle/>
          <a:p>
            <a:r>
              <a:rPr lang="en" sz="2000">
                <a:solidFill>
                  <a:srgbClr val="434343"/>
                </a:solidFill>
              </a:rPr>
              <a:t>Simulate!</a:t>
            </a:r>
            <a:endParaRPr sz="2000">
              <a:solidFill>
                <a:srgbClr val="FF0000"/>
              </a:solidFill>
            </a:endParaRPr>
          </a:p>
        </p:txBody>
      </p:sp>
      <p:sp>
        <p:nvSpPr>
          <p:cNvPr id="65" name="Google Shape;65;p14"/>
          <p:cNvSpPr/>
          <p:nvPr/>
        </p:nvSpPr>
        <p:spPr>
          <a:xfrm>
            <a:off x="4924700" y="2671233"/>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67" name="Google Shape;67;p14"/>
          <p:cNvPicPr preferRelativeResize="0"/>
          <p:nvPr/>
        </p:nvPicPr>
        <p:blipFill>
          <a:blip r:embed="rId4">
            <a:alphaModFix/>
          </a:blip>
          <a:stretch>
            <a:fillRect/>
          </a:stretch>
        </p:blipFill>
        <p:spPr>
          <a:xfrm>
            <a:off x="951667" y="727067"/>
            <a:ext cx="3880200" cy="1157536"/>
          </a:xfrm>
          <a:prstGeom prst="rect">
            <a:avLst/>
          </a:prstGeom>
          <a:noFill/>
          <a:ln>
            <a:noFill/>
          </a:ln>
        </p:spPr>
      </p:pic>
      <p:sp>
        <p:nvSpPr>
          <p:cNvPr id="70" name="Google Shape;70;p14"/>
          <p:cNvSpPr/>
          <p:nvPr/>
        </p:nvSpPr>
        <p:spPr>
          <a:xfrm>
            <a:off x="1647033" y="4317733"/>
            <a:ext cx="1850000" cy="115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267"/>
              <a:t>Bioscrape</a:t>
            </a:r>
            <a:endParaRPr sz="2267"/>
          </a:p>
        </p:txBody>
      </p:sp>
      <p:sp>
        <p:nvSpPr>
          <p:cNvPr id="71" name="Google Shape;71;p14"/>
          <p:cNvSpPr/>
          <p:nvPr/>
        </p:nvSpPr>
        <p:spPr>
          <a:xfrm>
            <a:off x="4831867" y="4625684"/>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74" name="Google Shape;74;p14"/>
          <p:cNvPicPr preferRelativeResize="0"/>
          <p:nvPr/>
        </p:nvPicPr>
        <p:blipFill rotWithShape="1">
          <a:blip r:embed="rId5">
            <a:alphaModFix/>
          </a:blip>
          <a:srcRect l="24672" t="78889" r="63435" b="12795"/>
          <a:stretch/>
        </p:blipFill>
        <p:spPr>
          <a:xfrm>
            <a:off x="1765317" y="3013667"/>
            <a:ext cx="1613433" cy="683599"/>
          </a:xfrm>
          <a:prstGeom prst="rect">
            <a:avLst/>
          </a:prstGeom>
          <a:noFill/>
          <a:ln>
            <a:noFill/>
          </a:ln>
        </p:spPr>
      </p:pic>
      <p:sp>
        <p:nvSpPr>
          <p:cNvPr id="15" name="Google Shape;66;p14">
            <a:extLst>
              <a:ext uri="{FF2B5EF4-FFF2-40B4-BE49-F238E27FC236}">
                <a16:creationId xmlns:a16="http://schemas.microsoft.com/office/drawing/2014/main" id="{B0DE65EE-B50D-B246-9A5B-947130F47B60}"/>
              </a:ext>
            </a:extLst>
          </p:cNvPr>
          <p:cNvSpPr txBox="1">
            <a:spLocks/>
          </p:cNvSpPr>
          <p:nvPr/>
        </p:nvSpPr>
        <p:spPr>
          <a:xfrm>
            <a:off x="8631238" y="1059656"/>
            <a:ext cx="3560762" cy="8524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000" dirty="0">
                <a:solidFill>
                  <a:srgbClr val="434343"/>
                </a:solidFill>
              </a:rPr>
              <a:t>Create Model!</a:t>
            </a:r>
            <a:endParaRPr lang="en-US" sz="2000" dirty="0">
              <a:solidFill>
                <a:srgbClr val="FF0000"/>
              </a:solidFill>
            </a:endParaRPr>
          </a:p>
        </p:txBody>
      </p:sp>
      <p:pic>
        <p:nvPicPr>
          <p:cNvPr id="16" name="Picture 15" descr="A picture containing drawing&#10;&#10;Description automatically generated">
            <a:extLst>
              <a:ext uri="{FF2B5EF4-FFF2-40B4-BE49-F238E27FC236}">
                <a16:creationId xmlns:a16="http://schemas.microsoft.com/office/drawing/2014/main" id="{05C5BD3A-DFF2-4845-B025-3BCB117FA210}"/>
              </a:ext>
            </a:extLst>
          </p:cNvPr>
          <p:cNvPicPr>
            <a:picLocks noChangeAspect="1"/>
          </p:cNvPicPr>
          <p:nvPr/>
        </p:nvPicPr>
        <p:blipFill>
          <a:blip r:embed="rId6"/>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6916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Simple Workflow</a:t>
            </a:r>
            <a:endParaRPr/>
          </a:p>
        </p:txBody>
      </p:sp>
      <p:sp>
        <p:nvSpPr>
          <p:cNvPr id="331" name="Google Shape;331;p24"/>
          <p:cNvSpPr/>
          <p:nvPr/>
        </p:nvSpPr>
        <p:spPr>
          <a:xfrm>
            <a:off x="415600" y="1935233"/>
            <a:ext cx="2281926"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latin typeface="Avenir Book" panose="02000503020000020003" pitchFamily="2" charset="0"/>
              </a:rPr>
              <a:t>Design Model</a:t>
            </a:r>
            <a:endParaRPr sz="2400" dirty="0">
              <a:latin typeface="Avenir Book" panose="02000503020000020003" pitchFamily="2" charset="0"/>
            </a:endParaRPr>
          </a:p>
        </p:txBody>
      </p:sp>
      <p:sp>
        <p:nvSpPr>
          <p:cNvPr id="332" name="Google Shape;332;p24"/>
          <p:cNvSpPr/>
          <p:nvPr/>
        </p:nvSpPr>
        <p:spPr>
          <a:xfrm>
            <a:off x="2922200" y="22254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33" name="Google Shape;333;p24"/>
          <p:cNvPicPr preferRelativeResize="0"/>
          <p:nvPr/>
        </p:nvPicPr>
        <p:blipFill>
          <a:blip r:embed="rId3">
            <a:alphaModFix/>
          </a:blip>
          <a:stretch>
            <a:fillRect/>
          </a:stretch>
        </p:blipFill>
        <p:spPr>
          <a:xfrm>
            <a:off x="4847556" y="1935233"/>
            <a:ext cx="2759024" cy="774002"/>
          </a:xfrm>
          <a:prstGeom prst="rect">
            <a:avLst/>
          </a:prstGeom>
          <a:noFill/>
          <a:ln>
            <a:noFill/>
          </a:ln>
        </p:spPr>
      </p:pic>
      <p:sp>
        <p:nvSpPr>
          <p:cNvPr id="334" name="Google Shape;334;p24"/>
          <p:cNvSpPr/>
          <p:nvPr/>
        </p:nvSpPr>
        <p:spPr>
          <a:xfrm>
            <a:off x="7896800" y="22254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5" name="Google Shape;335;p24"/>
          <p:cNvSpPr txBox="1"/>
          <p:nvPr/>
        </p:nvSpPr>
        <p:spPr>
          <a:xfrm>
            <a:off x="3217788" y="1761033"/>
            <a:ext cx="1339533"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Input</a:t>
            </a:r>
            <a:endParaRPr sz="2400" dirty="0">
              <a:latin typeface="Avenir Book" panose="02000503020000020003" pitchFamily="2" charset="0"/>
            </a:endParaRPr>
          </a:p>
        </p:txBody>
      </p:sp>
      <p:sp>
        <p:nvSpPr>
          <p:cNvPr id="336" name="Google Shape;336;p24"/>
          <p:cNvSpPr txBox="1"/>
          <p:nvPr/>
        </p:nvSpPr>
        <p:spPr>
          <a:xfrm>
            <a:off x="8126840" y="1774434"/>
            <a:ext cx="1339532"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Output</a:t>
            </a:r>
            <a:endParaRPr sz="2400" dirty="0">
              <a:latin typeface="Avenir Book" panose="02000503020000020003" pitchFamily="2" charset="0"/>
            </a:endParaRPr>
          </a:p>
        </p:txBody>
      </p:sp>
      <p:sp>
        <p:nvSpPr>
          <p:cNvPr id="337" name="Google Shape;337;p24"/>
          <p:cNvSpPr/>
          <p:nvPr/>
        </p:nvSpPr>
        <p:spPr>
          <a:xfrm rot="10800000">
            <a:off x="10256634" y="2767383"/>
            <a:ext cx="396400" cy="1494400"/>
          </a:xfrm>
          <a:prstGeom prst="bentArrow">
            <a:avLst>
              <a:gd name="adj1" fmla="val 25000"/>
              <a:gd name="adj2" fmla="val 25000"/>
              <a:gd name="adj3" fmla="val 25000"/>
              <a:gd name="adj4" fmla="val 4375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8" name="Google Shape;338;p24"/>
          <p:cNvSpPr/>
          <p:nvPr/>
        </p:nvSpPr>
        <p:spPr>
          <a:xfrm>
            <a:off x="8478901" y="3790600"/>
            <a:ext cx="1683634"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latin typeface="Avenir Book" panose="02000503020000020003" pitchFamily="2" charset="0"/>
              </a:rPr>
              <a:t>Bioscrape</a:t>
            </a:r>
            <a:endParaRPr sz="2400" dirty="0">
              <a:latin typeface="Avenir Book" panose="02000503020000020003" pitchFamily="2" charset="0"/>
            </a:endParaRPr>
          </a:p>
        </p:txBody>
      </p:sp>
      <p:sp>
        <p:nvSpPr>
          <p:cNvPr id="339" name="Google Shape;339;p24"/>
          <p:cNvSpPr/>
          <p:nvPr/>
        </p:nvSpPr>
        <p:spPr>
          <a:xfrm rot="10800000">
            <a:off x="6544502" y="40772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340;p24"/>
          <p:cNvSpPr/>
          <p:nvPr/>
        </p:nvSpPr>
        <p:spPr>
          <a:xfrm>
            <a:off x="4851624" y="3790600"/>
            <a:ext cx="1518800"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latin typeface="Avenir Book" panose="02000503020000020003" pitchFamily="2" charset="0"/>
              </a:rPr>
              <a:t>Output!</a:t>
            </a:r>
            <a:endParaRPr sz="2400">
              <a:latin typeface="Avenir Book" panose="02000503020000020003" pitchFamily="2" charset="0"/>
            </a:endParaRPr>
          </a:p>
        </p:txBody>
      </p:sp>
      <p:sp>
        <p:nvSpPr>
          <p:cNvPr id="341" name="Google Shape;341;p24"/>
          <p:cNvSpPr txBox="1"/>
          <p:nvPr/>
        </p:nvSpPr>
        <p:spPr>
          <a:xfrm>
            <a:off x="10653034" y="3299477"/>
            <a:ext cx="1733233"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Simulate</a:t>
            </a:r>
            <a:endParaRPr sz="2400" dirty="0">
              <a:latin typeface="Avenir Book" panose="02000503020000020003" pitchFamily="2" charset="0"/>
            </a:endParaRPr>
          </a:p>
        </p:txBody>
      </p:sp>
      <p:pic>
        <p:nvPicPr>
          <p:cNvPr id="342" name="Google Shape;342;p24"/>
          <p:cNvPicPr preferRelativeResize="0"/>
          <p:nvPr/>
        </p:nvPicPr>
        <p:blipFill rotWithShape="1">
          <a:blip r:embed="rId4">
            <a:alphaModFix/>
          </a:blip>
          <a:srcRect r="62570"/>
          <a:stretch/>
        </p:blipFill>
        <p:spPr>
          <a:xfrm>
            <a:off x="9986634" y="2012467"/>
            <a:ext cx="1332801" cy="619533"/>
          </a:xfrm>
          <a:prstGeom prst="rect">
            <a:avLst/>
          </a:prstGeom>
          <a:noFill/>
          <a:ln>
            <a:noFill/>
          </a:ln>
        </p:spPr>
      </p:pic>
    </p:spTree>
    <p:extLst>
      <p:ext uri="{BB962C8B-B14F-4D97-AF65-F5344CB8AC3E}">
        <p14:creationId xmlns:p14="http://schemas.microsoft.com/office/powerpoint/2010/main" val="381323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0EAD2-CF8F-9C44-9A2E-93D62FCC32A9}"/>
              </a:ext>
            </a:extLst>
          </p:cNvPr>
          <p:cNvSpPr>
            <a:spLocks noGrp="1"/>
          </p:cNvSpPr>
          <p:nvPr>
            <p:ph idx="1"/>
          </p:nvPr>
        </p:nvSpPr>
        <p:spPr>
          <a:xfrm>
            <a:off x="2371554" y="2377300"/>
            <a:ext cx="3268980" cy="3100705"/>
          </a:xfrm>
        </p:spPr>
        <p:txBody>
          <a:bodyPr>
            <a:normAutofit/>
          </a:bodyPr>
          <a:lstStyle/>
          <a:p>
            <a:r>
              <a:rPr lang="en-US" sz="1800" dirty="0"/>
              <a:t>Called </a:t>
            </a:r>
            <a:r>
              <a:rPr lang="en-US" sz="1800" dirty="0" err="1"/>
              <a:t>MichalisMentenReversible</a:t>
            </a:r>
            <a:endParaRPr lang="en-US" sz="1800" dirty="0"/>
          </a:p>
          <a:p>
            <a:r>
              <a:rPr lang="en-US" sz="1800" dirty="0"/>
              <a:t>Type ‘catalysis’</a:t>
            </a:r>
          </a:p>
          <a:p>
            <a:r>
              <a:rPr lang="en-US" sz="1800" dirty="0"/>
              <a:t>Takes in enzyme, </a:t>
            </a:r>
            <a:r>
              <a:rPr lang="en-US" sz="1800" dirty="0" err="1"/>
              <a:t>substrate_list</a:t>
            </a:r>
            <a:r>
              <a:rPr lang="en-US" sz="1800" dirty="0"/>
              <a:t>, </a:t>
            </a:r>
            <a:r>
              <a:rPr lang="en-US" sz="1800" dirty="0" err="1"/>
              <a:t>product_list</a:t>
            </a:r>
            <a:r>
              <a:rPr lang="en-US" sz="1800" dirty="0"/>
              <a:t> (fuel and waste included)</a:t>
            </a:r>
          </a:p>
          <a:p>
            <a:r>
              <a:rPr lang="en-US" sz="1800" dirty="0"/>
              <a:t> Binding, catalysis, and unbinding reaction</a:t>
            </a:r>
          </a:p>
        </p:txBody>
      </p:sp>
      <p:sp>
        <p:nvSpPr>
          <p:cNvPr id="6" name="Title 1">
            <a:extLst>
              <a:ext uri="{FF2B5EF4-FFF2-40B4-BE49-F238E27FC236}">
                <a16:creationId xmlns:a16="http://schemas.microsoft.com/office/drawing/2014/main" id="{CC764287-1C09-7F45-86F5-E29492DBD1D1}"/>
              </a:ext>
            </a:extLst>
          </p:cNvPr>
          <p:cNvSpPr>
            <a:spLocks noGrp="1"/>
          </p:cNvSpPr>
          <p:nvPr>
            <p:ph type="title"/>
          </p:nvPr>
        </p:nvSpPr>
        <p:spPr>
          <a:xfrm>
            <a:off x="2714454" y="1515923"/>
            <a:ext cx="2263140" cy="742950"/>
          </a:xfrm>
        </p:spPr>
        <p:txBody>
          <a:bodyPr>
            <a:normAutofit/>
          </a:bodyPr>
          <a:lstStyle/>
          <a:p>
            <a:r>
              <a:rPr lang="en-US" sz="2800" i="1" dirty="0"/>
              <a:t>Mechanism</a:t>
            </a:r>
          </a:p>
        </p:txBody>
      </p:sp>
      <p:sp>
        <p:nvSpPr>
          <p:cNvPr id="9" name="Content Placeholder 2">
            <a:extLst>
              <a:ext uri="{FF2B5EF4-FFF2-40B4-BE49-F238E27FC236}">
                <a16:creationId xmlns:a16="http://schemas.microsoft.com/office/drawing/2014/main" id="{8D6F70CF-33D6-FC4C-8C8A-3169A0A27F6F}"/>
              </a:ext>
            </a:extLst>
          </p:cNvPr>
          <p:cNvSpPr txBox="1">
            <a:spLocks/>
          </p:cNvSpPr>
          <p:nvPr/>
        </p:nvSpPr>
        <p:spPr>
          <a:xfrm>
            <a:off x="5964384" y="2377300"/>
            <a:ext cx="3268980" cy="3100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Called </a:t>
            </a:r>
            <a:r>
              <a:rPr lang="en-US" sz="1800" dirty="0" err="1"/>
              <a:t>MultiEnzyme</a:t>
            </a:r>
            <a:endParaRPr lang="en-US" sz="1800" dirty="0"/>
          </a:p>
          <a:p>
            <a:r>
              <a:rPr lang="en-US" sz="1800" dirty="0"/>
              <a:t>Uses mechanism ‘catalysis’</a:t>
            </a:r>
          </a:p>
          <a:p>
            <a:r>
              <a:rPr lang="en-US" sz="1800" dirty="0"/>
              <a:t>Takes in rate parameters</a:t>
            </a:r>
          </a:p>
        </p:txBody>
      </p:sp>
      <p:sp>
        <p:nvSpPr>
          <p:cNvPr id="10" name="Title 1">
            <a:extLst>
              <a:ext uri="{FF2B5EF4-FFF2-40B4-BE49-F238E27FC236}">
                <a16:creationId xmlns:a16="http://schemas.microsoft.com/office/drawing/2014/main" id="{F40BBB87-987B-5044-B904-F245F30A372D}"/>
              </a:ext>
            </a:extLst>
          </p:cNvPr>
          <p:cNvSpPr txBox="1">
            <a:spLocks/>
          </p:cNvSpPr>
          <p:nvPr/>
        </p:nvSpPr>
        <p:spPr>
          <a:xfrm>
            <a:off x="6307284" y="1515923"/>
            <a:ext cx="2263140" cy="74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i="1" dirty="0"/>
              <a:t>Component</a:t>
            </a:r>
          </a:p>
        </p:txBody>
      </p:sp>
      <p:sp>
        <p:nvSpPr>
          <p:cNvPr id="8" name="Title 1">
            <a:extLst>
              <a:ext uri="{FF2B5EF4-FFF2-40B4-BE49-F238E27FC236}">
                <a16:creationId xmlns:a16="http://schemas.microsoft.com/office/drawing/2014/main" id="{C7ABDAE1-B568-554D-8172-CF91D577833A}"/>
              </a:ext>
            </a:extLst>
          </p:cNvPr>
          <p:cNvSpPr txBox="1">
            <a:spLocks/>
          </p:cNvSpPr>
          <p:nvPr/>
        </p:nvSpPr>
        <p:spPr>
          <a:xfrm>
            <a:off x="377965" y="342285"/>
            <a:ext cx="9245537" cy="74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b="1" dirty="0"/>
              <a:t>Biocrnpyler Development</a:t>
            </a:r>
          </a:p>
        </p:txBody>
      </p:sp>
      <p:pic>
        <p:nvPicPr>
          <p:cNvPr id="14" name="Content Placeholder 6">
            <a:extLst>
              <a:ext uri="{FF2B5EF4-FFF2-40B4-BE49-F238E27FC236}">
                <a16:creationId xmlns:a16="http://schemas.microsoft.com/office/drawing/2014/main" id="{798FBB98-C59E-1040-8D39-D69501066B08}"/>
              </a:ext>
            </a:extLst>
          </p:cNvPr>
          <p:cNvPicPr>
            <a:picLocks noChangeAspect="1"/>
          </p:cNvPicPr>
          <p:nvPr/>
        </p:nvPicPr>
        <p:blipFill rotWithShape="1">
          <a:blip r:embed="rId2"/>
          <a:srcRect t="24124" b="61273"/>
          <a:stretch/>
        </p:blipFill>
        <p:spPr>
          <a:xfrm>
            <a:off x="5201147" y="436864"/>
            <a:ext cx="5099764" cy="553791"/>
          </a:xfrm>
          <a:prstGeom prst="rect">
            <a:avLst/>
          </a:prstGeom>
        </p:spPr>
      </p:pic>
      <p:sp>
        <p:nvSpPr>
          <p:cNvPr id="19" name="Rectangle 18">
            <a:extLst>
              <a:ext uri="{FF2B5EF4-FFF2-40B4-BE49-F238E27FC236}">
                <a16:creationId xmlns:a16="http://schemas.microsoft.com/office/drawing/2014/main" id="{2808572A-2B26-794B-82FA-1D717FEC2047}"/>
              </a:ext>
            </a:extLst>
          </p:cNvPr>
          <p:cNvSpPr/>
          <p:nvPr/>
        </p:nvSpPr>
        <p:spPr>
          <a:xfrm>
            <a:off x="7418231" y="528034"/>
            <a:ext cx="461346" cy="185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94E1FAE7-0745-6343-AC71-395DFF249AA6}"/>
              </a:ext>
            </a:extLst>
          </p:cNvPr>
          <p:cNvCxnSpPr>
            <a:cxnSpLocks/>
          </p:cNvCxnSpPr>
          <p:nvPr/>
        </p:nvCxnSpPr>
        <p:spPr>
          <a:xfrm>
            <a:off x="7404205" y="658515"/>
            <a:ext cx="546205" cy="1"/>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161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1831</Words>
  <Application>Microsoft Macintosh PowerPoint</Application>
  <PresentationFormat>Widescreen</PresentationFormat>
  <Paragraphs>227</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Book</vt:lpstr>
      <vt:lpstr>Calibri</vt:lpstr>
      <vt:lpstr>Cambria Math</vt:lpstr>
      <vt:lpstr>Times</vt:lpstr>
      <vt:lpstr>Office Theme</vt:lpstr>
      <vt:lpstr>Project Summary</vt:lpstr>
      <vt:lpstr>Summaries</vt:lpstr>
      <vt:lpstr>Goal: ATP Life Extension in Synthetic Cells</vt:lpstr>
      <vt:lpstr>PowerPoint Presentation</vt:lpstr>
      <vt:lpstr>Supplementary</vt:lpstr>
      <vt:lpstr>Software Tools</vt:lpstr>
      <vt:lpstr>Software Tools</vt:lpstr>
      <vt:lpstr>Simple Workflow</vt:lpstr>
      <vt:lpstr>Mechanism</vt:lpstr>
      <vt:lpstr>ATP Rheostat</vt:lpstr>
      <vt:lpstr>Modelling Approach</vt:lpstr>
      <vt:lpstr>Enzymatic Models</vt:lpstr>
      <vt:lpstr>Parameter Estimates</vt:lpstr>
      <vt:lpstr>Simulate Entire Pathway - Biocrnpyler</vt:lpstr>
      <vt:lpstr>PowerPoint Presentation</vt:lpstr>
      <vt:lpstr>Rheostat Model Output</vt:lpstr>
      <vt:lpstr>Reconsidered Modelling Approach</vt:lpstr>
      <vt:lpstr>Attempted Reduced Models</vt:lpstr>
      <vt:lpstr>autoReduce progress/issues </vt:lpstr>
      <vt:lpstr>PowerPoint Presentation</vt:lpstr>
      <vt:lpstr>ATP Synthase</vt:lpstr>
      <vt:lpstr>ATP Synthase Components </vt:lpstr>
      <vt:lpstr>Separate simulations for ATP synthase model are as expected</vt:lpstr>
      <vt:lpstr>ATP synthase simulations show that proton pump is necessary to extend ATP lifetime</vt:lpstr>
      <vt:lpstr>Entire ATP Synthase Model speeds up ssDNA export and causes more bound VirE2</vt:lpstr>
      <vt:lpstr>Entire ATP Synthase Model in Different Temperatures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21</cp:revision>
  <dcterms:created xsi:type="dcterms:W3CDTF">2020-08-19T16:28:39Z</dcterms:created>
  <dcterms:modified xsi:type="dcterms:W3CDTF">2020-08-19T19:46:29Z</dcterms:modified>
</cp:coreProperties>
</file>