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9" r:id="rId4"/>
    <p:sldId id="261" r:id="rId5"/>
    <p:sldId id="327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328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D02"/>
    <a:srgbClr val="00A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1"/>
    <p:restoredTop sz="78912"/>
  </p:normalViewPr>
  <p:slideViewPr>
    <p:cSldViewPr snapToGrid="0" snapToObjects="1">
      <p:cViewPr varScale="1">
        <p:scale>
          <a:sx n="100" d="100"/>
          <a:sy n="100" d="100"/>
        </p:scale>
        <p:origin x="26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2B905-3FD8-2942-AB12-6B3360B55AB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42522-F24A-B14B-BB2C-B2644376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context of synthetic cell</a:t>
            </a:r>
          </a:p>
          <a:p>
            <a:endParaRPr lang="en-US" dirty="0"/>
          </a:p>
          <a:p>
            <a:r>
              <a:rPr lang="en-US" dirty="0"/>
              <a:t>How link to other peoples</a:t>
            </a:r>
          </a:p>
          <a:p>
            <a:endParaRPr lang="en-US" dirty="0"/>
          </a:p>
          <a:p>
            <a:r>
              <a:rPr lang="en-US" dirty="0"/>
              <a:t>Other things for syn cell that could integrate, subsystem of component within a syn cell that has other stuff going on (from DOD PROPOSAL)</a:t>
            </a:r>
          </a:p>
          <a:p>
            <a:endParaRPr lang="en-US" dirty="0"/>
          </a:p>
          <a:p>
            <a:r>
              <a:rPr lang="en-US" dirty="0"/>
              <a:t>Have to try to get someone else’s model and get it to work</a:t>
            </a:r>
          </a:p>
          <a:p>
            <a:r>
              <a:rPr lang="en-US" dirty="0"/>
              <a:t> peter + Ankita? Reach out to see energy regeneration</a:t>
            </a:r>
          </a:p>
          <a:p>
            <a:endParaRPr lang="en-US" dirty="0"/>
          </a:p>
          <a:p>
            <a:r>
              <a:rPr lang="en-US" dirty="0"/>
              <a:t>One slide with whatever your project is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2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model has all reaction rate parameters</a:t>
            </a:r>
          </a:p>
          <a:p>
            <a:r>
              <a:rPr lang="en-US" dirty="0"/>
              <a:t>This makes sense – I’ve optimized the full model, but how can I come up with some biological 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9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ATP Life Extension in Synthetic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Synthetic Cell Meeting 7.15.2020</a:t>
            </a:r>
          </a:p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D95D88-3A02-D240-9CE3-DF4D20931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0995199" y="6492240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9787-9D1B-CB4D-91C9-BFAC7FBF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Rheostat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0656-1C2E-9E4F-A983-4671F2FA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Planning </a:t>
            </a:r>
          </a:p>
          <a:p>
            <a:r>
              <a:rPr lang="en-US" dirty="0"/>
              <a:t>Accurate enzyme kinetics</a:t>
            </a:r>
          </a:p>
          <a:p>
            <a:r>
              <a:rPr lang="en-US" dirty="0" err="1"/>
              <a:t>nOt</a:t>
            </a:r>
            <a:r>
              <a:rPr lang="en-US" dirty="0"/>
              <a:t> enough information</a:t>
            </a:r>
          </a:p>
          <a:p>
            <a:r>
              <a:rPr lang="en-US" dirty="0"/>
              <a:t>Lot of enzymes in experiment</a:t>
            </a:r>
          </a:p>
          <a:p>
            <a:r>
              <a:rPr lang="en-US" dirty="0">
                <a:solidFill>
                  <a:srgbClr val="FF0000"/>
                </a:solidFill>
              </a:rPr>
              <a:t>Could affect transcription, translation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Look into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B32-4972-D542-AA54-17F1B405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other people to use /how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B1F6-DC45-4644-811C-CC1516A0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err="1"/>
              <a:t>dod</a:t>
            </a:r>
            <a:r>
              <a:rPr lang="en-US" dirty="0"/>
              <a:t>  proposal schematic s</a:t>
            </a:r>
          </a:p>
          <a:p>
            <a:r>
              <a:rPr lang="en-US" dirty="0"/>
              <a:t>SUBSBML Model</a:t>
            </a:r>
          </a:p>
          <a:p>
            <a:r>
              <a:rPr lang="en-US" dirty="0"/>
              <a:t>Companionship with </a:t>
            </a:r>
            <a:r>
              <a:rPr lang="en-US" dirty="0" err="1"/>
              <a:t>Agrima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9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4328-A540-9E41-93E5-E6BFB48B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ATP synthase model/roadmap/progress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BB89-A2BF-D54E-B490-282302C6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ODE’s of Current Model</a:t>
            </a:r>
          </a:p>
          <a:p>
            <a:pPr lvl="1"/>
            <a:r>
              <a:rPr lang="en-US" dirty="0" err="1"/>
              <a:t>uFuture</a:t>
            </a:r>
            <a:r>
              <a:rPr lang="en-US" dirty="0"/>
              <a:t> Steps</a:t>
            </a:r>
          </a:p>
        </p:txBody>
      </p:sp>
    </p:spTree>
    <p:extLst>
      <p:ext uri="{BB962C8B-B14F-4D97-AF65-F5344CB8AC3E}">
        <p14:creationId xmlns:p14="http://schemas.microsoft.com/office/powerpoint/2010/main" val="347506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9589-66BD-0B46-9A5D-82696420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F3C8-C846-0343-A706-492C73AF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others!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BB3-77AB-F94D-A671-0879CE6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660-A6B9-D34F-B145-8B7FFA41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Richard Murray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BF12C-6997-D54E-9304-BD650BAC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3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7F0F-B993-C948-8ACF-2E8E2637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include in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534E-255C-5F40-8AC6-3D9C8D5E62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Autoreduce</a:t>
            </a:r>
            <a:r>
              <a:rPr lang="en-US" dirty="0"/>
              <a:t> progress (reduced model)</a:t>
            </a:r>
          </a:p>
          <a:p>
            <a:pPr lvl="1"/>
            <a:r>
              <a:rPr lang="en-US" dirty="0"/>
              <a:t>Comparison between outputs of reduced and unreduced model</a:t>
            </a:r>
            <a:r>
              <a:rPr lang="en-US" dirty="0">
                <a:solidFill>
                  <a:srgbClr val="FF0000"/>
                </a:solidFill>
              </a:rPr>
              <a:t> not good</a:t>
            </a:r>
            <a:endParaRPr lang="en-US" dirty="0"/>
          </a:p>
          <a:p>
            <a:r>
              <a:rPr lang="en-US" dirty="0"/>
              <a:t>Model reduced model with appropriate parameters? </a:t>
            </a:r>
          </a:p>
          <a:p>
            <a:r>
              <a:rPr lang="en-US" b="1" strike="sngStrike" dirty="0"/>
              <a:t>Should you try this in biocrnpyler/bioscrape for the time being?</a:t>
            </a:r>
          </a:p>
          <a:p>
            <a:r>
              <a:rPr lang="en-US" dirty="0"/>
              <a:t>Maybe show some minimal model things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3B018-4B20-FE4E-BCCE-7FBA6F30B8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Other people you can </a:t>
            </a:r>
            <a:r>
              <a:rPr lang="en-US" dirty="0" err="1"/>
              <a:t>colab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How other’s can use this model (</a:t>
            </a:r>
            <a:r>
              <a:rPr lang="en-US" dirty="0" err="1"/>
              <a:t>subSBML</a:t>
            </a:r>
            <a:r>
              <a:rPr lang="en-US" dirty="0"/>
              <a:t>)</a:t>
            </a:r>
          </a:p>
          <a:p>
            <a:r>
              <a:rPr lang="en-US" dirty="0"/>
              <a:t>Do ATP Synthase Model</a:t>
            </a:r>
          </a:p>
          <a:p>
            <a:pPr lvl="1"/>
            <a:r>
              <a:rPr lang="en-US" dirty="0" err="1"/>
              <a:t>Gro?chemostat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Gro simulation for fun</a:t>
            </a:r>
          </a:p>
          <a:p>
            <a:pPr lvl="2"/>
            <a:r>
              <a:rPr lang="en-US" dirty="0"/>
              <a:t>Includes dilution/division, doesn’t happen in liposomes</a:t>
            </a:r>
          </a:p>
          <a:p>
            <a:pPr lvl="1"/>
            <a:endParaRPr lang="en-US" dirty="0"/>
          </a:p>
          <a:p>
            <a:r>
              <a:rPr lang="en-US" dirty="0"/>
              <a:t>Include phases like peter (roadmap)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1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3494" cy="1642969"/>
          </a:xfrm>
        </p:spPr>
        <p:txBody>
          <a:bodyPr>
            <a:normAutofit/>
          </a:bodyPr>
          <a:lstStyle/>
          <a:p>
            <a:r>
              <a:rPr lang="en-US" sz="3200" dirty="0"/>
              <a:t>Goal: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460986" y="2133649"/>
            <a:ext cx="5023494" cy="3128568"/>
            <a:chOff x="2673542" y="2305947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405914" y="3832900"/>
              <a:ext cx="1447102" cy="42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7099997" y="200024"/>
            <a:ext cx="3854380" cy="1642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3805F46-DF6F-1E42-BFDD-0FA8B0F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449" y="2646966"/>
            <a:ext cx="2886078" cy="2581848"/>
          </a:xfrm>
          <a:prstGeom prst="rect">
            <a:avLst/>
          </a:prstGeom>
        </p:spPr>
      </p:pic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65005" y="1461829"/>
            <a:ext cx="2151857" cy="4952123"/>
          </a:xfr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C6EA00-0EBF-3744-8E18-D9DF480D4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7941790" y="6589099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2017, Nature Chemical Biology</a:t>
            </a:r>
          </a:p>
        </p:txBody>
      </p:sp>
    </p:spTree>
    <p:extLst>
      <p:ext uri="{BB962C8B-B14F-4D97-AF65-F5344CB8AC3E}">
        <p14:creationId xmlns:p14="http://schemas.microsoft.com/office/powerpoint/2010/main" val="36547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114300" y="2359535"/>
            <a:ext cx="11821762" cy="3360222"/>
            <a:chOff x="114300" y="2359535"/>
            <a:chExt cx="11821762" cy="33602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1756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entire rheostat in </a:t>
              </a:r>
              <a:r>
                <a:rPr lang="en-US" dirty="0" err="1">
                  <a:latin typeface="Avenir Book" panose="02000503020000020003" pitchFamily="2" charset="0"/>
                </a:rPr>
                <a:t>BioCRNPyler</a:t>
              </a:r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670050" y="4519428"/>
              <a:ext cx="2552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Parameter experimentation to understand pathway and optimize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689350" y="2379067"/>
              <a:ext cx="2552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Investigate reduced (</a:t>
              </a:r>
              <a:r>
                <a:rPr lang="en-US" dirty="0" err="1">
                  <a:latin typeface="Avenir Book" panose="02000503020000020003" pitchFamily="2" charset="0"/>
                </a:rPr>
                <a:t>autoReduce</a:t>
              </a:r>
              <a:r>
                <a:rPr lang="en-US" dirty="0">
                  <a:latin typeface="Avenir Book" panose="02000503020000020003" pitchFamily="2" charset="0"/>
                </a:rPr>
                <a:t>) and minimal models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708650" y="4519428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Collaborate with other projects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an ATP Synthase Model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282865"/>
              <a:ext cx="0" cy="56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302397"/>
              <a:ext cx="0" cy="546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8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3021633"/>
              <a:ext cx="1" cy="81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8F3F1C-86C1-ED4D-A2A8-29080B9DC6AD}"/>
                </a:ext>
              </a:extLst>
            </p:cNvPr>
            <p:cNvSpPr/>
            <p:nvPr/>
          </p:nvSpPr>
          <p:spPr>
            <a:xfrm>
              <a:off x="11023599" y="3849066"/>
              <a:ext cx="190500" cy="20255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505FEA7-088D-8047-B13C-D3E49A842F04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1112497" y="4051620"/>
              <a:ext cx="6352" cy="46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Experimental Planning (?)</a:t>
            </a:r>
          </a:p>
        </p:txBody>
      </p:sp>
    </p:spTree>
    <p:extLst>
      <p:ext uri="{BB962C8B-B14F-4D97-AF65-F5344CB8AC3E}">
        <p14:creationId xmlns:p14="http://schemas.microsoft.com/office/powerpoint/2010/main" val="13449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1BD6-342E-3341-B3BE-7C9A0E5E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2954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Model Overview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B6041-5A83-7E4F-B51B-37A0770B8A3E}"/>
              </a:ext>
            </a:extLst>
          </p:cNvPr>
          <p:cNvGrpSpPr/>
          <p:nvPr/>
        </p:nvGrpSpPr>
        <p:grpSpPr>
          <a:xfrm>
            <a:off x="964695" y="1704155"/>
            <a:ext cx="9233913" cy="3984835"/>
            <a:chOff x="964695" y="1704155"/>
            <a:chExt cx="9233913" cy="3984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CCAFE5-3589-3047-8B92-E7E1A0BE4938}"/>
                </a:ext>
              </a:extLst>
            </p:cNvPr>
            <p:cNvSpPr txBox="1"/>
            <p:nvPr/>
          </p:nvSpPr>
          <p:spPr>
            <a:xfrm>
              <a:off x="1993392" y="1715836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Full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CRN Mass action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bf1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br1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ur1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cat1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bf2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952FBC-6CD0-BA4D-940C-0FEB363ED5C5}"/>
                </a:ext>
              </a:extLst>
            </p:cNvPr>
            <p:cNvSpPr txBox="1"/>
            <p:nvPr/>
          </p:nvSpPr>
          <p:spPr>
            <a:xfrm>
              <a:off x="2542032" y="4611772"/>
              <a:ext cx="221284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Reduced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1079D-A860-FD49-A7D7-BDA7EDEDFD4A}"/>
                </a:ext>
              </a:extLst>
            </p:cNvPr>
            <p:cNvSpPr txBox="1"/>
            <p:nvPr/>
          </p:nvSpPr>
          <p:spPr>
            <a:xfrm>
              <a:off x="964695" y="2823832"/>
              <a:ext cx="2683761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Include assumptions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Conservation laws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QSSA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Generalize binding/unbinding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3B0A0A-5FE9-A845-B19F-F1DD17F7C7FF}"/>
                </a:ext>
              </a:extLst>
            </p:cNvPr>
            <p:cNvSpPr txBox="1"/>
            <p:nvPr/>
          </p:nvSpPr>
          <p:spPr>
            <a:xfrm>
              <a:off x="2121408" y="5381213"/>
              <a:ext cx="30540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More relevant to experimental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2718FC-7491-6B42-8359-814A9E1EAA27}"/>
                </a:ext>
              </a:extLst>
            </p:cNvPr>
            <p:cNvSpPr txBox="1"/>
            <p:nvPr/>
          </p:nvSpPr>
          <p:spPr>
            <a:xfrm>
              <a:off x="6888480" y="1704155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Minimal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Coarse-grained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 </a:t>
              </a:r>
              <a:r>
                <a:rPr lang="en-US" dirty="0">
                  <a:latin typeface="Avenir Book" panose="02000503020000020003" pitchFamily="2" charset="0"/>
                </a:rPr>
                <a:t> = k)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9A824F-9BCA-BE40-AF9C-5BB07667CCC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3648456" y="2639166"/>
              <a:ext cx="0" cy="19726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337DA7-2024-5748-98D6-84351A2A99B0}"/>
                </a:ext>
              </a:extLst>
            </p:cNvPr>
            <p:cNvCxnSpPr>
              <a:cxnSpLocks/>
              <a:stCxn id="14" idx="1"/>
              <a:endCxn id="4" idx="3"/>
            </p:cNvCxnSpPr>
            <p:nvPr/>
          </p:nvCxnSpPr>
          <p:spPr>
            <a:xfrm flipH="1">
              <a:off x="4754880" y="2165820"/>
              <a:ext cx="2133600" cy="27691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EF635F8-2B6A-6440-9146-9259CC55D6FC}"/>
                </a:ext>
              </a:extLst>
            </p:cNvPr>
            <p:cNvCxnSpPr>
              <a:cxnSpLocks/>
              <a:stCxn id="14" idx="1"/>
              <a:endCxn id="3" idx="3"/>
            </p:cNvCxnSpPr>
            <p:nvPr/>
          </p:nvCxnSpPr>
          <p:spPr>
            <a:xfrm flipH="1">
              <a:off x="5303520" y="2165820"/>
              <a:ext cx="1584960" cy="116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F7DB30-561B-F044-9662-E6F8A55EAD0E}"/>
                </a:ext>
              </a:extLst>
            </p:cNvPr>
            <p:cNvSpPr txBox="1"/>
            <p:nvPr/>
          </p:nvSpPr>
          <p:spPr>
            <a:xfrm>
              <a:off x="7016496" y="2669943"/>
              <a:ext cx="305409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Lumped parameters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Extracted from experimental data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Effective relations to help argue values of reduced model</a:t>
              </a:r>
            </a:p>
          </p:txBody>
        </p:sp>
      </p:grp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7DA00-52D3-AE49-BD1D-5F57BDCE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1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D292-12F9-4C4D-AB7F-B961FBCF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80" y="263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Rheostat Model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BC36EF-02F5-FB44-9405-672EC9DCB4F3}"/>
              </a:ext>
            </a:extLst>
          </p:cNvPr>
          <p:cNvGrpSpPr/>
          <p:nvPr/>
        </p:nvGrpSpPr>
        <p:grpSpPr>
          <a:xfrm>
            <a:off x="460357" y="2455322"/>
            <a:ext cx="11506601" cy="2329568"/>
            <a:chOff x="536557" y="3661822"/>
            <a:chExt cx="11506601" cy="2329568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A2F049C7-EA5D-D748-932D-3BB47C606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9335" y="3705390"/>
              <a:ext cx="4114800" cy="2286000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CB57EE5-DE27-4243-8802-8F77C378D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2678" y="3795488"/>
              <a:ext cx="1954402" cy="20283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F65531-522B-EC44-BAEE-894066FD7E3B}"/>
                </a:ext>
              </a:extLst>
            </p:cNvPr>
            <p:cNvSpPr txBox="1"/>
            <p:nvPr/>
          </p:nvSpPr>
          <p:spPr>
            <a:xfrm>
              <a:off x="6834487" y="5074862"/>
              <a:ext cx="1054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E53BDE"/>
                  </a:solidFill>
                  <a:latin typeface="Avenir Book" panose="02000503020000020003" pitchFamily="2" charset="0"/>
                </a:rPr>
                <a:t>414.6</a:t>
              </a:r>
            </a:p>
          </p:txBody>
        </p:sp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CCD1CDA-C813-DD4A-A447-C871AD700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557" y="3705390"/>
              <a:ext cx="4114800" cy="2286000"/>
            </a:xfrm>
            <a:prstGeom prst="rect">
              <a:avLst/>
            </a:prstGeom>
          </p:spPr>
        </p:pic>
        <p:pic>
          <p:nvPicPr>
            <p:cNvPr id="9" name="Picture 8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6D9FE994-015B-CC40-A275-591E0F639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1045" y="3661822"/>
              <a:ext cx="1212113" cy="2294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78E3-3B40-3E42-AAEA-173219EF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63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autoReduce</a:t>
            </a:r>
            <a:r>
              <a:rPr lang="en-US" sz="3200" b="1" dirty="0"/>
              <a:t> progress/issues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8C8D83E-9352-B544-AA22-108BB5ED42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SBML to 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6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E00C-79EE-E54D-9F6A-E7483B49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model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D6E4-2B8E-7E40-A032-37CF4020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pics from one notebook (two rates)</a:t>
            </a:r>
          </a:p>
          <a:p>
            <a:r>
              <a:rPr lang="en-US" dirty="0"/>
              <a:t>Can you find data from other places? (NO)</a:t>
            </a:r>
          </a:p>
        </p:txBody>
      </p:sp>
    </p:spTree>
    <p:extLst>
      <p:ext uri="{BB962C8B-B14F-4D97-AF65-F5344CB8AC3E}">
        <p14:creationId xmlns:p14="http://schemas.microsoft.com/office/powerpoint/2010/main" val="134190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34E0-D3C4-C242-AA6F-5FE7C195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rheostat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7B6C-56CA-ED41-A665-2F262218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with current minimal parameters in reduced?? Not sure if you are here yet</a:t>
            </a:r>
          </a:p>
        </p:txBody>
      </p:sp>
    </p:spTree>
    <p:extLst>
      <p:ext uri="{BB962C8B-B14F-4D97-AF65-F5344CB8AC3E}">
        <p14:creationId xmlns:p14="http://schemas.microsoft.com/office/powerpoint/2010/main" val="256851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458</Words>
  <Application>Microsoft Macintosh PowerPoint</Application>
  <PresentationFormat>Widescreen</PresentationFormat>
  <Paragraphs>97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Book</vt:lpstr>
      <vt:lpstr>Calibri</vt:lpstr>
      <vt:lpstr>Office Theme</vt:lpstr>
      <vt:lpstr>ATP Life Extension in Synthetic Cells</vt:lpstr>
      <vt:lpstr>Things to include in this</vt:lpstr>
      <vt:lpstr>Goal: ATP Life Extension in Synthetic Cells</vt:lpstr>
      <vt:lpstr>Roadmap</vt:lpstr>
      <vt:lpstr>Model Overview</vt:lpstr>
      <vt:lpstr>Rheostat Model Output</vt:lpstr>
      <vt:lpstr>autoReduce progress/issues</vt:lpstr>
      <vt:lpstr>Minimal model progress</vt:lpstr>
      <vt:lpstr>Putting rheostat it all together</vt:lpstr>
      <vt:lpstr>Rheostat concerns</vt:lpstr>
      <vt:lpstr>For other people to use /how to use</vt:lpstr>
      <vt:lpstr>ATP synthase model/roadmap/progress</vt:lpstr>
      <vt:lpstr>Future directions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28</cp:revision>
  <dcterms:created xsi:type="dcterms:W3CDTF">2020-07-06T13:55:40Z</dcterms:created>
  <dcterms:modified xsi:type="dcterms:W3CDTF">2020-07-10T17:32:34Z</dcterms:modified>
</cp:coreProperties>
</file>