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3" r:id="rId4"/>
    <p:sldId id="259" r:id="rId5"/>
    <p:sldId id="324" r:id="rId6"/>
    <p:sldId id="327" r:id="rId7"/>
    <p:sldId id="335" r:id="rId8"/>
    <p:sldId id="336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choudhury, Ankita" initials="RA" lastIdx="1" clrIdx="0">
    <p:extLst>
      <p:ext uri="{19B8F6BF-5375-455C-9EA6-DF929625EA0E}">
        <p15:presenceInfo xmlns:p15="http://schemas.microsoft.com/office/powerpoint/2012/main" userId="S::aroychou@caltech.edu::311b81b1-b8a8-4391-a1d6-0be3c9187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7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35A2F-9550-F342-ABF4-F41E198AD76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F937-A894-E34D-898B-13908784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d44697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d44697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Speaker: Ankita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Due to COVID-19, most of the summer projects schedule to be completed in Richard Murray Lab moved to simulation-based experiments rather than wet-lab. For this reason, we looked for particular software tools that would help us not only simulate our own models but also help communicate between models to encourage collaboration and interlinking.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decided to use BioCRNpyler,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SBML,sub-sbml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bioscrape.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Broadly stated, Biocrnpyler is a chemical reaction network based software. This software is used to write out CRN models given simple descriptions.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SBML was used for communication and model combination purposes. SBML is essentially a model representation format used mostly in systems and synthetic biology. It is mainly used to represent biochemical pathways, such as metabolic pathways, cell-signaling pathway, gene regulation, and the like. 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Sub-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useful to model shared resources, compartment combination, and more.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then we needed to choose a simulator to analyze our CRNs so we chose bioscrape! Which can take an SBML file and will output 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with results for each timepoint, which can easily be visualized.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Both biocrnpyler and sub-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were  released by various members of Richard Murray Lab at Caltech including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Ayush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Pandey, William Poole, Zoltan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Tuza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2018. 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 was released in 2002 by John Doyle lab at Caltech and Hiroaki Kitano, a professor at Okinawa institute of science and technology.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Bioscrape was developed by members of Murray Lab, including Anand Swaminathan,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Ayush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Pandey, and William Poole in 2017.</a:t>
            </a: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2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Glucose stored in acetolactate and isobutanol because the </a:t>
            </a:r>
            <a:r>
              <a:rPr lang="en-US" dirty="0" err="1"/>
              <a:t>gapN</a:t>
            </a:r>
            <a:r>
              <a:rPr lang="en-US" dirty="0"/>
              <a:t> pathway is not as favored and it makes NADPH and NADPH is needed to make those reactions go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975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FF33B-B9D9-2040-B4A7-9FA84060FF89}"/>
              </a:ext>
            </a:extLst>
          </p:cNvPr>
          <p:cNvSpPr txBox="1"/>
          <p:nvPr/>
        </p:nvSpPr>
        <p:spPr>
          <a:xfrm>
            <a:off x="1105540" y="6628685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7802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573409-C9BD-364F-8F03-63A71D4AE9AB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192437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68" y="2278399"/>
            <a:ext cx="3560801" cy="6195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924700" y="1139233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778565" y="152300"/>
            <a:ext cx="2928730" cy="3619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b="1" dirty="0">
                <a:solidFill>
                  <a:srgbClr val="434343"/>
                </a:solidFill>
              </a:rPr>
              <a:t>Software Tools</a:t>
            </a:r>
            <a:endParaRPr sz="2000" b="1" dirty="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8631238" y="2587625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solidFill>
                  <a:srgbClr val="434343"/>
                </a:solidFill>
              </a:rPr>
              <a:t>Communicate &amp; Combine!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4294967295"/>
          </p:nvPr>
        </p:nvSpPr>
        <p:spPr>
          <a:xfrm>
            <a:off x="8631238" y="4541838"/>
            <a:ext cx="3560762" cy="8524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solidFill>
                  <a:srgbClr val="434343"/>
                </a:solidFill>
              </a:rPr>
              <a:t>Simulate!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924700" y="2671233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667" y="727067"/>
            <a:ext cx="3880200" cy="11575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647033" y="4317733"/>
            <a:ext cx="1850000" cy="115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/>
              <a:t>Bioscrape</a:t>
            </a:r>
            <a:endParaRPr sz="2267"/>
          </a:p>
        </p:txBody>
      </p:sp>
      <p:sp>
        <p:nvSpPr>
          <p:cNvPr id="71" name="Google Shape;71;p14"/>
          <p:cNvSpPr/>
          <p:nvPr/>
        </p:nvSpPr>
        <p:spPr>
          <a:xfrm>
            <a:off x="4831867" y="4625684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l="24672" t="78889" r="63435" b="12795"/>
          <a:stretch/>
        </p:blipFill>
        <p:spPr>
          <a:xfrm>
            <a:off x="1765317" y="3013667"/>
            <a:ext cx="1613433" cy="6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B0DE65EE-B50D-B246-9A5B-947130F47B60}"/>
              </a:ext>
            </a:extLst>
          </p:cNvPr>
          <p:cNvSpPr txBox="1">
            <a:spLocks/>
          </p:cNvSpPr>
          <p:nvPr/>
        </p:nvSpPr>
        <p:spPr>
          <a:xfrm>
            <a:off x="8631238" y="1059656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434343"/>
                </a:solidFill>
              </a:rPr>
              <a:t>Create Model!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C5BD3A-DFF2-4845-B025-3BCB117FA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C8A9F5-F0F9-4E42-B41B-F1FC6A142C9D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378629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4D054AA-B165-254F-A4B2-254AD19B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02" y="973447"/>
            <a:ext cx="4279392" cy="237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-594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Rheostat Pathway Simulation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4768621" y="4079924"/>
            <a:ext cx="4007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Presence of ATP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 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1BA82-C336-6645-98BD-FF4C4857665C}"/>
              </a:ext>
            </a:extLst>
          </p:cNvPr>
          <p:cNvSpPr txBox="1"/>
          <p:nvPr/>
        </p:nvSpPr>
        <p:spPr>
          <a:xfrm>
            <a:off x="6772398" y="2460515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414.6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CD487-0C0E-C44D-9A1F-DCB51AA5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124" y="1148013"/>
            <a:ext cx="1954402" cy="2028308"/>
          </a:xfrm>
          <a:prstGeom prst="rect">
            <a:avLst/>
          </a:prstGeom>
        </p:spPr>
      </p:pic>
      <p:pic>
        <p:nvPicPr>
          <p:cNvPr id="15" name="Picture 1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F6EA8A34-8AC9-534E-A6DB-DE37CD62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290" y="1229770"/>
            <a:ext cx="1095992" cy="1936753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0908D-9BE4-494C-820F-D1F50BE91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EA6F41-3CDD-AC4B-AA8B-BAE0E35AD924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6987D-D404-094B-BCD5-AE34EDAF5590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FC87FC-5123-0443-853F-6F8BBF08AAFF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274479-7EFC-2749-8417-55A7192C9CFC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6EE4D4-AF62-2F42-BADF-2340F160FB86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5E4F7-5E80-D748-AE2E-AE06651B8CB3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3240803-826A-9648-997C-331D3A7CCA8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F58054C-17C9-5C43-A6D9-3D5334E9E151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E7FBDB-4AAF-6B44-919E-27DD3F7D16B6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6DD811-08F5-A744-9869-B00B809ACB19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000D28-2DBA-954A-8AF8-7ACAF1155489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4A69C1-5AB8-2B43-9EB1-0AB5CE062F0A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CDE96D-60CD-224F-9E5E-B64162DC368D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88660F17-31DE-C04F-9574-98AAB95FCE94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708E3B-AC7D-4C45-ADCB-0B9F4DDD9D12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F1C59654-D526-FB40-AFED-122A9E82B342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0F55D0-F28E-9B46-A0DF-53453F6A1695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57491-B2FF-E04F-ACB9-1393DCA8243B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FC20AA-0F02-B044-A2F6-8E0738040BCB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3893EC-AA47-8B4D-8A68-7667456256B4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D57A4FA4-CC2D-B840-B97A-C5F5292AAE6D}"/>
                  </a:ext>
                </a:extLst>
              </p:cNvPr>
              <p:cNvCxnSpPr>
                <a:cxnSpLocks/>
                <a:stCxn id="35" idx="3"/>
                <a:endCxn id="37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0B2D19E-944C-8049-8F50-C8ECDBB6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6D8F134-1206-6A4F-8D40-B6A1DF71B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E29499-819A-6D4C-AD2A-9F631E74251F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0B74344-1807-084F-90C2-B6C4D2183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DADC37-EB1C-104B-83F9-CF8AC2CFEDD2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1223710-AC73-D34A-9A87-152FF1459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5E26F8-C5A1-184A-A196-51908529AAAA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D00BF0-D1DE-A248-B9D5-9EFA2F681542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78C23-298D-DC41-931B-622AC78FF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93" y="973447"/>
            <a:ext cx="4279392" cy="237744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BF97A3C-CE37-F340-8737-E867D70AE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74" y="3388120"/>
            <a:ext cx="4127500" cy="3175000"/>
          </a:xfrm>
          <a:prstGeom prst="rect">
            <a:avLst/>
          </a:prstGeom>
        </p:spPr>
      </p:pic>
      <p:pic>
        <p:nvPicPr>
          <p:cNvPr id="47" name="Picture 4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A7002A9-317D-7645-93B3-D2FFD1C4AB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257" y="3435453"/>
            <a:ext cx="4127500" cy="3175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529BF1-C6CF-7C44-A1BB-61791FB8C8CA}"/>
              </a:ext>
            </a:extLst>
          </p:cNvPr>
          <p:cNvSpPr txBox="1"/>
          <p:nvPr/>
        </p:nvSpPr>
        <p:spPr>
          <a:xfrm>
            <a:off x="772071" y="6610453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28223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Reconsidered Modelling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B6041-5A83-7E4F-B51B-37A0770B8A3E}"/>
              </a:ext>
            </a:extLst>
          </p:cNvPr>
          <p:cNvGrpSpPr/>
          <p:nvPr/>
        </p:nvGrpSpPr>
        <p:grpSpPr>
          <a:xfrm>
            <a:off x="964695" y="1704155"/>
            <a:ext cx="9233913" cy="3984835"/>
            <a:chOff x="964695" y="1704155"/>
            <a:chExt cx="9233913" cy="3984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CCAFE5-3589-3047-8B92-E7E1A0BE4938}"/>
                </a:ext>
              </a:extLst>
            </p:cNvPr>
            <p:cNvSpPr txBox="1"/>
            <p:nvPr/>
          </p:nvSpPr>
          <p:spPr>
            <a:xfrm>
              <a:off x="1993392" y="1715836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Full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CRN Mass action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bf1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br1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ur1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cat1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bf2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52FBC-6CD0-BA4D-940C-0FEB363ED5C5}"/>
                </a:ext>
              </a:extLst>
            </p:cNvPr>
            <p:cNvSpPr txBox="1"/>
            <p:nvPr/>
          </p:nvSpPr>
          <p:spPr>
            <a:xfrm>
              <a:off x="2542032" y="4611772"/>
              <a:ext cx="22128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Reduced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1079D-A860-FD49-A7D7-BDA7EDEDFD4A}"/>
                </a:ext>
              </a:extLst>
            </p:cNvPr>
            <p:cNvSpPr txBox="1"/>
            <p:nvPr/>
          </p:nvSpPr>
          <p:spPr>
            <a:xfrm>
              <a:off x="964695" y="2823832"/>
              <a:ext cx="268376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Include assumptions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Conservation laws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QSSA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Generalize binding/unbinding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B0A0A-5FE9-A845-B19F-F1DD17F7C7FF}"/>
                </a:ext>
              </a:extLst>
            </p:cNvPr>
            <p:cNvSpPr txBox="1"/>
            <p:nvPr/>
          </p:nvSpPr>
          <p:spPr>
            <a:xfrm>
              <a:off x="2121408" y="5381213"/>
              <a:ext cx="3054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More relevant to experimental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718FC-7491-6B42-8359-814A9E1EAA27}"/>
                </a:ext>
              </a:extLst>
            </p:cNvPr>
            <p:cNvSpPr txBox="1"/>
            <p:nvPr/>
          </p:nvSpPr>
          <p:spPr>
            <a:xfrm>
              <a:off x="6888480" y="1704155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Minimal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Coarse-grained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 </a:t>
              </a:r>
              <a:r>
                <a:rPr lang="en-US" dirty="0">
                  <a:latin typeface="Avenir Book" panose="02000503020000020003" pitchFamily="2" charset="0"/>
                </a:rPr>
                <a:t> = k)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9A824F-9BCA-BE40-AF9C-5BB07667CCC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648456" y="2639166"/>
              <a:ext cx="0" cy="1972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337DA7-2024-5748-98D6-84351A2A99B0}"/>
                </a:ext>
              </a:extLst>
            </p:cNvPr>
            <p:cNvCxnSpPr>
              <a:cxnSpLocks/>
              <a:stCxn id="14" idx="1"/>
              <a:endCxn id="4" idx="3"/>
            </p:cNvCxnSpPr>
            <p:nvPr/>
          </p:nvCxnSpPr>
          <p:spPr>
            <a:xfrm flipH="1">
              <a:off x="4754880" y="2165820"/>
              <a:ext cx="2133600" cy="27691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F635F8-2B6A-6440-9146-9259CC55D6FC}"/>
                </a:ext>
              </a:extLst>
            </p:cNvPr>
            <p:cNvCxnSpPr>
              <a:cxnSpLocks/>
              <a:stCxn id="14" idx="1"/>
              <a:endCxn id="3" idx="3"/>
            </p:cNvCxnSpPr>
            <p:nvPr/>
          </p:nvCxnSpPr>
          <p:spPr>
            <a:xfrm flipH="1">
              <a:off x="5303520" y="2165820"/>
              <a:ext cx="1584960" cy="116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F7DB30-561B-F044-9662-E6F8A55EAD0E}"/>
                </a:ext>
              </a:extLst>
            </p:cNvPr>
            <p:cNvSpPr txBox="1"/>
            <p:nvPr/>
          </p:nvSpPr>
          <p:spPr>
            <a:xfrm>
              <a:off x="7016496" y="2669943"/>
              <a:ext cx="30540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Lumped parameters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Extracted from experimental data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Effective relations to help argue values of reduced model</a:t>
              </a:r>
            </a:p>
          </p:txBody>
        </p: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7DA00-52D3-AE49-BD1D-5F57BDCE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6A5805-CCAE-2F45-9468-0857702B988F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227851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643352" y="6156960"/>
            <a:ext cx="69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Same dynamics, with protein membrane integration delay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BC85F6D-7316-2D42-BBA0-309EBFD4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2" y="1143000"/>
            <a:ext cx="440391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492AA-C3FE-AD4F-98C6-ED4E1C8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143000"/>
            <a:ext cx="4403912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15080-BDB8-C948-BEB7-471EBDAE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3558540"/>
            <a:ext cx="4437529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2FD58-9B15-C942-AD2A-587EF4BB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2" y="3558540"/>
            <a:ext cx="4403912" cy="22860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B30365-E1AD-0847-B799-E9C78FBA8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F5629-92AF-2547-A6E1-3307D86A03C7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407662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4328-A540-9E41-93E5-E6BFB48B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progress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28C43E-C660-C445-A7FE-9F93AA56AC8F}"/>
              </a:ext>
            </a:extLst>
          </p:cNvPr>
          <p:cNvGrpSpPr/>
          <p:nvPr/>
        </p:nvGrpSpPr>
        <p:grpSpPr>
          <a:xfrm>
            <a:off x="746025" y="1988267"/>
            <a:ext cx="3790856" cy="3639484"/>
            <a:chOff x="7276937" y="1782646"/>
            <a:chExt cx="3790856" cy="36394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0E32F9-D534-9242-80A8-B33D894CE95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D8EE119-22B2-D349-A85A-8117845F82B8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33BAA6-61E8-5D4E-AC3D-B38A39DE88E2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25AF02-6736-7245-B3CC-A58C760E84CC}"/>
                </a:ext>
              </a:extLst>
            </p:cNvPr>
            <p:cNvSpPr txBox="1"/>
            <p:nvPr/>
          </p:nvSpPr>
          <p:spPr>
            <a:xfrm>
              <a:off x="9548939" y="3363900"/>
              <a:ext cx="681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D2316589-F8C3-ED4B-A7BE-B126B9A86BE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9307033" y="3012070"/>
              <a:ext cx="582577" cy="35183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4A4E17-CCC7-5D49-8867-AF63DC2E8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F57610-2322-2F44-AF23-335A86CCF25B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B0B5E906-7C10-4C4F-B386-7DA1F3E51963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4AF987-A825-374E-B194-0BE07C514567}"/>
                </a:ext>
              </a:extLst>
            </p:cNvPr>
            <p:cNvSpPr txBox="1"/>
            <p:nvPr/>
          </p:nvSpPr>
          <p:spPr>
            <a:xfrm>
              <a:off x="7891594" y="3555230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108ED97C-DD82-184C-B271-F186970C59B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7EC57C4D-40D0-6449-A1A4-77D2106AE8A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42BE39-9F36-A14D-AB30-DD18CB033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6A3D2-9A8C-DD4C-B5F3-14075D40A85D}"/>
              </a:ext>
            </a:extLst>
          </p:cNvPr>
          <p:cNvCxnSpPr/>
          <p:nvPr/>
        </p:nvCxnSpPr>
        <p:spPr>
          <a:xfrm>
            <a:off x="3270910" y="5366792"/>
            <a:ext cx="582577" cy="102782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45E7F8-C8BF-3C42-98E0-010A8CBDC1B6}"/>
              </a:ext>
            </a:extLst>
          </p:cNvPr>
          <p:cNvSpPr txBox="1"/>
          <p:nvPr/>
        </p:nvSpPr>
        <p:spPr>
          <a:xfrm>
            <a:off x="2996644" y="5085585"/>
            <a:ext cx="548532" cy="34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H</a:t>
            </a:r>
            <a:r>
              <a:rPr lang="en-US" sz="1600" baseline="30000" dirty="0">
                <a:latin typeface="Avenir Book" panose="02000503020000020003" pitchFamily="2" charset="0"/>
              </a:rPr>
              <a:t>+</a:t>
            </a:r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1C334-68CC-1E47-9ED4-3B1F0EEF2196}"/>
              </a:ext>
            </a:extLst>
          </p:cNvPr>
          <p:cNvSpPr txBox="1"/>
          <p:nvPr/>
        </p:nvSpPr>
        <p:spPr>
          <a:xfrm>
            <a:off x="1054138" y="1337728"/>
            <a:ext cx="261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venir Book" panose="02000503020000020003" pitchFamily="2" charset="0"/>
              </a:rPr>
              <a:t>ATP Synthesis</a:t>
            </a:r>
          </a:p>
          <a:p>
            <a:r>
              <a:rPr lang="en-US" dirty="0">
                <a:latin typeface="Avenir Book" panose="02000503020000020003" pitchFamily="2" charset="0"/>
              </a:rPr>
              <a:t>If pH outside &lt;= 8: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C2EA6C-7E39-3F41-92BB-D9F4D5F3C28C}"/>
              </a:ext>
            </a:extLst>
          </p:cNvPr>
          <p:cNvGrpSpPr/>
          <p:nvPr/>
        </p:nvGrpSpPr>
        <p:grpSpPr>
          <a:xfrm>
            <a:off x="6517452" y="2252260"/>
            <a:ext cx="3790856" cy="3639484"/>
            <a:chOff x="1113773" y="1156345"/>
            <a:chExt cx="3790856" cy="363948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4D7940-1ADC-C14F-9A59-F00F02FE91AE}"/>
                </a:ext>
              </a:extLst>
            </p:cNvPr>
            <p:cNvSpPr/>
            <p:nvPr/>
          </p:nvSpPr>
          <p:spPr>
            <a:xfrm>
              <a:off x="1113773" y="1684329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F089E2C-1F5C-5B4D-A919-8A63CE65F840}"/>
                </a:ext>
              </a:extLst>
            </p:cNvPr>
            <p:cNvSpPr/>
            <p:nvPr/>
          </p:nvSpPr>
          <p:spPr>
            <a:xfrm>
              <a:off x="3330545" y="1675335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AE31F-B933-A543-B2B9-1D864CD25AA9}"/>
                </a:ext>
              </a:extLst>
            </p:cNvPr>
            <p:cNvSpPr txBox="1"/>
            <p:nvPr/>
          </p:nvSpPr>
          <p:spPr>
            <a:xfrm>
              <a:off x="2236430" y="2190265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4C1E15-9E35-864F-99E3-75442F016BB3}"/>
                </a:ext>
              </a:extLst>
            </p:cNvPr>
            <p:cNvSpPr txBox="1"/>
            <p:nvPr/>
          </p:nvSpPr>
          <p:spPr>
            <a:xfrm>
              <a:off x="3523185" y="2636428"/>
              <a:ext cx="588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25BFF3C-C9D3-EC42-959C-ECBE69B61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3298" y="1367025"/>
              <a:ext cx="1186746" cy="1317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783BE9-3A87-F04F-B817-E1D52E2EBE7A}"/>
                </a:ext>
              </a:extLst>
            </p:cNvPr>
            <p:cNvSpPr txBox="1"/>
            <p:nvPr/>
          </p:nvSpPr>
          <p:spPr>
            <a:xfrm>
              <a:off x="4356097" y="1156345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37" name="Diagram 36">
              <a:extLst>
                <a:ext uri="{FF2B5EF4-FFF2-40B4-BE49-F238E27FC236}">
                  <a16:creationId xmlns:a16="http://schemas.microsoft.com/office/drawing/2014/main" id="{728FA0F1-3CBA-B14C-BC32-4095B286EC5C}"/>
                </a:ext>
              </a:extLst>
            </p:cNvPr>
            <p:cNvGraphicFramePr/>
            <p:nvPr/>
          </p:nvGraphicFramePr>
          <p:xfrm>
            <a:off x="1507473" y="2507968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F27C37-67EB-F64B-99EA-91B8DC4296EF}"/>
                </a:ext>
              </a:extLst>
            </p:cNvPr>
            <p:cNvSpPr txBox="1"/>
            <p:nvPr/>
          </p:nvSpPr>
          <p:spPr>
            <a:xfrm>
              <a:off x="1728430" y="2928929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5361724D-DDA6-2346-9F5F-F68DAE5D297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56062" y="2391338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C1B8FE4C-C890-4148-9CC4-70FE94CFD8C8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V="1">
              <a:off x="3390666" y="2209680"/>
              <a:ext cx="235618" cy="6178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B796E97-804C-E549-A587-FCF7AEE2B4E4}"/>
              </a:ext>
            </a:extLst>
          </p:cNvPr>
          <p:cNvSpPr txBox="1"/>
          <p:nvPr/>
        </p:nvSpPr>
        <p:spPr>
          <a:xfrm>
            <a:off x="6822031" y="1347417"/>
            <a:ext cx="293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venir Book" panose="02000503020000020003" pitchFamily="2" charset="0"/>
              </a:rPr>
              <a:t>ATP Hydrolysis</a:t>
            </a:r>
            <a:r>
              <a:rPr lang="en-US" dirty="0">
                <a:latin typeface="Avenir Book" panose="02000503020000020003" pitchFamily="2" charset="0"/>
              </a:rPr>
              <a:t> (unwanted)</a:t>
            </a:r>
          </a:p>
          <a:p>
            <a:r>
              <a:rPr lang="en-US" dirty="0">
                <a:latin typeface="Avenir Book" panose="02000503020000020003" pitchFamily="2" charset="0"/>
              </a:rPr>
              <a:t>If pH outside &gt; 8: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2ECAAC-B07F-C247-AAA9-6FDE38D506D1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229310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15F-F954-CC46-97B4-6952EEA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NADPH Regeneration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65FD25-15C8-1B4D-BE17-3416B16C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0" t="3722"/>
          <a:stretch/>
        </p:blipFill>
        <p:spPr>
          <a:xfrm>
            <a:off x="415636" y="2191729"/>
            <a:ext cx="4147166" cy="2474541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E9B9A2-ACD3-C54B-9935-F7D07D654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75637-8AED-A043-BEEF-3FE4BB47916E}"/>
              </a:ext>
            </a:extLst>
          </p:cNvPr>
          <p:cNvSpPr txBox="1"/>
          <p:nvPr/>
        </p:nvSpPr>
        <p:spPr>
          <a:xfrm>
            <a:off x="0" y="6555596"/>
            <a:ext cx="3312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2016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D88AFD-0577-5944-85B6-7EB0A59D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056" y="1136190"/>
            <a:ext cx="3526972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23FEAE3-3431-4F4E-9609-CA34C23C9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028" y="1136190"/>
            <a:ext cx="3526972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8953F22-DADC-124F-AE71-26F879E1E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3983995"/>
            <a:ext cx="3526972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F7A425-E696-F448-A966-F62F8B1DF45B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184873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673</Words>
  <Application>Microsoft Macintosh PowerPoint</Application>
  <PresentationFormat>Widescreen</PresentationFormat>
  <Paragraphs>129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Book</vt:lpstr>
      <vt:lpstr>Calibri</vt:lpstr>
      <vt:lpstr>Office Theme</vt:lpstr>
      <vt:lpstr>Project Summary</vt:lpstr>
      <vt:lpstr>Goal: ATP Life Extension in Synthetic Cells</vt:lpstr>
      <vt:lpstr>Roadmap</vt:lpstr>
      <vt:lpstr>Software Tools</vt:lpstr>
      <vt:lpstr>Entire Rheostat Pathway Simulation</vt:lpstr>
      <vt:lpstr>Reconsidered Modelling Approach</vt:lpstr>
      <vt:lpstr>ATP Synthase Model with Gene Expression</vt:lpstr>
      <vt:lpstr>ATP synthase model progress </vt:lpstr>
      <vt:lpstr>NADPH Regeneration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3</cp:revision>
  <dcterms:created xsi:type="dcterms:W3CDTF">2020-08-13T20:42:21Z</dcterms:created>
  <dcterms:modified xsi:type="dcterms:W3CDTF">2020-08-13T20:52:09Z</dcterms:modified>
</cp:coreProperties>
</file>