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44" d="100"/>
          <a:sy n="44" d="100"/>
        </p:scale>
        <p:origin x="0" y="184"/>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C2A-4024-9B8F-8CA5FE586B6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C2A-4024-9B8F-8CA5FE586B63}"/>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C2A-4024-9B8F-8CA5FE586B63}"/>
            </c:ext>
          </c:extLst>
        </c:ser>
        <c:dLbls>
          <c:showLegendKey val="0"/>
          <c:showVal val="0"/>
          <c:showCatName val="0"/>
          <c:showSerName val="0"/>
          <c:showPercent val="0"/>
          <c:showBubbleSize val="0"/>
        </c:dLbls>
        <c:gapWidth val="219"/>
        <c:overlap val="-27"/>
        <c:axId val="551219048"/>
        <c:axId val="551223312"/>
      </c:barChart>
      <c:catAx>
        <c:axId val="551219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223312"/>
        <c:crosses val="autoZero"/>
        <c:auto val="1"/>
        <c:lblAlgn val="ctr"/>
        <c:lblOffset val="100"/>
        <c:noMultiLvlLbl val="0"/>
      </c:catAx>
      <c:valAx>
        <c:axId val="55122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219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8/13/20</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8/13/20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chart" Target="../charts/char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5600" y="225732"/>
            <a:ext cx="26822400" cy="287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solidFill>
                  <a:schemeClr val="accent3">
                    <a:lumMod val="20000"/>
                    <a:lumOff val="80000"/>
                  </a:schemeClr>
                </a:solidFill>
                <a:latin typeface="Avenir Book" panose="02000503020000020003" pitchFamily="2" charset="0"/>
                <a:ea typeface="Cambria Math" panose="02040503050406030204" pitchFamily="18" charset="0"/>
              </a:rPr>
              <a:t>Modeling a Glucose Pathway and an ATP Synthase Mechanism shows ATP Life Extension in Synthetic Cells</a:t>
            </a:r>
          </a:p>
        </p:txBody>
      </p:sp>
      <p:sp>
        <p:nvSpPr>
          <p:cNvPr id="5" name="Text Box 123"/>
          <p:cNvSpPr txBox="1">
            <a:spLocks noChangeArrowheads="1"/>
          </p:cNvSpPr>
          <p:nvPr/>
        </p:nvSpPr>
        <p:spPr bwMode="auto">
          <a:xfrm>
            <a:off x="6705600" y="2487169"/>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Ankita Roychoudhury</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 Richard Murray, PhD</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t>
            </a:r>
            <a:endPar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endParaRPr>
          </a:p>
          <a:p>
            <a:pPr algn="ctr" eaLnBrk="1" hangingPunct="1"/>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California Institute of Technology</a:t>
            </a:r>
          </a:p>
        </p:txBody>
      </p:sp>
      <p:sp>
        <p:nvSpPr>
          <p:cNvPr id="24" name="TextBox 23"/>
          <p:cNvSpPr txBox="1"/>
          <p:nvPr/>
        </p:nvSpPr>
        <p:spPr>
          <a:xfrm>
            <a:off x="1645920" y="36713158"/>
            <a:ext cx="2638915" cy="2546845"/>
          </a:xfrm>
          <a:prstGeom prst="rect">
            <a:avLst/>
          </a:prstGeom>
          <a:solidFill>
            <a:schemeClr val="accent1">
              <a:lumMod val="40000"/>
              <a:lumOff val="60000"/>
            </a:schemeClr>
          </a:solidFill>
        </p:spPr>
        <p:txBody>
          <a:bodyPr wrap="none" lIns="83814" tIns="41907" rIns="83814" bIns="41907" rtlCol="0">
            <a:spAutoFit/>
          </a:bodyPr>
          <a:lstStyle/>
          <a:p>
            <a:r>
              <a:rPr lang="en-US" sz="3200" dirty="0">
                <a:latin typeface="Avenir Book" panose="02000503020000020003" pitchFamily="2" charset="0"/>
                <a:ea typeface="Cambria Math" panose="02040503050406030204" pitchFamily="18" charset="0"/>
              </a:rPr>
              <a:t>[name]</a:t>
            </a:r>
          </a:p>
          <a:p>
            <a:r>
              <a:rPr lang="en-US" sz="3200" dirty="0">
                <a:latin typeface="Avenir Book" panose="02000503020000020003" pitchFamily="2" charset="0"/>
                <a:ea typeface="Cambria Math" panose="02040503050406030204" pitchFamily="18" charset="0"/>
              </a:rPr>
              <a:t>[organization]</a:t>
            </a:r>
          </a:p>
          <a:p>
            <a:r>
              <a:rPr lang="en-US" sz="3200" dirty="0">
                <a:latin typeface="Avenir Book" panose="02000503020000020003" pitchFamily="2" charset="0"/>
                <a:ea typeface="Cambria Math" panose="02040503050406030204" pitchFamily="18" charset="0"/>
              </a:rPr>
              <a:t>[address]</a:t>
            </a:r>
          </a:p>
          <a:p>
            <a:r>
              <a:rPr lang="en-US" sz="3200" dirty="0">
                <a:latin typeface="Avenir Book" panose="02000503020000020003" pitchFamily="2" charset="0"/>
                <a:ea typeface="Cambria Math" panose="02040503050406030204" pitchFamily="18" charset="0"/>
              </a:rPr>
              <a:t>[email]</a:t>
            </a:r>
          </a:p>
          <a:p>
            <a:r>
              <a:rPr lang="en-US" sz="3200" dirty="0">
                <a:latin typeface="Avenir Book" panose="02000503020000020003" pitchFamily="2" charset="0"/>
                <a:ea typeface="Cambria Math" panose="02040503050406030204" pitchFamily="18" charset="0"/>
              </a:rPr>
              <a:t>[phone]</a:t>
            </a:r>
          </a:p>
        </p:txBody>
      </p:sp>
      <p:sp>
        <p:nvSpPr>
          <p:cNvPr id="25" name="TextBox 24"/>
          <p:cNvSpPr txBox="1"/>
          <p:nvPr/>
        </p:nvSpPr>
        <p:spPr>
          <a:xfrm>
            <a:off x="1645920" y="35623502"/>
            <a:ext cx="2607433"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Contact</a:t>
            </a:r>
          </a:p>
        </p:txBody>
      </p:sp>
      <p:sp>
        <p:nvSpPr>
          <p:cNvPr id="26" name="TextBox 25"/>
          <p:cNvSpPr txBox="1"/>
          <p:nvPr/>
        </p:nvSpPr>
        <p:spPr>
          <a:xfrm>
            <a:off x="20116800" y="36713159"/>
            <a:ext cx="17881600" cy="2631477"/>
          </a:xfrm>
          <a:prstGeom prst="rect">
            <a:avLst/>
          </a:prstGeom>
          <a:noFill/>
        </p:spPr>
        <p:txBody>
          <a:bodyPr wrap="square" lIns="83814" tIns="83814" rIns="83814" bIns="83814" numCol="1" spcCol="419070" rtlCol="0">
            <a:spAutoFit/>
          </a:bodyPr>
          <a:lstStyle/>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p:txBody>
      </p:sp>
      <p:sp>
        <p:nvSpPr>
          <p:cNvPr id="27" name="TextBox 26"/>
          <p:cNvSpPr txBox="1"/>
          <p:nvPr/>
        </p:nvSpPr>
        <p:spPr>
          <a:xfrm>
            <a:off x="20116802" y="35623502"/>
            <a:ext cx="3555192"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References</a:t>
            </a:r>
          </a:p>
        </p:txBody>
      </p:sp>
      <p:sp>
        <p:nvSpPr>
          <p:cNvPr id="10" name="Text Box 189"/>
          <p:cNvSpPr txBox="1">
            <a:spLocks noChangeArrowheads="1"/>
          </p:cNvSpPr>
          <p:nvPr/>
        </p:nvSpPr>
        <p:spPr bwMode="auto">
          <a:xfrm>
            <a:off x="1645920" y="6675120"/>
            <a:ext cx="11704320" cy="6370951"/>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latin typeface="Avenir Book" panose="02000503020000020003" pitchFamily="2" charset="0"/>
              </a:rPr>
              <a:t>In synthetic cell protein synthesis, a common limiting factor is the energy supply for transcription and translation. By studying computational and mathematical models of various ATP regeneration mechanisms in synthetic cells, we aim to propose experimental methods for ATP life extension. We use available software tools to study two models. These allow us to develop and study mass action models by implementing simple chemical reaction networks. Our simulations show that a glucose metabolic pathway is able to extend lifetime of ATP up to about 60 hours. Integrating ATP synthase can also independently lengthen the lifetime of ATP to various times depending on the implemented proton gradient mechanism. To ensure prolonged synthetic cell protein synthesis, either the glucose pathway or ATP synthase mechanism can be used. In the future, it will be useful to perform wet-lab experiments in order to compare our model to data.</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Abstract</a:t>
            </a:r>
          </a:p>
        </p:txBody>
      </p:sp>
      <p:sp>
        <p:nvSpPr>
          <p:cNvPr id="15" name="Text Box 194"/>
          <p:cNvSpPr txBox="1">
            <a:spLocks noChangeArrowheads="1"/>
          </p:cNvSpPr>
          <p:nvPr/>
        </p:nvSpPr>
        <p:spPr bwMode="auto">
          <a:xfrm>
            <a:off x="14264640" y="16276320"/>
            <a:ext cx="11704320" cy="969493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Click here to insert your Results text. Type it in or copy and paste from your Word document or other source.</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This text box will automatically re-size to your text. To turn off that feature, right click inside this box and go to Format Shape, Text Box, Autofit, and select the “Do Not Autofit” radio button.</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Zoom out to 100% to preview what this will look like on your printed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Speaking of Results, yours will look better if you remember to run a spell-check on your poster! After you’ve added your content click on Review, Spelling, or press F7.</a:t>
            </a:r>
          </a:p>
        </p:txBody>
      </p:sp>
      <p:sp>
        <p:nvSpPr>
          <p:cNvPr id="33" name="Rectangle 32"/>
          <p:cNvSpPr/>
          <p:nvPr/>
        </p:nvSpPr>
        <p:spPr>
          <a:xfrm>
            <a:off x="1645920" y="154533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Introduction</a:t>
            </a:r>
          </a:p>
        </p:txBody>
      </p:sp>
      <p:sp>
        <p:nvSpPr>
          <p:cNvPr id="13" name="Text Box 192"/>
          <p:cNvSpPr txBox="1">
            <a:spLocks noChangeArrowheads="1"/>
          </p:cNvSpPr>
          <p:nvPr/>
        </p:nvSpPr>
        <p:spPr bwMode="auto">
          <a:xfrm>
            <a:off x="14264640" y="667512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Click here to insert your Methods and Materials text. Type it in or copy and paste from your Word document or other source.</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This text box will automatically re-size to your text. To turn off that feature, right click inside this box and go to Format Shape, Text Box, Autofit, and select the “Do Not Autofit” radio button.</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Zoom out to 100% to preview what this will look like on your printed poster.</a:t>
            </a: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Methods and Materials</a:t>
            </a:r>
          </a:p>
        </p:txBody>
      </p:sp>
      <p:sp>
        <p:nvSpPr>
          <p:cNvPr id="12" name="Text Box 191"/>
          <p:cNvSpPr txBox="1">
            <a:spLocks noChangeArrowheads="1"/>
          </p:cNvSpPr>
          <p:nvPr/>
        </p:nvSpPr>
        <p:spPr bwMode="auto">
          <a:xfrm>
            <a:off x="26883360" y="1627632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Click here to insert your Discussion text. Type it in or copy and paste from your Word document or other source.</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This text box will automatically re-size to your text. To turn off that feature, right click inside this box and go to Format Shape, Text Box, Autofit, and select the “Do Not Autofit” radio button.</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Zoom out to 100% to preview what this will look like on your printed poster.</a:t>
            </a:r>
          </a:p>
        </p:txBody>
      </p:sp>
      <p:sp>
        <p:nvSpPr>
          <p:cNvPr id="35" name="Rectangle 34"/>
          <p:cNvSpPr/>
          <p:nvPr/>
        </p:nvSpPr>
        <p:spPr>
          <a:xfrm>
            <a:off x="26883360" y="154533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Discussion</a:t>
            </a:r>
          </a:p>
        </p:txBody>
      </p:sp>
      <p:sp>
        <p:nvSpPr>
          <p:cNvPr id="14" name="Text Box 193"/>
          <p:cNvSpPr txBox="1">
            <a:spLocks noChangeArrowheads="1"/>
          </p:cNvSpPr>
          <p:nvPr/>
        </p:nvSpPr>
        <p:spPr bwMode="auto">
          <a:xfrm>
            <a:off x="26883360" y="2596896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Click here to insert your Conclusions text. Type it in or copy and paste from your Word document or other source.</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This text box will automatically re-size to your text. To turn off that feature, right click inside this box and go to Format Shape, Text Box, Autofit, and select the “Do Not Autofit” radio button.</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Zoom out to 100% to preview what this will look like on your printed poster.</a:t>
            </a:r>
          </a:p>
        </p:txBody>
      </p:sp>
      <p:sp>
        <p:nvSpPr>
          <p:cNvPr id="36" name="Rectangle 35"/>
          <p:cNvSpPr/>
          <p:nvPr/>
        </p:nvSpPr>
        <p:spPr>
          <a:xfrm>
            <a:off x="26883360" y="2514600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94700409"/>
              </p:ext>
            </p:extLst>
          </p:nvPr>
        </p:nvGraphicFramePr>
        <p:xfrm>
          <a:off x="14328008" y="27647612"/>
          <a:ext cx="11732392" cy="6648740"/>
        </p:xfrm>
        <a:graphic>
          <a:graphicData uri="http://schemas.openxmlformats.org/drawingml/2006/table">
            <a:tbl>
              <a:tblPr firstRow="1" bandRow="1">
                <a:tableStyleId>{F5AB1C69-6EDB-4FF4-983F-18BD219EF322}</a:tableStyleId>
              </a:tblPr>
              <a:tblGrid>
                <a:gridCol w="2933098">
                  <a:extLst>
                    <a:ext uri="{9D8B030D-6E8A-4147-A177-3AD203B41FA5}">
                      <a16:colId xmlns:a16="http://schemas.microsoft.com/office/drawing/2014/main" val="20000"/>
                    </a:ext>
                  </a:extLst>
                </a:gridCol>
                <a:gridCol w="2933098">
                  <a:extLst>
                    <a:ext uri="{9D8B030D-6E8A-4147-A177-3AD203B41FA5}">
                      <a16:colId xmlns:a16="http://schemas.microsoft.com/office/drawing/2014/main" val="20001"/>
                    </a:ext>
                  </a:extLst>
                </a:gridCol>
                <a:gridCol w="2933098">
                  <a:extLst>
                    <a:ext uri="{9D8B030D-6E8A-4147-A177-3AD203B41FA5}">
                      <a16:colId xmlns:a16="http://schemas.microsoft.com/office/drawing/2014/main" val="20002"/>
                    </a:ext>
                  </a:extLst>
                </a:gridCol>
                <a:gridCol w="2933098">
                  <a:extLst>
                    <a:ext uri="{9D8B030D-6E8A-4147-A177-3AD203B41FA5}">
                      <a16:colId xmlns:a16="http://schemas.microsoft.com/office/drawing/2014/main" val="20003"/>
                    </a:ext>
                  </a:extLst>
                </a:gridCol>
              </a:tblGrid>
              <a:tr h="949820">
                <a:tc>
                  <a:txBody>
                    <a:bodyPr/>
                    <a:lstStyle/>
                    <a:p>
                      <a:endParaRPr lang="en-US" sz="3200" dirty="0"/>
                    </a:p>
                  </a:txBody>
                  <a:tcPr marL="111760" marR="111760" marT="41910" marB="41910" anchor="ctr">
                    <a:solidFill>
                      <a:schemeClr val="accent1">
                        <a:lumMod val="75000"/>
                      </a:schemeClr>
                    </a:solidFill>
                  </a:tcPr>
                </a:tc>
                <a:tc>
                  <a:txBody>
                    <a:bodyPr/>
                    <a:lstStyle/>
                    <a:p>
                      <a:pPr algn="ctr"/>
                      <a:r>
                        <a:rPr lang="en-US" sz="3200" dirty="0"/>
                        <a:t>Heading</a:t>
                      </a:r>
                    </a:p>
                  </a:txBody>
                  <a:tcPr marL="111760" marR="111760" marT="41910" marB="41910" anchor="ctr">
                    <a:solidFill>
                      <a:schemeClr val="accent1">
                        <a:lumMod val="75000"/>
                      </a:schemeClr>
                    </a:solidFill>
                  </a:tcPr>
                </a:tc>
                <a:tc>
                  <a:txBody>
                    <a:bodyPr/>
                    <a:lstStyle/>
                    <a:p>
                      <a:pPr algn="ctr"/>
                      <a:r>
                        <a:rPr lang="en-US" sz="3200" dirty="0"/>
                        <a:t>Heading</a:t>
                      </a:r>
                    </a:p>
                  </a:txBody>
                  <a:tcPr marL="111760" marR="111760" marT="41910" marB="41910" anchor="ctr">
                    <a:solidFill>
                      <a:schemeClr val="accent1">
                        <a:lumMod val="75000"/>
                      </a:schemeClr>
                    </a:solidFill>
                  </a:tcPr>
                </a:tc>
                <a:tc>
                  <a:txBody>
                    <a:bodyPr/>
                    <a:lstStyle/>
                    <a:p>
                      <a:pPr algn="ctr"/>
                      <a:r>
                        <a:rPr lang="en-US" sz="3200" dirty="0"/>
                        <a:t>Heading</a:t>
                      </a:r>
                    </a:p>
                  </a:txBody>
                  <a:tcPr marL="111760" marR="111760" marT="41910" marB="41910" anchor="ctr">
                    <a:solidFill>
                      <a:schemeClr val="accent1">
                        <a:lumMod val="75000"/>
                      </a:schemeClr>
                    </a:solidFill>
                  </a:tcPr>
                </a:tc>
                <a:extLst>
                  <a:ext uri="{0D108BD9-81ED-4DB2-BD59-A6C34878D82A}">
                    <a16:rowId xmlns:a16="http://schemas.microsoft.com/office/drawing/2014/main" val="10000"/>
                  </a:ext>
                </a:extLst>
              </a:tr>
              <a:tr h="949820">
                <a:tc>
                  <a:txBody>
                    <a:bodyPr/>
                    <a:lstStyle/>
                    <a:p>
                      <a:r>
                        <a:rPr lang="en-US" sz="3200" dirty="0"/>
                        <a:t>Item</a:t>
                      </a:r>
                    </a:p>
                  </a:txBody>
                  <a:tcPr marL="111760" marR="111760" marT="41910" marB="41910" anchor="ctr"/>
                </a:tc>
                <a:tc>
                  <a:txBody>
                    <a:bodyPr/>
                    <a:lstStyle/>
                    <a:p>
                      <a:pPr algn="ctr"/>
                      <a:r>
                        <a:rPr lang="en-US" sz="3200" dirty="0"/>
                        <a:t>800</a:t>
                      </a:r>
                    </a:p>
                  </a:txBody>
                  <a:tcPr marL="111760" marR="111760" marT="41910" marB="41910" anchor="ctr"/>
                </a:tc>
                <a:tc>
                  <a:txBody>
                    <a:bodyPr/>
                    <a:lstStyle/>
                    <a:p>
                      <a:pPr algn="ctr"/>
                      <a:r>
                        <a:rPr lang="en-US" sz="3200" dirty="0"/>
                        <a:t>790</a:t>
                      </a:r>
                    </a:p>
                  </a:txBody>
                  <a:tcPr marL="111760" marR="111760" marT="41910" marB="41910" anchor="ctr"/>
                </a:tc>
                <a:tc>
                  <a:txBody>
                    <a:bodyPr/>
                    <a:lstStyle/>
                    <a:p>
                      <a:pPr algn="ctr"/>
                      <a:r>
                        <a:rPr lang="en-US" sz="3200" dirty="0"/>
                        <a:t>4001</a:t>
                      </a:r>
                    </a:p>
                  </a:txBody>
                  <a:tcPr marL="111760" marR="111760" marT="41910" marB="41910" anchor="ctr"/>
                </a:tc>
                <a:extLst>
                  <a:ext uri="{0D108BD9-81ED-4DB2-BD59-A6C34878D82A}">
                    <a16:rowId xmlns:a16="http://schemas.microsoft.com/office/drawing/2014/main" val="10001"/>
                  </a:ext>
                </a:extLst>
              </a:tr>
              <a:tr h="949820">
                <a:tc>
                  <a:txBody>
                    <a:bodyPr/>
                    <a:lstStyle/>
                    <a:p>
                      <a:r>
                        <a:rPr lang="en-US" sz="3200" dirty="0"/>
                        <a:t>Item</a:t>
                      </a:r>
                    </a:p>
                  </a:txBody>
                  <a:tcPr marL="111760" marR="111760" marT="41910" marB="41910" anchor="ctr"/>
                </a:tc>
                <a:tc>
                  <a:txBody>
                    <a:bodyPr/>
                    <a:lstStyle/>
                    <a:p>
                      <a:pPr algn="ctr"/>
                      <a:r>
                        <a:rPr lang="en-US" sz="3200" dirty="0"/>
                        <a:t>356</a:t>
                      </a:r>
                    </a:p>
                  </a:txBody>
                  <a:tcPr marL="111760" marR="111760" marT="41910" marB="41910" anchor="ctr"/>
                </a:tc>
                <a:tc>
                  <a:txBody>
                    <a:bodyPr/>
                    <a:lstStyle/>
                    <a:p>
                      <a:pPr algn="ctr"/>
                      <a:r>
                        <a:rPr lang="en-US" sz="3200" dirty="0"/>
                        <a:t>856</a:t>
                      </a:r>
                    </a:p>
                  </a:txBody>
                  <a:tcPr marL="111760" marR="111760" marT="41910" marB="41910" anchor="ctr"/>
                </a:tc>
                <a:tc>
                  <a:txBody>
                    <a:bodyPr/>
                    <a:lstStyle/>
                    <a:p>
                      <a:pPr algn="ctr"/>
                      <a:r>
                        <a:rPr lang="en-US" sz="3200" dirty="0"/>
                        <a:t>290</a:t>
                      </a:r>
                    </a:p>
                  </a:txBody>
                  <a:tcPr marL="111760" marR="111760" marT="41910" marB="41910" anchor="ctr"/>
                </a:tc>
                <a:extLst>
                  <a:ext uri="{0D108BD9-81ED-4DB2-BD59-A6C34878D82A}">
                    <a16:rowId xmlns:a16="http://schemas.microsoft.com/office/drawing/2014/main" val="10002"/>
                  </a:ext>
                </a:extLst>
              </a:tr>
              <a:tr h="949820">
                <a:tc>
                  <a:txBody>
                    <a:bodyPr/>
                    <a:lstStyle/>
                    <a:p>
                      <a:r>
                        <a:rPr lang="en-US" sz="3200" dirty="0"/>
                        <a:t>Item</a:t>
                      </a:r>
                    </a:p>
                  </a:txBody>
                  <a:tcPr marL="111760" marR="111760" marT="41910" marB="41910" anchor="ctr"/>
                </a:tc>
                <a:tc>
                  <a:txBody>
                    <a:bodyPr/>
                    <a:lstStyle/>
                    <a:p>
                      <a:pPr algn="ctr"/>
                      <a:r>
                        <a:rPr lang="en-US" sz="3200" dirty="0"/>
                        <a:t>228</a:t>
                      </a:r>
                    </a:p>
                  </a:txBody>
                  <a:tcPr marL="111760" marR="111760" marT="41910" marB="41910" anchor="ctr"/>
                </a:tc>
                <a:tc>
                  <a:txBody>
                    <a:bodyPr/>
                    <a:lstStyle/>
                    <a:p>
                      <a:pPr algn="ctr"/>
                      <a:r>
                        <a:rPr lang="en-US" sz="3200" dirty="0"/>
                        <a:t>134</a:t>
                      </a:r>
                    </a:p>
                  </a:txBody>
                  <a:tcPr marL="111760" marR="111760" marT="41910" marB="41910" anchor="ctr"/>
                </a:tc>
                <a:tc>
                  <a:txBody>
                    <a:bodyPr/>
                    <a:lstStyle/>
                    <a:p>
                      <a:pPr algn="ctr"/>
                      <a:r>
                        <a:rPr lang="en-US" sz="3200" dirty="0"/>
                        <a:t>238</a:t>
                      </a:r>
                    </a:p>
                  </a:txBody>
                  <a:tcPr marL="111760" marR="111760" marT="41910" marB="41910" anchor="ctr"/>
                </a:tc>
                <a:extLst>
                  <a:ext uri="{0D108BD9-81ED-4DB2-BD59-A6C34878D82A}">
                    <a16:rowId xmlns:a16="http://schemas.microsoft.com/office/drawing/2014/main" val="10003"/>
                  </a:ext>
                </a:extLst>
              </a:tr>
              <a:tr h="949820">
                <a:tc>
                  <a:txBody>
                    <a:bodyPr/>
                    <a:lstStyle/>
                    <a:p>
                      <a:r>
                        <a:rPr lang="en-US" sz="3200" dirty="0"/>
                        <a:t>Item</a:t>
                      </a:r>
                    </a:p>
                  </a:txBody>
                  <a:tcPr marL="111760" marR="111760" marT="41910" marB="41910" anchor="ctr"/>
                </a:tc>
                <a:tc>
                  <a:txBody>
                    <a:bodyPr/>
                    <a:lstStyle/>
                    <a:p>
                      <a:pPr algn="ctr"/>
                      <a:r>
                        <a:rPr lang="en-US" sz="3200" dirty="0"/>
                        <a:t>954</a:t>
                      </a:r>
                    </a:p>
                  </a:txBody>
                  <a:tcPr marL="111760" marR="111760" marT="41910" marB="41910" anchor="ctr"/>
                </a:tc>
                <a:tc>
                  <a:txBody>
                    <a:bodyPr/>
                    <a:lstStyle/>
                    <a:p>
                      <a:pPr algn="ctr"/>
                      <a:r>
                        <a:rPr lang="en-US" sz="3200" dirty="0"/>
                        <a:t>875</a:t>
                      </a:r>
                    </a:p>
                  </a:txBody>
                  <a:tcPr marL="111760" marR="111760" marT="41910" marB="41910" anchor="ctr"/>
                </a:tc>
                <a:tc>
                  <a:txBody>
                    <a:bodyPr/>
                    <a:lstStyle/>
                    <a:p>
                      <a:pPr algn="ctr"/>
                      <a:r>
                        <a:rPr lang="en-US" sz="3200" dirty="0"/>
                        <a:t>976</a:t>
                      </a:r>
                    </a:p>
                  </a:txBody>
                  <a:tcPr marL="111760" marR="111760" marT="41910" marB="41910" anchor="ctr"/>
                </a:tc>
                <a:extLst>
                  <a:ext uri="{0D108BD9-81ED-4DB2-BD59-A6C34878D82A}">
                    <a16:rowId xmlns:a16="http://schemas.microsoft.com/office/drawing/2014/main" val="10004"/>
                  </a:ext>
                </a:extLst>
              </a:tr>
              <a:tr h="949820">
                <a:tc>
                  <a:txBody>
                    <a:bodyPr/>
                    <a:lstStyle/>
                    <a:p>
                      <a:r>
                        <a:rPr lang="en-US" sz="3200" dirty="0"/>
                        <a:t>Item</a:t>
                      </a:r>
                    </a:p>
                  </a:txBody>
                  <a:tcPr marL="111760" marR="111760" marT="41910" marB="41910" anchor="ctr"/>
                </a:tc>
                <a:tc>
                  <a:txBody>
                    <a:bodyPr/>
                    <a:lstStyle/>
                    <a:p>
                      <a:pPr algn="ctr"/>
                      <a:r>
                        <a:rPr lang="en-US" sz="3200" dirty="0"/>
                        <a:t>324</a:t>
                      </a:r>
                    </a:p>
                  </a:txBody>
                  <a:tcPr marL="111760" marR="111760" marT="41910" marB="41910" anchor="ctr"/>
                </a:tc>
                <a:tc>
                  <a:txBody>
                    <a:bodyPr/>
                    <a:lstStyle/>
                    <a:p>
                      <a:pPr algn="ctr"/>
                      <a:r>
                        <a:rPr lang="en-US" sz="3200" dirty="0"/>
                        <a:t>325</a:t>
                      </a:r>
                    </a:p>
                  </a:txBody>
                  <a:tcPr marL="111760" marR="111760" marT="41910" marB="41910" anchor="ctr"/>
                </a:tc>
                <a:tc>
                  <a:txBody>
                    <a:bodyPr/>
                    <a:lstStyle/>
                    <a:p>
                      <a:pPr algn="ctr"/>
                      <a:r>
                        <a:rPr lang="en-US" sz="3200" dirty="0"/>
                        <a:t>301</a:t>
                      </a:r>
                    </a:p>
                  </a:txBody>
                  <a:tcPr marL="111760" marR="111760" marT="41910" marB="41910" anchor="ctr"/>
                </a:tc>
                <a:extLst>
                  <a:ext uri="{0D108BD9-81ED-4DB2-BD59-A6C34878D82A}">
                    <a16:rowId xmlns:a16="http://schemas.microsoft.com/office/drawing/2014/main" val="10005"/>
                  </a:ext>
                </a:extLst>
              </a:tr>
              <a:tr h="949820">
                <a:tc>
                  <a:txBody>
                    <a:bodyPr/>
                    <a:lstStyle/>
                    <a:p>
                      <a:r>
                        <a:rPr lang="en-US" sz="3200" b="1" dirty="0"/>
                        <a:t>Total</a:t>
                      </a:r>
                    </a:p>
                  </a:txBody>
                  <a:tcPr marL="111760" marR="111760" marT="41910" marB="41910" anchor="ctr"/>
                </a:tc>
                <a:tc>
                  <a:txBody>
                    <a:bodyPr/>
                    <a:lstStyle/>
                    <a:p>
                      <a:pPr algn="ctr"/>
                      <a:r>
                        <a:rPr lang="en-US" sz="3200" b="1" dirty="0"/>
                        <a:t>199</a:t>
                      </a:r>
                    </a:p>
                  </a:txBody>
                  <a:tcPr marL="111760" marR="111760" marT="41910" marB="41910" anchor="ctr"/>
                </a:tc>
                <a:tc>
                  <a:txBody>
                    <a:bodyPr/>
                    <a:lstStyle/>
                    <a:p>
                      <a:pPr algn="ctr"/>
                      <a:r>
                        <a:rPr lang="en-US" sz="3200" b="1" dirty="0"/>
                        <a:t>137</a:t>
                      </a:r>
                    </a:p>
                  </a:txBody>
                  <a:tcPr marL="111760" marR="111760" marT="41910" marB="41910" anchor="ctr"/>
                </a:tc>
                <a:tc>
                  <a:txBody>
                    <a:bodyPr/>
                    <a:lstStyle/>
                    <a:p>
                      <a:pPr algn="ctr"/>
                      <a:r>
                        <a:rPr lang="en-US" sz="3200" b="1" dirty="0"/>
                        <a:t>186</a:t>
                      </a:r>
                    </a:p>
                  </a:txBody>
                  <a:tcPr marL="111760" marR="111760" marT="41910" marB="41910" anchor="ctr"/>
                </a:tc>
                <a:extLst>
                  <a:ext uri="{0D108BD9-81ED-4DB2-BD59-A6C34878D82A}">
                    <a16:rowId xmlns:a16="http://schemas.microsoft.com/office/drawing/2014/main" val="10006"/>
                  </a:ext>
                </a:extLst>
              </a:tr>
            </a:tbl>
          </a:graphicData>
        </a:graphic>
      </p:graphicFrame>
      <mc:AlternateContent xmlns:mc="http://schemas.openxmlformats.org/markup-compatibility/2006">
        <mc:Choice xmlns:a14="http://schemas.microsoft.com/office/drawing/2010/main" Requires="a14">
          <p:sp>
            <p:nvSpPr>
              <p:cNvPr id="11" name="Text Box 190"/>
              <p:cNvSpPr txBox="1">
                <a:spLocks noChangeArrowheads="1"/>
              </p:cNvSpPr>
              <p:nvPr/>
            </p:nvSpPr>
            <p:spPr bwMode="auto">
              <a:xfrm>
                <a:off x="1645920" y="16276320"/>
                <a:ext cx="11704320" cy="13175506"/>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Genigraphics® has provided this template to assist in preparation of a medical or scientific research poster. The dimensions are set to 44” high by 44” wide but prints can be scaled up or down in size to any dimension with a 1:1 aspect ratio. For example, if you order a 40” x 40” poster using this template, we will print the file at 90.9% of its original size. The most critical factor is that your template and poster dimensions must be proportional:</a:t>
                </a:r>
              </a:p>
              <a:p>
                <a:pPr eaLnBrk="1" hangingPunct="1"/>
                <a:endParaRPr lang="en-US" sz="3200" dirty="0">
                  <a:latin typeface="Avenir Book" panose="02000503020000020003" pitchFamily="2" charset="0"/>
                  <a:ea typeface="Cambria Math" panose="02040503050406030204" pitchFamily="18" charset="0"/>
                </a:endParaRPr>
              </a:p>
              <a:p>
                <a:pPr eaLnBrk="1" hangingPunct="1"/>
                <a14:m>
                  <m:oMathPara xmlns:m="http://schemas.openxmlformats.org/officeDocument/2006/math">
                    <m:oMathParaPr>
                      <m:jc m:val="centerGroup"/>
                    </m:oMathParaPr>
                    <m:oMath xmlns:m="http://schemas.openxmlformats.org/officeDocument/2006/math">
                      <m:box>
                        <m:boxPr>
                          <m:ctrlPr>
                            <a:rPr lang="en-US" sz="3200">
                              <a:latin typeface="Cambria Math" panose="02040503050406030204" pitchFamily="18" charset="0"/>
                              <a:ea typeface="Cambria Math" panose="02040503050406030204" pitchFamily="18" charset="0"/>
                            </a:rPr>
                          </m:ctrlPr>
                        </m:boxPr>
                        <m:e>
                          <m:f>
                            <m:fPr>
                              <m:ctrlPr>
                                <a:rPr lang="en-US" sz="3200">
                                  <a:latin typeface="Cambria Math" panose="02040503050406030204" pitchFamily="18" charset="0"/>
                                  <a:ea typeface="Cambria Math" panose="02040503050406030204" pitchFamily="18" charset="0"/>
                                </a:rPr>
                              </m:ctrlPr>
                            </m:fPr>
                            <m:num>
                              <m:r>
                                <m:rPr>
                                  <m:sty m:val="p"/>
                                </m:rPr>
                                <a:rPr lang="en-US" sz="3200" b="0" i="0">
                                  <a:latin typeface="Cambria Math" panose="02040503050406030204" pitchFamily="18" charset="0"/>
                                  <a:ea typeface="Cambria Math" panose="02040503050406030204" pitchFamily="18" charset="0"/>
                                </a:rPr>
                                <m:t>template</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height</m:t>
                              </m:r>
                            </m:num>
                            <m:den>
                              <m:r>
                                <m:rPr>
                                  <m:sty m:val="p"/>
                                </m:rPr>
                                <a:rPr lang="en-US" sz="3200" b="0" i="0">
                                  <a:latin typeface="Cambria Math" panose="02040503050406030204" pitchFamily="18" charset="0"/>
                                  <a:ea typeface="Cambria Math" panose="02040503050406030204" pitchFamily="18" charset="0"/>
                                </a:rPr>
                                <m:t>template</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width</m:t>
                              </m:r>
                            </m:den>
                          </m:f>
                        </m:e>
                      </m:box>
                      <m:r>
                        <a:rPr lang="en-US" sz="3200" b="0" i="0" smtClean="0">
                          <a:latin typeface="Cambria Math" panose="02040503050406030204" pitchFamily="18" charset="0"/>
                          <a:ea typeface="Cambria Math" panose="02040503050406030204" pitchFamily="18" charset="0"/>
                        </a:rPr>
                        <m:t> </m:t>
                      </m:r>
                      <m:r>
                        <a:rPr lang="en-US" sz="3200" b="0" i="0">
                          <a:latin typeface="Cambria Math" panose="02040503050406030204" pitchFamily="18" charset="0"/>
                          <a:ea typeface="Cambria Math" panose="02040503050406030204" pitchFamily="18" charset="0"/>
                        </a:rPr>
                        <m:t>= </m:t>
                      </m:r>
                      <m:box>
                        <m:boxPr>
                          <m:ctrlPr>
                            <a:rPr lang="en-US" sz="3200">
                              <a:latin typeface="Cambria Math" panose="02040503050406030204" pitchFamily="18" charset="0"/>
                              <a:ea typeface="Cambria Math" panose="02040503050406030204" pitchFamily="18" charset="0"/>
                            </a:rPr>
                          </m:ctrlPr>
                        </m:boxPr>
                        <m:e>
                          <m:f>
                            <m:fPr>
                              <m:ctrlPr>
                                <a:rPr lang="en-US" sz="3200">
                                  <a:latin typeface="Cambria Math" panose="02040503050406030204" pitchFamily="18" charset="0"/>
                                  <a:ea typeface="Cambria Math" panose="02040503050406030204" pitchFamily="18" charset="0"/>
                                </a:rPr>
                              </m:ctrlPr>
                            </m:fPr>
                            <m:num>
                              <m:r>
                                <m:rPr>
                                  <m:sty m:val="p"/>
                                </m:rPr>
                                <a:rPr lang="en-US" sz="3200" b="0" i="0">
                                  <a:latin typeface="Cambria Math" panose="02040503050406030204" pitchFamily="18" charset="0"/>
                                  <a:ea typeface="Cambria Math" panose="02040503050406030204" pitchFamily="18" charset="0"/>
                                </a:rPr>
                                <m:t>desired</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print</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height</m:t>
                              </m:r>
                            </m:num>
                            <m:den>
                              <m:r>
                                <m:rPr>
                                  <m:sty m:val="p"/>
                                </m:rPr>
                                <a:rPr lang="en-US" sz="3200" b="0" i="0">
                                  <a:latin typeface="Cambria Math" panose="02040503050406030204" pitchFamily="18" charset="0"/>
                                  <a:ea typeface="Cambria Math" panose="02040503050406030204" pitchFamily="18" charset="0"/>
                                </a:rPr>
                                <m:t>desired</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print</m:t>
                              </m:r>
                              <m:r>
                                <a:rPr lang="en-US" sz="3200" b="0" i="0">
                                  <a:latin typeface="Cambria Math" panose="02040503050406030204" pitchFamily="18" charset="0"/>
                                  <a:ea typeface="Cambria Math" panose="02040503050406030204" pitchFamily="18" charset="0"/>
                                </a:rPr>
                                <m:t> </m:t>
                              </m:r>
                              <m:r>
                                <m:rPr>
                                  <m:sty m:val="p"/>
                                </m:rPr>
                                <a:rPr lang="en-US" sz="3200" b="0" i="0">
                                  <a:latin typeface="Cambria Math" panose="02040503050406030204" pitchFamily="18" charset="0"/>
                                  <a:ea typeface="Cambria Math" panose="02040503050406030204" pitchFamily="18" charset="0"/>
                                </a:rPr>
                                <m:t>width</m:t>
                              </m:r>
                            </m:den>
                          </m:f>
                        </m:e>
                      </m:box>
                    </m:oMath>
                  </m:oMathPara>
                </a14:m>
                <a:endParaRPr lang="en-US" sz="3200" dirty="0">
                  <a:latin typeface="Avenir Book" panose="02000503020000020003" pitchFamily="2" charset="0"/>
                  <a:ea typeface="Cambria Math" panose="02040503050406030204" pitchFamily="18" charset="0"/>
                </a:endParaRP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Order your poster from Genigraphics and we will perform a free design review and advise you if we see anything that may be a concern for printing. We’ll even help tidy things up.</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p:sp>
            <p:nvSpPr>
              <p:cNvPr id="11" name="Text Box 190"/>
              <p:cNvSpPr txBox="1">
                <a:spLocks noRot="1" noChangeAspect="1" noMove="1" noResize="1" noEditPoints="1" noAdjustHandles="1" noChangeArrowheads="1" noChangeShapeType="1" noTextEdit="1"/>
              </p:cNvSpPr>
              <p:nvPr/>
            </p:nvSpPr>
            <p:spPr bwMode="auto">
              <a:xfrm>
                <a:off x="1645920" y="16276320"/>
                <a:ext cx="11704320" cy="13175506"/>
              </a:xfrm>
              <a:prstGeom prst="rect">
                <a:avLst/>
              </a:prstGeom>
              <a:blipFill>
                <a:blip r:embed="rId2"/>
                <a:stretch>
                  <a:fillRect l="-650" r="-542"/>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4264640" y="154533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649" y="30314901"/>
            <a:ext cx="5029200" cy="3352605"/>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30314900"/>
            <a:ext cx="5029200" cy="3352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025652" y="33877251"/>
            <a:ext cx="5019888"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1. Label in 28pt Calibri.</a:t>
            </a:r>
          </a:p>
        </p:txBody>
      </p:sp>
      <p:sp>
        <p:nvSpPr>
          <p:cNvPr id="52" name="Text Box 181"/>
          <p:cNvSpPr txBox="1">
            <a:spLocks noChangeArrowheads="1"/>
          </p:cNvSpPr>
          <p:nvPr/>
        </p:nvSpPr>
        <p:spPr bwMode="auto">
          <a:xfrm>
            <a:off x="8172452" y="33877251"/>
            <a:ext cx="5019888"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2. Label in 28pt Calibri.</a:t>
            </a:r>
          </a:p>
        </p:txBody>
      </p:sp>
      <p:sp>
        <p:nvSpPr>
          <p:cNvPr id="53" name="Text Box 180"/>
          <p:cNvSpPr txBox="1">
            <a:spLocks noChangeArrowheads="1"/>
          </p:cNvSpPr>
          <p:nvPr/>
        </p:nvSpPr>
        <p:spPr bwMode="auto">
          <a:xfrm>
            <a:off x="14022523" y="26971432"/>
            <a:ext cx="4859844"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latin typeface="Avenir Book" panose="02000503020000020003" pitchFamily="2" charset="0"/>
                <a:ea typeface="Cambria Math" panose="02040503050406030204" pitchFamily="18" charset="0"/>
              </a:rPr>
              <a:t>Table 1. Label in 28pt Calibri.</a:t>
            </a:r>
          </a:p>
        </p:txBody>
      </p:sp>
      <p:sp>
        <p:nvSpPr>
          <p:cNvPr id="37" name="Text Box 180"/>
          <p:cNvSpPr txBox="1">
            <a:spLocks noChangeArrowheads="1"/>
          </p:cNvSpPr>
          <p:nvPr/>
        </p:nvSpPr>
        <p:spPr bwMode="auto">
          <a:xfrm>
            <a:off x="26722883" y="14173200"/>
            <a:ext cx="4877285"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latin typeface="Avenir Book" panose="02000503020000020003" pitchFamily="2" charset="0"/>
                <a:ea typeface="Cambria Math" panose="02040503050406030204" pitchFamily="18" charset="0"/>
              </a:rPr>
              <a:t>Chart 1. Label in 28pt Calibri.</a:t>
            </a:r>
          </a:p>
        </p:txBody>
      </p:sp>
      <p:sp>
        <p:nvSpPr>
          <p:cNvPr id="30" name="Rectangle 265"/>
          <p:cNvSpPr>
            <a:spLocks noChangeAspect="1" noChangeArrowheads="1"/>
          </p:cNvSpPr>
          <p:nvPr/>
        </p:nvSpPr>
        <p:spPr bwMode="auto">
          <a:xfrm>
            <a:off x="1097280" y="1097280"/>
            <a:ext cx="3654715" cy="27432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dirty="0">
                <a:latin typeface="Avenir Book" panose="02000503020000020003" pitchFamily="2" charset="0"/>
                <a:ea typeface="Cambria Math" panose="02040503050406030204" pitchFamily="18" charset="0"/>
              </a:rPr>
              <a:t>REPLACE THIS BOX WITH YOUR ORGANIZATION’S</a:t>
            </a:r>
          </a:p>
          <a:p>
            <a:pPr algn="ctr" defTabSz="4022725"/>
            <a:r>
              <a:rPr lang="en-US" sz="2800" dirty="0">
                <a:latin typeface="Avenir Book" panose="02000503020000020003" pitchFamily="2" charset="0"/>
                <a:ea typeface="Cambria Math" panose="02040503050406030204" pitchFamily="18" charset="0"/>
              </a:rPr>
              <a:t>HIGH RESOLUTION LOGO</a:t>
            </a:r>
          </a:p>
        </p:txBody>
      </p:sp>
      <p:sp>
        <p:nvSpPr>
          <p:cNvPr id="31" name="Rectangle 265"/>
          <p:cNvSpPr>
            <a:spLocks noChangeAspect="1" noChangeArrowheads="1"/>
          </p:cNvSpPr>
          <p:nvPr/>
        </p:nvSpPr>
        <p:spPr bwMode="auto">
          <a:xfrm>
            <a:off x="35478720" y="1097280"/>
            <a:ext cx="3654715" cy="274320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dirty="0">
                <a:latin typeface="Avenir Book" panose="02000503020000020003" pitchFamily="2" charset="0"/>
                <a:ea typeface="Cambria Math" panose="02040503050406030204" pitchFamily="18" charset="0"/>
              </a:rPr>
              <a:t>REPLACE THIS BOX WITH YOUR ORGANIZATION’S</a:t>
            </a:r>
          </a:p>
          <a:p>
            <a:pPr algn="ctr" defTabSz="4022725"/>
            <a:r>
              <a:rPr lang="en-US" sz="2800" dirty="0">
                <a:latin typeface="Avenir Book" panose="02000503020000020003" pitchFamily="2" charset="0"/>
                <a:ea typeface="Cambria Math" panose="02040503050406030204" pitchFamily="18" charset="0"/>
              </a:rPr>
              <a:t>HIGH RESOLUTION LOGO</a:t>
            </a:r>
          </a:p>
        </p:txBody>
      </p:sp>
      <p:graphicFrame>
        <p:nvGraphicFramePr>
          <p:cNvPr id="7" name="Chart 6">
            <a:extLst>
              <a:ext uri="{FF2B5EF4-FFF2-40B4-BE49-F238E27FC236}">
                <a16:creationId xmlns:a16="http://schemas.microsoft.com/office/drawing/2014/main" id="{BDE82497-42F6-495D-8190-57BD5FE8396B}"/>
              </a:ext>
            </a:extLst>
          </p:cNvPr>
          <p:cNvGraphicFramePr/>
          <p:nvPr>
            <p:extLst>
              <p:ext uri="{D42A27DB-BD31-4B8C-83A1-F6EECF244321}">
                <p14:modId xmlns:p14="http://schemas.microsoft.com/office/powerpoint/2010/main" val="2432932450"/>
              </p:ext>
            </p:extLst>
          </p:nvPr>
        </p:nvGraphicFramePr>
        <p:xfrm>
          <a:off x="26883360" y="5852159"/>
          <a:ext cx="11704320" cy="827115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EAAE74"/>
      </a:accent1>
      <a:accent2>
        <a:srgbClr val="5BA8D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5919</TotalTime>
  <Words>1117</Words>
  <Application>Microsoft Macintosh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Roychoudhury, Ankita</cp:lastModifiedBy>
  <cp:revision>79</cp:revision>
  <cp:lastPrinted>2013-02-12T02:21:55Z</cp:lastPrinted>
  <dcterms:created xsi:type="dcterms:W3CDTF">2013-02-10T21:14:48Z</dcterms:created>
  <dcterms:modified xsi:type="dcterms:W3CDTF">2020-08-13T16:51:55Z</dcterms:modified>
</cp:coreProperties>
</file>