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58" r:id="rId4"/>
    <p:sldId id="346" r:id="rId5"/>
    <p:sldId id="345" r:id="rId6"/>
    <p:sldId id="350" r:id="rId7"/>
    <p:sldId id="351" r:id="rId8"/>
    <p:sldId id="260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28C"/>
    <a:srgbClr val="FFF3E1"/>
    <a:srgbClr val="F39B46"/>
    <a:srgbClr val="E8D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67"/>
    <p:restoredTop sz="96327"/>
  </p:normalViewPr>
  <p:slideViewPr>
    <p:cSldViewPr snapToGrid="0" snapToObjects="1">
      <p:cViewPr>
        <p:scale>
          <a:sx n="88" d="100"/>
          <a:sy n="88" d="100"/>
        </p:scale>
        <p:origin x="50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F77A3-4D83-E840-9B7E-1AE6ED8764FC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5864E-CD8A-6B4D-B1DB-9D035C5F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81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7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11/13/20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11/13/20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11/13/20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11/13/20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11/13/20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11/13/20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26123" y="6542088"/>
            <a:ext cx="840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11/13/20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21882" y="6542088"/>
            <a:ext cx="1718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Ankita Roychoudhury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9772" y="6149678"/>
            <a:ext cx="380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fld id="{814F3199-600E-1648-98F9-303CE5CD93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C96F34F-7085-4843-BFB2-253993EEE70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Murray Lab</a:t>
            </a:r>
          </a:p>
          <a:p>
            <a:r>
              <a:rPr lang="en-US" dirty="0"/>
              <a:t>11.13.2020</a:t>
            </a:r>
          </a:p>
        </p:txBody>
      </p:sp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9E81-C1D2-A74A-B095-1D3CF78D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020" y="342357"/>
            <a:ext cx="4343718" cy="881784"/>
          </a:xfrm>
        </p:spPr>
        <p:txBody>
          <a:bodyPr>
            <a:noAutofit/>
          </a:bodyPr>
          <a:lstStyle/>
          <a:p>
            <a:r>
              <a:rPr lang="en-US" sz="2400" b="1" dirty="0"/>
              <a:t>Goal</a:t>
            </a:r>
            <a:r>
              <a:rPr lang="en-US" sz="2400" dirty="0"/>
              <a:t>: Cell-free Mitochondrial Mimics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8C4B6-413B-6848-8E4F-E7699DA003E3}"/>
              </a:ext>
            </a:extLst>
          </p:cNvPr>
          <p:cNvGrpSpPr/>
          <p:nvPr/>
        </p:nvGrpSpPr>
        <p:grpSpPr>
          <a:xfrm>
            <a:off x="538293" y="2272653"/>
            <a:ext cx="3627313" cy="2312694"/>
            <a:chOff x="2673543" y="2305946"/>
            <a:chExt cx="6358945" cy="3897417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EE84680-DA8D-BD45-80A8-94D8AE7B6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E9F93C-F176-C040-A502-EB00509D4597}"/>
                </a:ext>
              </a:extLst>
            </p:cNvPr>
            <p:cNvSpPr txBox="1"/>
            <p:nvPr/>
          </p:nvSpPr>
          <p:spPr>
            <a:xfrm>
              <a:off x="4260188" y="3851123"/>
              <a:ext cx="1447102" cy="46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6B6780-5638-DE41-9832-90B3EABC07F7}"/>
              </a:ext>
            </a:extLst>
          </p:cNvPr>
          <p:cNvCxnSpPr/>
          <p:nvPr/>
        </p:nvCxnSpPr>
        <p:spPr>
          <a:xfrm>
            <a:off x="5485422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D158DBD9-2C90-7844-A92A-7C2AE8046B1A}"/>
              </a:ext>
            </a:extLst>
          </p:cNvPr>
          <p:cNvSpPr txBox="1">
            <a:spLocks/>
          </p:cNvSpPr>
          <p:nvPr/>
        </p:nvSpPr>
        <p:spPr>
          <a:xfrm>
            <a:off x="6515548" y="292036"/>
            <a:ext cx="3854380" cy="9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Proposal: ATP Regeneration by ATP Synthase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19F486-C676-3F40-86A3-38309C63648F}"/>
              </a:ext>
            </a:extLst>
          </p:cNvPr>
          <p:cNvSpPr txBox="1"/>
          <p:nvPr/>
        </p:nvSpPr>
        <p:spPr>
          <a:xfrm>
            <a:off x="1167832" y="6600693"/>
            <a:ext cx="1518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</a:t>
            </a:r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D7B1B5-3576-9242-AA6E-B2832441E7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5" b="862"/>
          <a:stretch/>
        </p:blipFill>
        <p:spPr>
          <a:xfrm>
            <a:off x="34411" y="6560127"/>
            <a:ext cx="1074881" cy="259080"/>
          </a:xfrm>
          <a:prstGeom prst="rect">
            <a:avLst/>
          </a:prstGeom>
        </p:spPr>
      </p:pic>
      <p:pic>
        <p:nvPicPr>
          <p:cNvPr id="32" name="Picture 31" descr="A picture containing clock&#10;&#10;Description automatically generated">
            <a:extLst>
              <a:ext uri="{FF2B5EF4-FFF2-40B4-BE49-F238E27FC236}">
                <a16:creationId xmlns:a16="http://schemas.microsoft.com/office/drawing/2014/main" id="{0CA8DF3F-58A0-0C4F-9303-542CD3947F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871" y="1590320"/>
            <a:ext cx="3535727" cy="405767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3F39F-E876-6D43-9BB3-3362088B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11/13/20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738E1-1E6A-3B4F-B693-8D5F33ED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9E3BED-5D41-A342-9919-8EFB33C0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</p:spTree>
    <p:extLst>
      <p:ext uri="{BB962C8B-B14F-4D97-AF65-F5344CB8AC3E}">
        <p14:creationId xmlns:p14="http://schemas.microsoft.com/office/powerpoint/2010/main" val="396681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166007-BDDB-294E-8B02-E6F003FE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C1650D-F933-BC4A-8898-49464EE61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Updates</a:t>
            </a:r>
          </a:p>
          <a:p>
            <a:r>
              <a:rPr lang="en-US" dirty="0"/>
              <a:t>Random Proposal</a:t>
            </a:r>
          </a:p>
          <a:p>
            <a:r>
              <a:rPr lang="en-US" dirty="0"/>
              <a:t>Future Plans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D62D4C-6067-9642-A7B6-D207CD51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11/13/20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DCD23C-0A3A-1049-B5EA-548C18D0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A754E-C53B-A747-9DD3-573B9B3B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</p:spTree>
    <p:extLst>
      <p:ext uri="{BB962C8B-B14F-4D97-AF65-F5344CB8AC3E}">
        <p14:creationId xmlns:p14="http://schemas.microsoft.com/office/powerpoint/2010/main" val="383537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9FEB-25F6-2B4D-A8FD-60A144C3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Updates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9802A-64E3-A343-85CC-49902AF23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58AB6-3695-644B-900F-C260C5FE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11/13/20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D569B-5BFA-5747-8102-FD135C73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E33EB-333B-CD40-B70F-6155C930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</p:spTree>
    <p:extLst>
      <p:ext uri="{BB962C8B-B14F-4D97-AF65-F5344CB8AC3E}">
        <p14:creationId xmlns:p14="http://schemas.microsoft.com/office/powerpoint/2010/main" val="62831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C28C">
            <a:alpha val="1607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54EE-6B3B-A34A-8604-518ADC1D9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95" y="9268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Experimental Plans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6158A3-90E4-AB49-ACDB-C14EC376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6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1) ATP Calibration Curve		2) </a:t>
            </a:r>
            <a:r>
              <a:rPr lang="en-US" sz="2000" dirty="0"/>
              <a:t>Quantify GFP and ATP in bulk TX-TL with DNA </a:t>
            </a:r>
            <a:endParaRPr lang="en-US" sz="2500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B642570-2259-4042-9FE6-B918ABD8D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09" y="2375925"/>
            <a:ext cx="3343034" cy="286545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483D2C7-B2DD-3842-A42E-8D86DE5207E6}"/>
              </a:ext>
            </a:extLst>
          </p:cNvPr>
          <p:cNvGrpSpPr/>
          <p:nvPr/>
        </p:nvGrpSpPr>
        <p:grpSpPr>
          <a:xfrm>
            <a:off x="5740997" y="2769644"/>
            <a:ext cx="1873623" cy="2078019"/>
            <a:chOff x="6569336" y="2840018"/>
            <a:chExt cx="1873623" cy="207801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8840583-9712-F447-8079-C85EFC4597FE}"/>
                </a:ext>
              </a:extLst>
            </p:cNvPr>
            <p:cNvGrpSpPr/>
            <p:nvPr/>
          </p:nvGrpSpPr>
          <p:grpSpPr>
            <a:xfrm>
              <a:off x="6569336" y="2840018"/>
              <a:ext cx="1873623" cy="2078019"/>
              <a:chOff x="6569336" y="2840018"/>
              <a:chExt cx="1873623" cy="2078019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9FC5C60-EB49-084A-BB3A-A9295DCE25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9336" y="2840018"/>
                <a:ext cx="0" cy="20762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CE0BA6-19C1-EA44-B047-E918A7A98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42959" y="2840018"/>
                <a:ext cx="0" cy="20762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46A84E4-A096-8C43-93FE-C6E4D9769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9336" y="4918037"/>
                <a:ext cx="187362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95750C-F42F-BE47-B02A-D2FE97B4E48D}"/>
                </a:ext>
              </a:extLst>
            </p:cNvPr>
            <p:cNvSpPr/>
            <p:nvPr/>
          </p:nvSpPr>
          <p:spPr>
            <a:xfrm>
              <a:off x="6569336" y="4034118"/>
              <a:ext cx="1873623" cy="882126"/>
            </a:xfrm>
            <a:prstGeom prst="rect">
              <a:avLst/>
            </a:prstGeom>
            <a:solidFill>
              <a:srgbClr val="FFC00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587FA0-E9A6-8D42-B023-FEF9384D87A3}"/>
              </a:ext>
            </a:extLst>
          </p:cNvPr>
          <p:cNvCxnSpPr>
            <a:cxnSpLocks/>
            <a:stCxn id="18" idx="0"/>
            <a:endCxn id="24" idx="1"/>
          </p:cNvCxnSpPr>
          <p:nvPr/>
        </p:nvCxnSpPr>
        <p:spPr>
          <a:xfrm flipV="1">
            <a:off x="6677809" y="3043515"/>
            <a:ext cx="1272539" cy="920229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A87540D6-E450-2841-8F52-CA3BCA6B1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348" y="2225933"/>
            <a:ext cx="2366683" cy="1635163"/>
          </a:xfrm>
          <a:prstGeom prst="rect">
            <a:avLst/>
          </a:prstGeom>
        </p:spPr>
      </p:pic>
      <p:pic>
        <p:nvPicPr>
          <p:cNvPr id="27" name="Picture 26" descr="Chart, diagram&#10;&#10;Description automatically generated">
            <a:extLst>
              <a:ext uri="{FF2B5EF4-FFF2-40B4-BE49-F238E27FC236}">
                <a16:creationId xmlns:a16="http://schemas.microsoft.com/office/drawing/2014/main" id="{BB2F3FF6-413A-624F-AD98-2B0D4CF6D8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292"/>
          <a:stretch/>
        </p:blipFill>
        <p:spPr>
          <a:xfrm>
            <a:off x="8037679" y="4563602"/>
            <a:ext cx="2031920" cy="153862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286583-08FF-204F-8174-44AFF97888E2}"/>
              </a:ext>
            </a:extLst>
          </p:cNvPr>
          <p:cNvSpPr txBox="1"/>
          <p:nvPr/>
        </p:nvSpPr>
        <p:spPr>
          <a:xfrm>
            <a:off x="8284654" y="1982250"/>
            <a:ext cx="1784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EXAMPLE GFP Curve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F80BFB-39F3-ED4A-A6B7-9489D87A6840}"/>
              </a:ext>
            </a:extLst>
          </p:cNvPr>
          <p:cNvSpPr txBox="1"/>
          <p:nvPr/>
        </p:nvSpPr>
        <p:spPr>
          <a:xfrm>
            <a:off x="8380208" y="4331912"/>
            <a:ext cx="1784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EXAMPLE ATP Curve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40C015-1F48-5B4A-8FF0-FCFA4165F5E1}"/>
              </a:ext>
            </a:extLst>
          </p:cNvPr>
          <p:cNvCxnSpPr>
            <a:cxnSpLocks/>
            <a:stCxn id="18" idx="0"/>
            <a:endCxn id="27" idx="1"/>
          </p:cNvCxnSpPr>
          <p:nvPr/>
        </p:nvCxnSpPr>
        <p:spPr>
          <a:xfrm>
            <a:off x="6677809" y="3963744"/>
            <a:ext cx="1359870" cy="1369168"/>
          </a:xfrm>
          <a:prstGeom prst="straightConnector1">
            <a:avLst/>
          </a:prstGeom>
          <a:ln w="19050">
            <a:solidFill>
              <a:srgbClr val="FF0000">
                <a:alpha val="50196"/>
              </a:srgb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4094D4A-3FCA-D545-9C56-6C9CD5DFEA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462195"/>
            <a:ext cx="1137371" cy="395805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2E472B-331B-C94F-AE48-1F32C884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11/13/20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05642D-EA66-B046-A923-462580EB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BE6B7F6-8C31-B24F-AD67-12F1C53E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</p:spTree>
    <p:extLst>
      <p:ext uri="{BB962C8B-B14F-4D97-AF65-F5344CB8AC3E}">
        <p14:creationId xmlns:p14="http://schemas.microsoft.com/office/powerpoint/2010/main" val="275584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C28C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316C4-07EF-A44B-BD11-FBEFA3C22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2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In all cases, GFP and ATP will be measured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6D1ECE-677E-B84B-8576-C64C71FEC522}"/>
              </a:ext>
            </a:extLst>
          </p:cNvPr>
          <p:cNvSpPr txBox="1">
            <a:spLocks/>
          </p:cNvSpPr>
          <p:nvPr/>
        </p:nvSpPr>
        <p:spPr>
          <a:xfrm>
            <a:off x="1287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3200" dirty="0"/>
              <a:t>#2 cont.) Proposed Controls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EE63411-9956-1848-B0CA-05EE3BEA1B8F}"/>
              </a:ext>
            </a:extLst>
          </p:cNvPr>
          <p:cNvGraphicFramePr>
            <a:graphicFrameLocks noGrp="1"/>
          </p:cNvGraphicFramePr>
          <p:nvPr/>
        </p:nvGraphicFramePr>
        <p:xfrm>
          <a:off x="270586" y="2352596"/>
          <a:ext cx="1167179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461">
                  <a:extLst>
                    <a:ext uri="{9D8B030D-6E8A-4147-A177-3AD203B41FA5}">
                      <a16:colId xmlns:a16="http://schemas.microsoft.com/office/drawing/2014/main" val="612833034"/>
                    </a:ext>
                  </a:extLst>
                </a:gridCol>
                <a:gridCol w="1344706">
                  <a:extLst>
                    <a:ext uri="{9D8B030D-6E8A-4147-A177-3AD203B41FA5}">
                      <a16:colId xmlns:a16="http://schemas.microsoft.com/office/drawing/2014/main" val="3756418327"/>
                    </a:ext>
                  </a:extLst>
                </a:gridCol>
                <a:gridCol w="1492623">
                  <a:extLst>
                    <a:ext uri="{9D8B030D-6E8A-4147-A177-3AD203B41FA5}">
                      <a16:colId xmlns:a16="http://schemas.microsoft.com/office/drawing/2014/main" val="811778270"/>
                    </a:ext>
                  </a:extLst>
                </a:gridCol>
                <a:gridCol w="1465729">
                  <a:extLst>
                    <a:ext uri="{9D8B030D-6E8A-4147-A177-3AD203B41FA5}">
                      <a16:colId xmlns:a16="http://schemas.microsoft.com/office/drawing/2014/main" val="2158289311"/>
                    </a:ext>
                  </a:extLst>
                </a:gridCol>
                <a:gridCol w="591671">
                  <a:extLst>
                    <a:ext uri="{9D8B030D-6E8A-4147-A177-3AD203B41FA5}">
                      <a16:colId xmlns:a16="http://schemas.microsoft.com/office/drawing/2014/main" val="49518323"/>
                    </a:ext>
                  </a:extLst>
                </a:gridCol>
                <a:gridCol w="5877604">
                  <a:extLst>
                    <a:ext uri="{9D8B030D-6E8A-4147-A177-3AD203B41FA5}">
                      <a16:colId xmlns:a16="http://schemas.microsoft.com/office/drawing/2014/main" val="330628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deGFP</a:t>
                      </a:r>
                      <a:r>
                        <a:rPr lang="en-US" dirty="0"/>
                        <a:t> DNA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Energy Buffer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TXTL Extract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8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05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 Control for background fluorescence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26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Quantify ATP depletion due to metabolic leak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07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does the system perform without energy? How quickly does energy run out?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99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does the system perform with only energy?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8312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E5BAB56-3FAE-5641-8670-593A4B2FC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2195"/>
            <a:ext cx="1137371" cy="395805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04D6A-B85A-FF44-BE8A-2B8A6BB7E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11/13/20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71266-0720-A142-9447-5FAF0195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A88560-99C2-104B-8E0A-98DB0847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</p:spTree>
    <p:extLst>
      <p:ext uri="{BB962C8B-B14F-4D97-AF65-F5344CB8AC3E}">
        <p14:creationId xmlns:p14="http://schemas.microsoft.com/office/powerpoint/2010/main" val="1509386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C28C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C4546-E296-DC43-869A-CA86C11B2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99" y="331646"/>
            <a:ext cx="110930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3) Add more reagents at start	          4) Add more reagents in the middle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6178ACF-A96B-C74D-AA3E-0256855DE292}"/>
              </a:ext>
            </a:extLst>
          </p:cNvPr>
          <p:cNvGrpSpPr/>
          <p:nvPr/>
        </p:nvGrpSpPr>
        <p:grpSpPr>
          <a:xfrm>
            <a:off x="295639" y="1171792"/>
            <a:ext cx="4729306" cy="4072083"/>
            <a:chOff x="295639" y="1171792"/>
            <a:chExt cx="4729306" cy="407208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4024792-C849-0044-A5EC-477CE4811AB5}"/>
                </a:ext>
              </a:extLst>
            </p:cNvPr>
            <p:cNvGrpSpPr/>
            <p:nvPr/>
          </p:nvGrpSpPr>
          <p:grpSpPr>
            <a:xfrm>
              <a:off x="295639" y="1171792"/>
              <a:ext cx="2366683" cy="4010556"/>
              <a:chOff x="209577" y="2301344"/>
              <a:chExt cx="2366683" cy="4010556"/>
            </a:xfrm>
          </p:grpSpPr>
          <p:pic>
            <p:nvPicPr>
              <p:cNvPr id="4" name="Picture 3" descr="Diagram&#10;&#10;Description automatically generated">
                <a:extLst>
                  <a:ext uri="{FF2B5EF4-FFF2-40B4-BE49-F238E27FC236}">
                    <a16:creationId xmlns:a16="http://schemas.microsoft.com/office/drawing/2014/main" id="{1FF8C862-1475-254B-94DA-CD289E95FB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9577" y="2564618"/>
                <a:ext cx="2366683" cy="1635163"/>
              </a:xfrm>
              <a:prstGeom prst="rect">
                <a:avLst/>
              </a:prstGeom>
            </p:spPr>
          </p:pic>
          <p:pic>
            <p:nvPicPr>
              <p:cNvPr id="5" name="Picture 4" descr="Chart, diagram&#10;&#10;Description automatically generated">
                <a:extLst>
                  <a:ext uri="{FF2B5EF4-FFF2-40B4-BE49-F238E27FC236}">
                    <a16:creationId xmlns:a16="http://schemas.microsoft.com/office/drawing/2014/main" id="{2F12217F-E03F-EA4C-AC7F-CD0C9FF2D1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3292"/>
              <a:stretch/>
            </p:blipFill>
            <p:spPr>
              <a:xfrm>
                <a:off x="259900" y="4773280"/>
                <a:ext cx="2031920" cy="153862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2944E3-28E3-A246-97C3-64B723ECCD7F}"/>
                  </a:ext>
                </a:extLst>
              </p:cNvPr>
              <p:cNvSpPr txBox="1"/>
              <p:nvPr/>
            </p:nvSpPr>
            <p:spPr>
              <a:xfrm>
                <a:off x="636417" y="2301344"/>
                <a:ext cx="1784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venir Book" panose="02000503020000020003" pitchFamily="2" charset="0"/>
                  </a:rPr>
                  <a:t>EXAMPLE GFP Curve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7D5FB2-09C5-1F4F-B7E0-1C42CEED637A}"/>
                  </a:ext>
                </a:extLst>
              </p:cNvPr>
              <p:cNvSpPr txBox="1"/>
              <p:nvPr/>
            </p:nvSpPr>
            <p:spPr>
              <a:xfrm>
                <a:off x="463437" y="4467519"/>
                <a:ext cx="1784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venir Book" panose="02000503020000020003" pitchFamily="2" charset="0"/>
                  </a:rPr>
                  <a:t>EXAMPLE ATP Curve</a:t>
                </a:r>
              </a:p>
            </p:txBody>
          </p:sp>
        </p:grpSp>
        <p:pic>
          <p:nvPicPr>
            <p:cNvPr id="10" name="Picture 9" descr="Diagram&#10;&#10;Description automatically generated">
              <a:extLst>
                <a:ext uri="{FF2B5EF4-FFF2-40B4-BE49-F238E27FC236}">
                  <a16:creationId xmlns:a16="http://schemas.microsoft.com/office/drawing/2014/main" id="{B468F2B0-F352-FB44-B440-090BCDC58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00077" y="1450209"/>
              <a:ext cx="1969710" cy="1435864"/>
            </a:xfrm>
            <a:prstGeom prst="rect">
              <a:avLst/>
            </a:prstGeom>
          </p:spPr>
        </p:pic>
        <p:pic>
          <p:nvPicPr>
            <p:cNvPr id="12" name="Picture 11" descr="Chart, line chart&#10;&#10;Description automatically generated">
              <a:extLst>
                <a:ext uri="{FF2B5EF4-FFF2-40B4-BE49-F238E27FC236}">
                  <a16:creationId xmlns:a16="http://schemas.microsoft.com/office/drawing/2014/main" id="{3FF473C8-C0D4-9141-A405-BAF6AAF60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850"/>
            <a:stretch/>
          </p:blipFill>
          <p:spPr>
            <a:xfrm>
              <a:off x="2853452" y="3582201"/>
              <a:ext cx="1969710" cy="166167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3DC944-4D64-1C4F-A60C-280EA4884641}"/>
                </a:ext>
              </a:extLst>
            </p:cNvPr>
            <p:cNvSpPr txBox="1"/>
            <p:nvPr/>
          </p:nvSpPr>
          <p:spPr>
            <a:xfrm>
              <a:off x="3240000" y="3337967"/>
              <a:ext cx="178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  <a:latin typeface="Avenir Book" panose="02000503020000020003" pitchFamily="2" charset="0"/>
                </a:rPr>
                <a:t>PREDICTED</a:t>
              </a:r>
              <a:r>
                <a:rPr lang="en-US" sz="1200" dirty="0">
                  <a:latin typeface="Avenir Book" panose="02000503020000020003" pitchFamily="2" charset="0"/>
                </a:rPr>
                <a:t> ATP Curve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46ADFC-3B99-AE4D-8149-179FB5814C75}"/>
                </a:ext>
              </a:extLst>
            </p:cNvPr>
            <p:cNvSpPr txBox="1"/>
            <p:nvPr/>
          </p:nvSpPr>
          <p:spPr>
            <a:xfrm>
              <a:off x="3182934" y="1176772"/>
              <a:ext cx="178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  <a:latin typeface="Avenir Book" panose="02000503020000020003" pitchFamily="2" charset="0"/>
                </a:rPr>
                <a:t>PREDICTED</a:t>
              </a:r>
              <a:r>
                <a:rPr lang="en-US" sz="1200" dirty="0">
                  <a:latin typeface="Avenir Book" panose="02000503020000020003" pitchFamily="2" charset="0"/>
                </a:rPr>
                <a:t> GFP Curve</a:t>
              </a:r>
            </a:p>
          </p:txBody>
        </p:sp>
        <p:sp>
          <p:nvSpPr>
            <p:cNvPr id="15" name="Right Bracket 14">
              <a:extLst>
                <a:ext uri="{FF2B5EF4-FFF2-40B4-BE49-F238E27FC236}">
                  <a16:creationId xmlns:a16="http://schemas.microsoft.com/office/drawing/2014/main" id="{D597CC1F-F5F5-9A4B-8DF7-7C6ED6AB0CDE}"/>
                </a:ext>
              </a:extLst>
            </p:cNvPr>
            <p:cNvSpPr/>
            <p:nvPr/>
          </p:nvSpPr>
          <p:spPr>
            <a:xfrm>
              <a:off x="2377882" y="1211961"/>
              <a:ext cx="129542" cy="3876289"/>
            </a:xfrm>
            <a:prstGeom prst="rightBracke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81FB123-60FA-5E43-9105-DB74E317BD0B}"/>
                </a:ext>
              </a:extLst>
            </p:cNvPr>
            <p:cNvCxnSpPr>
              <a:stCxn id="15" idx="2"/>
            </p:cNvCxnSpPr>
            <p:nvPr/>
          </p:nvCxnSpPr>
          <p:spPr>
            <a:xfrm>
              <a:off x="2507424" y="3150106"/>
              <a:ext cx="4487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A39BF5F-A032-E644-A438-0FDCA798A0BF}"/>
              </a:ext>
            </a:extLst>
          </p:cNvPr>
          <p:cNvSpPr txBox="1"/>
          <p:nvPr/>
        </p:nvSpPr>
        <p:spPr>
          <a:xfrm>
            <a:off x="549499" y="5422933"/>
            <a:ext cx="427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Hypothesis: Proportionally more protein production with more initial ATP</a:t>
            </a:r>
          </a:p>
        </p:txBody>
      </p:sp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4D039A92-FD58-B14A-B0E0-8CE1CC134E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5454" y="1111495"/>
            <a:ext cx="2628900" cy="1799968"/>
          </a:xfrm>
          <a:prstGeom prst="rect">
            <a:avLst/>
          </a:prstGeom>
        </p:spPr>
      </p:pic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3CD7ED20-0041-4D45-8281-5C25F88D2C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7653" y="3575419"/>
            <a:ext cx="2241655" cy="202507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4E43201-48DB-F548-AD88-B9411F5F6EEA}"/>
              </a:ext>
            </a:extLst>
          </p:cNvPr>
          <p:cNvSpPr txBox="1"/>
          <p:nvPr/>
        </p:nvSpPr>
        <p:spPr>
          <a:xfrm>
            <a:off x="7267431" y="777961"/>
            <a:ext cx="1784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venir Book" panose="02000503020000020003" pitchFamily="2" charset="0"/>
              </a:rPr>
              <a:t>PREDICTED</a:t>
            </a:r>
            <a:r>
              <a:rPr lang="en-US" sz="1200" dirty="0">
                <a:latin typeface="Avenir Book" panose="02000503020000020003" pitchFamily="2" charset="0"/>
              </a:rPr>
              <a:t> GFP Curve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BAF80A-829E-7C4F-9D5A-FD65505A1F82}"/>
              </a:ext>
            </a:extLst>
          </p:cNvPr>
          <p:cNvSpPr txBox="1"/>
          <p:nvPr/>
        </p:nvSpPr>
        <p:spPr>
          <a:xfrm>
            <a:off x="7296900" y="3290500"/>
            <a:ext cx="1784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venir Book" panose="02000503020000020003" pitchFamily="2" charset="0"/>
              </a:rPr>
              <a:t>PREDICTED</a:t>
            </a:r>
            <a:r>
              <a:rPr lang="en-US" sz="1200" dirty="0">
                <a:latin typeface="Avenir Book" panose="02000503020000020003" pitchFamily="2" charset="0"/>
              </a:rPr>
              <a:t> ATP Curve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EABEB0-8F1C-5B41-9FFB-565979A5EED4}"/>
              </a:ext>
            </a:extLst>
          </p:cNvPr>
          <p:cNvSpPr txBox="1"/>
          <p:nvPr/>
        </p:nvSpPr>
        <p:spPr>
          <a:xfrm>
            <a:off x="6590141" y="5746098"/>
            <a:ext cx="381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Hypothesis: Can revive protein production with ATP spike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3A46127-1B05-9041-AD24-3779A757A2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462195"/>
            <a:ext cx="1137371" cy="395805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454AAB1-9060-0045-9BED-788F9471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11/13/20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E02439E-5D99-F64A-97DA-AD682E98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7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80C2BD4B-D509-C74A-9D30-96493944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</p:spTree>
    <p:extLst>
      <p:ext uri="{BB962C8B-B14F-4D97-AF65-F5344CB8AC3E}">
        <p14:creationId xmlns:p14="http://schemas.microsoft.com/office/powerpoint/2010/main" val="2918788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7B12-0E07-824E-A4A3-1564B8FA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Proposal: Semiconductors + DNA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9CCEF-B7DC-A748-AB71-86A96E5D0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DD0FA-ACBF-5945-92C2-F114FC3C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11/13/20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0CE89-130B-3D4C-BB5B-2A4DA48C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BC744-1BCD-BB46-821D-4DEEBAB3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</p:spTree>
    <p:extLst>
      <p:ext uri="{BB962C8B-B14F-4D97-AF65-F5344CB8AC3E}">
        <p14:creationId xmlns:p14="http://schemas.microsoft.com/office/powerpoint/2010/main" val="419260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23ED2-BF2E-7740-AF71-53BDD03B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1D62E-503E-7B48-97ED-2240F8472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December research access?</a:t>
            </a:r>
          </a:p>
          <a:p>
            <a:r>
              <a:rPr lang="en-US" dirty="0"/>
              <a:t>Third term off – get hired?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E50D9-6A58-054D-8F04-1B0AA6C9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11/13/20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8BD68-0513-FA45-84EE-06669398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D8BFB-7ED4-BC4A-A810-4C0D9370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</p:spTree>
    <p:extLst>
      <p:ext uri="{BB962C8B-B14F-4D97-AF65-F5344CB8AC3E}">
        <p14:creationId xmlns:p14="http://schemas.microsoft.com/office/powerpoint/2010/main" val="3242714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0820_caltech_template" id="{817EC947-AEC5-644A-8AF9-1DC9D3CB0A02}" vid="{EDA96392-5B10-A348-8E1D-BA2D2C975F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247</Words>
  <Application>Microsoft Macintosh PowerPoint</Application>
  <PresentationFormat>Widescreen</PresentationFormat>
  <Paragraphs>86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Book</vt:lpstr>
      <vt:lpstr>Calibri</vt:lpstr>
      <vt:lpstr>Office Theme</vt:lpstr>
      <vt:lpstr>Project Updates</vt:lpstr>
      <vt:lpstr>Goal: Cell-free Mitochondrial Mimics </vt:lpstr>
      <vt:lpstr>Outline</vt:lpstr>
      <vt:lpstr>Project Updates</vt:lpstr>
      <vt:lpstr>Experimental Plans</vt:lpstr>
      <vt:lpstr>PowerPoint Presentation</vt:lpstr>
      <vt:lpstr>PowerPoint Presentation</vt:lpstr>
      <vt:lpstr>Proposal: Semiconductors + DNA</vt:lpstr>
      <vt:lpstr>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Updates</dc:title>
  <dc:creator>Roychoudhury, Ankita</dc:creator>
  <cp:lastModifiedBy>Roychoudhury, Ankita</cp:lastModifiedBy>
  <cp:revision>7</cp:revision>
  <dcterms:created xsi:type="dcterms:W3CDTF">2020-11-10T03:09:41Z</dcterms:created>
  <dcterms:modified xsi:type="dcterms:W3CDTF">2020-11-10T03:58:29Z</dcterms:modified>
</cp:coreProperties>
</file>