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73" r:id="rId10"/>
    <p:sldId id="281" r:id="rId11"/>
    <p:sldId id="271" r:id="rId12"/>
    <p:sldId id="274" r:id="rId13"/>
    <p:sldId id="279" r:id="rId14"/>
    <p:sldId id="278" r:id="rId15"/>
    <p:sldId id="283" r:id="rId16"/>
    <p:sldId id="282" r:id="rId17"/>
    <p:sldId id="275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46"/>
    <a:srgbClr val="FF0000"/>
    <a:srgbClr val="000000"/>
    <a:srgbClr val="B1B1B1"/>
    <a:srgbClr val="E53BDE"/>
    <a:srgbClr val="E166DD"/>
    <a:srgbClr val="FB7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4"/>
    <p:restoredTop sz="89256"/>
  </p:normalViewPr>
  <p:slideViewPr>
    <p:cSldViewPr snapToGrid="0" snapToObjects="1">
      <p:cViewPr>
        <p:scale>
          <a:sx n="125" d="100"/>
          <a:sy n="125" d="100"/>
        </p:scale>
        <p:origin x="-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BE5D3-D48E-6E44-8676-FBFD15CA7C61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F772B-7887-4843-AC26-B1485BC4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thicker?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params bigger</a:t>
            </a:r>
          </a:p>
          <a:p>
            <a:endParaRPr lang="en-US" dirty="0"/>
          </a:p>
          <a:p>
            <a:r>
              <a:rPr lang="en-US" dirty="0"/>
              <a:t>Add animations to circle the things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red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curve of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Sacrifices isobutanol production</a:t>
            </a:r>
          </a:p>
          <a:p>
            <a:r>
              <a:rPr lang="en-US" dirty="0"/>
              <a:t>Too much phosphate becomes inhibitory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5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6.1.2020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0E139-F294-C34C-A8DA-46686DC8FA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0555" y="2776903"/>
            <a:ext cx="5181600" cy="4863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2995617" y="2654015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7" y="2654015"/>
                <a:ext cx="307520" cy="232692"/>
              </a:xfrm>
              <a:prstGeom prst="rect">
                <a:avLst/>
              </a:prstGeom>
              <a:blipFill>
                <a:blip r:embed="rId3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2995617" y="3102889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7" y="3102889"/>
                <a:ext cx="298543" cy="215444"/>
              </a:xfrm>
              <a:prstGeom prst="rect">
                <a:avLst/>
              </a:prstGeom>
              <a:blipFill>
                <a:blip r:embed="rId4"/>
                <a:stretch>
                  <a:fillRect l="-12500" r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5674047" y="2654014"/>
                <a:ext cx="31393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047" y="2654014"/>
                <a:ext cx="313932" cy="232692"/>
              </a:xfrm>
              <a:prstGeom prst="rect">
                <a:avLst/>
              </a:prstGeom>
              <a:blipFill>
                <a:blip r:embed="rId5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5719471" y="3102889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71" y="3102889"/>
                <a:ext cx="304955" cy="215444"/>
              </a:xfrm>
              <a:prstGeom prst="rect">
                <a:avLst/>
              </a:prstGeom>
              <a:blipFill>
                <a:blip r:embed="rId6"/>
                <a:stretch>
                  <a:fillRect l="-12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4343550" y="2669181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50" y="2669181"/>
                <a:ext cx="355610" cy="215444"/>
              </a:xfrm>
              <a:prstGeom prst="rect">
                <a:avLst/>
              </a:prstGeom>
              <a:blipFill>
                <a:blip r:embed="rId7"/>
                <a:stretch>
                  <a:fillRect l="-1034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9BBEF-0DE8-144F-8E14-13526EFBD2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29" y="3956605"/>
            <a:ext cx="7323862" cy="5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8F9A1DB-0C52-6947-9EC0-1DFCC494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22" y="3246518"/>
            <a:ext cx="6442191" cy="1757598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430BCCD-EFDB-C64C-BCDB-FD1BC8B73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209" y="1273644"/>
            <a:ext cx="6479399" cy="1757598"/>
          </a:xfrm>
          <a:prstGeom prst="rect">
            <a:avLst/>
          </a:prstGeom>
        </p:spPr>
      </p:pic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870" y="1209686"/>
            <a:ext cx="1172077" cy="1885514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870" y="3473399"/>
            <a:ext cx="1072449" cy="1662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1101129" y="5946954"/>
            <a:ext cx="925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</a:t>
            </a:r>
            <a:r>
              <a:rPr lang="en-US" sz="1400" b="1" dirty="0" err="1">
                <a:latin typeface="Avenir Book" panose="02000503020000020003" pitchFamily="2" charset="0"/>
              </a:rPr>
              <a:t>atp</a:t>
            </a:r>
            <a:r>
              <a:rPr lang="en-US" sz="1400" b="1" dirty="0">
                <a:latin typeface="Avenir Book" panose="02000503020000020003" pitchFamily="2" charset="0"/>
              </a:rPr>
              <a:t> leak and the initial concentrations of enzymes can lead to more optimal dynamics.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5975901" y="2219370"/>
            <a:ext cx="6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53BDE"/>
                </a:solidFill>
                <a:latin typeface="Avenir Book" panose="02000503020000020003" pitchFamily="2" charset="0"/>
              </a:rPr>
              <a:t>44.4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6300341" y="4241275"/>
            <a:ext cx="71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53BDE"/>
                </a:solidFill>
                <a:latin typeface="Avenir Book" panose="02000503020000020003" pitchFamily="2" charset="0"/>
              </a:rPr>
              <a:t>130.7</a:t>
            </a:r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30129-92B4-4145-AE0E-44807ADDA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633" y="3429000"/>
            <a:ext cx="1425123" cy="1737291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604" y="1325563"/>
            <a:ext cx="1596152" cy="172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57A3C-7AAA-A84A-B7E5-1BA3645C7472}"/>
              </a:ext>
            </a:extLst>
          </p:cNvPr>
          <p:cNvSpPr/>
          <p:nvPr/>
        </p:nvSpPr>
        <p:spPr>
          <a:xfrm>
            <a:off x="8367633" y="2479040"/>
            <a:ext cx="1253887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4E7C4-FC6A-4041-A00F-7185F032C2C5}"/>
              </a:ext>
            </a:extLst>
          </p:cNvPr>
          <p:cNvSpPr/>
          <p:nvPr/>
        </p:nvSpPr>
        <p:spPr>
          <a:xfrm>
            <a:off x="8428593" y="4592320"/>
            <a:ext cx="1253887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32CF-F3B5-244B-9AB1-BD870A90E23E}"/>
              </a:ext>
            </a:extLst>
          </p:cNvPr>
          <p:cNvSpPr/>
          <p:nvPr/>
        </p:nvSpPr>
        <p:spPr>
          <a:xfrm>
            <a:off x="8206764" y="2790400"/>
            <a:ext cx="1585992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458E7-342F-2645-AC53-6D594997366B}"/>
              </a:ext>
            </a:extLst>
          </p:cNvPr>
          <p:cNvSpPr/>
          <p:nvPr/>
        </p:nvSpPr>
        <p:spPr>
          <a:xfrm>
            <a:off x="8287198" y="4897120"/>
            <a:ext cx="1585992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75C77-6E8F-0846-ADE1-0A85D3C639D1}"/>
              </a:ext>
            </a:extLst>
          </p:cNvPr>
          <p:cNvSpPr/>
          <p:nvPr/>
        </p:nvSpPr>
        <p:spPr>
          <a:xfrm>
            <a:off x="9983844" y="2803179"/>
            <a:ext cx="1452128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B5935-68EB-9B44-9CE4-E0A3340E06D1}"/>
              </a:ext>
            </a:extLst>
          </p:cNvPr>
          <p:cNvSpPr/>
          <p:nvPr/>
        </p:nvSpPr>
        <p:spPr>
          <a:xfrm>
            <a:off x="10059160" y="4897120"/>
            <a:ext cx="1462027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851B48-9349-E944-A9F2-5A5C53026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6" y="1534050"/>
            <a:ext cx="1356740" cy="31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5A01F7E-6C80-CD4D-816A-4C7F630B2F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/>
                  <a:t>Parameter Search-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5A01F7E-6C80-CD4D-816A-4C7F630B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F3CF06-B19B-384D-9F06-B84D68FA64F6}"/>
              </a:ext>
            </a:extLst>
          </p:cNvPr>
          <p:cNvSpPr txBox="1"/>
          <p:nvPr/>
        </p:nvSpPr>
        <p:spPr>
          <a:xfrm>
            <a:off x="453102" y="5780207"/>
            <a:ext cx="700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Slower rates tend to cause prolonged ATP life extension, as expected.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E7DAC-7ABA-8247-8BCE-5DFCA4C95270}"/>
              </a:ext>
            </a:extLst>
          </p:cNvPr>
          <p:cNvGrpSpPr/>
          <p:nvPr/>
        </p:nvGrpSpPr>
        <p:grpSpPr>
          <a:xfrm>
            <a:off x="400714" y="869991"/>
            <a:ext cx="11338184" cy="5366211"/>
            <a:chOff x="298119" y="943173"/>
            <a:chExt cx="11338184" cy="5366211"/>
          </a:xfrm>
        </p:grpSpPr>
        <p:pic>
          <p:nvPicPr>
            <p:cNvPr id="10" name="Picture 9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F6E3040D-4EB7-DD41-9D75-F4447CE0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119" y="1100710"/>
              <a:ext cx="4380434" cy="4294683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6627E85-9627-3447-B965-FF61A9C2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5503" y="943173"/>
              <a:ext cx="2590800" cy="207010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F86EEE1-8EA7-3743-AB5E-45FA818A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9495" y="3429000"/>
              <a:ext cx="2362815" cy="2880384"/>
            </a:xfrm>
            <a:prstGeom prst="rect">
              <a:avLst/>
            </a:prstGeom>
          </p:spPr>
        </p:pic>
      </p:grpSp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1A9D1F-14CE-0E40-8F3F-78E2CD8AE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52" y="1000613"/>
            <a:ext cx="4315979" cy="42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EBF854-E800-6B40-86BB-A8CF48E9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3" y="3616273"/>
            <a:ext cx="9804845" cy="2725916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35545A6-94AF-6744-9BF3-E154E700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63" y="963149"/>
            <a:ext cx="9448477" cy="2653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CABE5-4953-2B47-B3FF-203E4462C859}"/>
              </a:ext>
            </a:extLst>
          </p:cNvPr>
          <p:cNvSpPr txBox="1"/>
          <p:nvPr/>
        </p:nvSpPr>
        <p:spPr>
          <a:xfrm>
            <a:off x="6096001" y="268450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662.9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B62E170-31B8-7B43-A0D2-E3995DC3C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/>
                  <a:t>Parameter Search-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B62E170-31B8-7B43-A0D2-E3995DC3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0"/>
                <a:ext cx="10515600" cy="1325563"/>
              </a:xfrm>
              <a:prstGeom prst="rect">
                <a:avLst/>
              </a:prstGeom>
              <a:blipFill>
                <a:blip r:embed="rId5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AD0CAF-8541-2D49-9603-32DBAA78F18C}"/>
              </a:ext>
            </a:extLst>
          </p:cNvPr>
          <p:cNvSpPr txBox="1"/>
          <p:nvPr/>
        </p:nvSpPr>
        <p:spPr>
          <a:xfrm>
            <a:off x="6502401" y="4879481"/>
            <a:ext cx="10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3BDE"/>
                </a:solidFill>
                <a:latin typeface="Avenir Book" panose="02000503020000020003" pitchFamily="2" charset="0"/>
              </a:rPr>
              <a:t>144.2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1A674-1191-874E-B6D4-41A61A19020E}"/>
              </a:ext>
            </a:extLst>
          </p:cNvPr>
          <p:cNvSpPr txBox="1"/>
          <p:nvPr/>
        </p:nvSpPr>
        <p:spPr>
          <a:xfrm>
            <a:off x="7989934" y="5248813"/>
            <a:ext cx="8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46"/>
                </a:solidFill>
                <a:latin typeface="Avenir Book" panose="02000503020000020003" pitchFamily="2" charset="0"/>
              </a:rPr>
              <a:t>139.2</a:t>
            </a:r>
          </a:p>
        </p:txBody>
      </p:sp>
    </p:spTree>
    <p:extLst>
      <p:ext uri="{BB962C8B-B14F-4D97-AF65-F5344CB8AC3E}">
        <p14:creationId xmlns:p14="http://schemas.microsoft.com/office/powerpoint/2010/main" val="17928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  <p:bldP spid="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75F08C-3752-8842-BED4-D11F69D7740B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Increasing [Pi]</a:t>
            </a:r>
            <a:r>
              <a:rPr lang="en-US" sz="2800" b="1" baseline="-25000" dirty="0"/>
              <a:t>0</a:t>
            </a:r>
            <a:r>
              <a:rPr lang="en-US" sz="2800" b="1" dirty="0"/>
              <a:t> extends ATP lifetime</a:t>
            </a:r>
            <a:endParaRPr lang="en-US" sz="28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A34096C-0187-2C47-8DDC-2EF99627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64353"/>
            <a:ext cx="8636294" cy="2430745"/>
          </a:xfrm>
          <a:prstGeom prst="rect">
            <a:avLst/>
          </a:prstGeom>
        </p:spPr>
      </p:pic>
      <p:pic>
        <p:nvPicPr>
          <p:cNvPr id="11" name="Picture 10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844E7FD-F551-314E-B180-B23948E1D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225" y="886151"/>
            <a:ext cx="1333061" cy="236062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49F8C-66C5-174A-B35E-81B0E440C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262" y="1076290"/>
            <a:ext cx="1671963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006F1E3-B3A5-4F40-B878-EE747FBE7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633019"/>
            <a:ext cx="8739107" cy="24307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312458" y="4971487"/>
            <a:ext cx="69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330.7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F9F5B-04E0-6149-8ADB-AA456716E73A}"/>
              </a:ext>
            </a:extLst>
          </p:cNvPr>
          <p:cNvSpPr txBox="1"/>
          <p:nvPr/>
        </p:nvSpPr>
        <p:spPr>
          <a:xfrm>
            <a:off x="6556970" y="2437534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144.2</a:t>
            </a:r>
          </a:p>
        </p:txBody>
      </p:sp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29B7FC08-15D3-0C45-934D-074323C79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0531" y="3880014"/>
            <a:ext cx="1095992" cy="1936753"/>
          </a:xfrm>
          <a:prstGeom prst="rect">
            <a:avLst/>
          </a:prstGeom>
        </p:spPr>
      </p:pic>
      <p:pic>
        <p:nvPicPr>
          <p:cNvPr id="21" name="Picture 20" descr="A picture containing bird&#10;&#10;Description automatically generated">
            <a:extLst>
              <a:ext uri="{FF2B5EF4-FFF2-40B4-BE49-F238E27FC236}">
                <a16:creationId xmlns:a16="http://schemas.microsoft.com/office/drawing/2014/main" id="{239F4E8D-5533-2945-972E-F37171071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100" y="3852877"/>
            <a:ext cx="1590904" cy="1936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54D99F-3721-BD46-B507-D2E986FD5446}"/>
              </a:ext>
            </a:extLst>
          </p:cNvPr>
          <p:cNvSpPr txBox="1"/>
          <p:nvPr/>
        </p:nvSpPr>
        <p:spPr>
          <a:xfrm>
            <a:off x="7109007" y="5130110"/>
            <a:ext cx="69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9846"/>
                </a:solidFill>
                <a:latin typeface="Avenir Book" panose="02000503020000020003" pitchFamily="2" charset="0"/>
              </a:rPr>
              <a:t>163.8</a:t>
            </a:r>
            <a:endParaRPr lang="en-US" dirty="0">
              <a:solidFill>
                <a:srgbClr val="009846"/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EF21C-AE5A-4745-BC24-F36DC95629B2}"/>
              </a:ext>
            </a:extLst>
          </p:cNvPr>
          <p:cNvSpPr/>
          <p:nvPr/>
        </p:nvSpPr>
        <p:spPr>
          <a:xfrm>
            <a:off x="9130126" y="1731185"/>
            <a:ext cx="1253887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E5A64-78A9-824C-A995-F650739CF82C}"/>
              </a:ext>
            </a:extLst>
          </p:cNvPr>
          <p:cNvSpPr/>
          <p:nvPr/>
        </p:nvSpPr>
        <p:spPr>
          <a:xfrm>
            <a:off x="9392448" y="4470400"/>
            <a:ext cx="1253887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2AB79B-D425-134B-AFE6-62BFE36CB821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Compare with Experimental Rates</a:t>
            </a:r>
            <a:endParaRPr lang="en-US" sz="2800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5FE4851-0962-784B-AA42-B188DADB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421098"/>
            <a:ext cx="4872990" cy="25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C192B4-85EF-9A4C-A3DE-D5BB9C3F0F19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/>
              <a:t>Compare to Experimental Data?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E9AC6-5402-0C4E-9658-EE50E296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How to study their rate constants/equations to compare?</a:t>
            </a:r>
          </a:p>
          <a:p>
            <a:pPr lvl="1"/>
            <a:r>
              <a:rPr lang="en-US" sz="1600" dirty="0"/>
              <a:t>Their experimental data and simulations don’t entirely match</a:t>
            </a:r>
          </a:p>
          <a:p>
            <a:pPr lvl="1"/>
            <a:r>
              <a:rPr lang="en-US" sz="1600" dirty="0"/>
              <a:t>Analytical extrapolation?</a:t>
            </a:r>
          </a:p>
          <a:p>
            <a:r>
              <a:rPr lang="en-US" sz="2000" dirty="0"/>
              <a:t>Using their experimental initial conditions: </a:t>
            </a:r>
            <a:r>
              <a:rPr lang="en-US" sz="1200" dirty="0"/>
              <a:t>(omit enzyme conc, rate constants)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2EA27C-C537-D748-A393-7A043483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2608684"/>
            <a:ext cx="7011670" cy="1932946"/>
          </a:xfrm>
          <a:prstGeom prst="rect">
            <a:avLst/>
          </a:prstGeom>
        </p:spPr>
      </p:pic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6B7A8BD4-4ACE-E34E-9FDC-10013198E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515" y="2635016"/>
            <a:ext cx="1324598" cy="158796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BAC6AB64-E620-5A49-A78E-F6D7FF161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675" y="4638396"/>
            <a:ext cx="3754310" cy="178808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254FF9B-6A09-AC49-8B87-5C29A681D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560" y="4591202"/>
            <a:ext cx="2056130" cy="18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2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1249-D621-484B-98AA-546022C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3752-0261-3441-8855-290D512B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A1DB18-413E-5F4A-8306-E515CE56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Weak Data Comparison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A07FEAB-9842-0E4A-92B1-174DB52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1" y="1046736"/>
            <a:ext cx="5184578" cy="29577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00C021-B541-B74A-BC77-9D4D2888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24" y="4004532"/>
            <a:ext cx="9672802" cy="26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1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B7329C-9429-EA40-9F29-C9306EB1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8" y="1741540"/>
            <a:ext cx="4315978" cy="42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2969"/>
          </a:xfrm>
        </p:spPr>
        <p:txBody>
          <a:bodyPr>
            <a:normAutofit/>
          </a:bodyPr>
          <a:lstStyle/>
          <a:p>
            <a:r>
              <a:rPr lang="en-US" sz="4000" b="1" dirty="0"/>
              <a:t>Goal: ATP Life Extension in Synthetic Cells by Regeneration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EE84680-DA8D-BD45-80A8-94D8AE7B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43" y="2305946"/>
            <a:ext cx="6358945" cy="38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9F93C-F176-C040-A502-EB00509D4597}"/>
              </a:ext>
            </a:extLst>
          </p:cNvPr>
          <p:cNvSpPr txBox="1"/>
          <p:nvPr/>
        </p:nvSpPr>
        <p:spPr>
          <a:xfrm>
            <a:off x="4404732" y="3869473"/>
            <a:ext cx="8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TX/TL</a:t>
            </a:r>
          </a:p>
        </p:txBody>
      </p:sp>
    </p:spTree>
    <p:extLst>
      <p:ext uri="{BB962C8B-B14F-4D97-AF65-F5344CB8AC3E}">
        <p14:creationId xmlns:p14="http://schemas.microsoft.com/office/powerpoint/2010/main" val="16190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41B-257D-074C-8470-37681984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Model: Rheostat Machinery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6314D0F-9E00-9E46-A8CC-5983568C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865" y="662781"/>
            <a:ext cx="2554892" cy="5879636"/>
          </a:xfr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06F786A-6262-B04D-B7E7-39101DD47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" r="3542"/>
          <a:stretch/>
        </p:blipFill>
        <p:spPr>
          <a:xfrm>
            <a:off x="1772513" y="1815996"/>
            <a:ext cx="4030860" cy="35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B4389-7248-404E-AD08-F73366600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7" y="1432004"/>
            <a:ext cx="5043894" cy="3563036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41DD81-A994-B740-8C81-B645208B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91" y="257782"/>
            <a:ext cx="6753982" cy="6021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D7A1-FFF7-D349-9EFE-4652385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Biocrnpyler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A94B8-9ED3-994F-B04C-E7CE4A4D6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67" y="1630168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FuelMichaelisMenten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fuel_list</a:t>
            </a:r>
            <a:r>
              <a:rPr lang="en-US" sz="1800" dirty="0"/>
              <a:t>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, </a:t>
            </a:r>
            <a:r>
              <a:rPr lang="en-US" sz="1800" dirty="0" err="1"/>
              <a:t>waste_list</a:t>
            </a:r>
            <a:endParaRPr lang="en-US" sz="1800" dirty="0"/>
          </a:p>
          <a:p>
            <a:r>
              <a:rPr lang="en-US" sz="1800" dirty="0"/>
              <a:t>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67" y="768791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b="1" dirty="0"/>
              <a:t>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0597" y="1630168"/>
                <a:ext cx="3268980" cy="3100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Called Enzyme</a:t>
                </a:r>
              </a:p>
              <a:p>
                <a:r>
                  <a:rPr lang="en-US" sz="1800" dirty="0"/>
                  <a:t>Uses mechanism ‘catalysis’</a:t>
                </a:r>
              </a:p>
              <a:p>
                <a:r>
                  <a:rPr lang="en-US" sz="1800" dirty="0"/>
                  <a:t>Also takes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D6F70CF-33D6-FC4C-8C8A-3169A0A2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97" y="1630168"/>
                <a:ext cx="3268980" cy="3100705"/>
              </a:xfrm>
              <a:prstGeom prst="rect">
                <a:avLst/>
              </a:prstGeom>
              <a:blipFill>
                <a:blip r:embed="rId2"/>
                <a:stretch>
                  <a:fillRect l="-77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4953497" y="768791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Component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057C8F-20B7-D846-8C19-4E5AFA8FBAFA}"/>
              </a:ext>
            </a:extLst>
          </p:cNvPr>
          <p:cNvSpPr txBox="1">
            <a:spLocks/>
          </p:cNvSpPr>
          <p:nvPr/>
        </p:nvSpPr>
        <p:spPr>
          <a:xfrm>
            <a:off x="8203427" y="1630168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EnergyTxTl</a:t>
            </a:r>
            <a:endParaRPr lang="en-US" sz="1800" dirty="0"/>
          </a:p>
          <a:p>
            <a:r>
              <a:rPr lang="en-US" sz="1800" dirty="0"/>
              <a:t>Use mechanism ‘catalysis’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3CAC9-32E6-F84D-829C-AF2923619973}"/>
              </a:ext>
            </a:extLst>
          </p:cNvPr>
          <p:cNvSpPr txBox="1">
            <a:spLocks/>
          </p:cNvSpPr>
          <p:nvPr/>
        </p:nvSpPr>
        <p:spPr>
          <a:xfrm>
            <a:off x="8546327" y="768791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Mixture</a:t>
            </a:r>
          </a:p>
        </p:txBody>
      </p:sp>
    </p:spTree>
    <p:extLst>
      <p:ext uri="{BB962C8B-B14F-4D97-AF65-F5344CB8AC3E}">
        <p14:creationId xmlns:p14="http://schemas.microsoft.com/office/powerpoint/2010/main" val="314563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34ABF0-7E70-4C4B-93FB-656BDCA7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82" y="991646"/>
            <a:ext cx="9464128" cy="5197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34ABF0-7E70-4C4B-93FB-656BDCA7BE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245782" y="991646"/>
            <a:ext cx="9464128" cy="5197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34" y="6261748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FF99AE2-54F0-BC42-8999-3B3F92B5D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1924050"/>
            <a:ext cx="10236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2305</TotalTime>
  <Words>274</Words>
  <Application>Microsoft Macintosh PowerPoint</Application>
  <PresentationFormat>Widescreen</PresentationFormat>
  <Paragraphs>74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Book</vt:lpstr>
      <vt:lpstr>Calibri</vt:lpstr>
      <vt:lpstr>Cambria Math</vt:lpstr>
      <vt:lpstr>Office Theme</vt:lpstr>
      <vt:lpstr>ATP Life Extension in Synthetic Cells</vt:lpstr>
      <vt:lpstr>Goal: ATP Life Extension in Synthetic Cells by Regeneration</vt:lpstr>
      <vt:lpstr>Proposed Model: Rheostat Machinery</vt:lpstr>
      <vt:lpstr>Modelling Approach</vt:lpstr>
      <vt:lpstr>Enzymatic Models</vt:lpstr>
      <vt:lpstr>Biocrnpyler</vt:lpstr>
      <vt:lpstr>Mechanism</vt:lpstr>
      <vt:lpstr>PowerPoint Presentation</vt:lpstr>
      <vt:lpstr>PowerPoint Presentation</vt:lpstr>
      <vt:lpstr>Parameter Estimates</vt:lpstr>
      <vt:lpstr>Simulate Entire Pathway - Biocrnpyler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</vt:lpstr>
      <vt:lpstr>Weak Data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41</cp:revision>
  <dcterms:created xsi:type="dcterms:W3CDTF">2020-05-24T01:05:19Z</dcterms:created>
  <dcterms:modified xsi:type="dcterms:W3CDTF">2020-06-02T04:58:38Z</dcterms:modified>
</cp:coreProperties>
</file>