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9" r:id="rId2"/>
    <p:sldId id="261" r:id="rId3"/>
    <p:sldId id="263" r:id="rId4"/>
    <p:sldId id="264" r:id="rId5"/>
    <p:sldId id="267" r:id="rId6"/>
    <p:sldId id="268" r:id="rId7"/>
    <p:sldId id="301" r:id="rId8"/>
    <p:sldId id="283" r:id="rId9"/>
    <p:sldId id="284" r:id="rId10"/>
    <p:sldId id="278" r:id="rId11"/>
    <p:sldId id="285" r:id="rId12"/>
    <p:sldId id="294" r:id="rId13"/>
    <p:sldId id="296" r:id="rId14"/>
    <p:sldId id="295" r:id="rId15"/>
    <p:sldId id="298" r:id="rId16"/>
    <p:sldId id="299" r:id="rId17"/>
    <p:sldId id="314" r:id="rId18"/>
    <p:sldId id="293" r:id="rId19"/>
    <p:sldId id="292" r:id="rId20"/>
    <p:sldId id="288" r:id="rId21"/>
    <p:sldId id="286" r:id="rId22"/>
    <p:sldId id="300" r:id="rId23"/>
    <p:sldId id="287" r:id="rId24"/>
    <p:sldId id="289" r:id="rId25"/>
    <p:sldId id="290" r:id="rId26"/>
    <p:sldId id="310" r:id="rId27"/>
    <p:sldId id="304" r:id="rId28"/>
    <p:sldId id="303" r:id="rId29"/>
    <p:sldId id="307" r:id="rId30"/>
    <p:sldId id="311" r:id="rId31"/>
    <p:sldId id="297" r:id="rId32"/>
    <p:sldId id="302" r:id="rId33"/>
    <p:sldId id="3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2"/>
    <p:restoredTop sz="90028"/>
  </p:normalViewPr>
  <p:slideViewPr>
    <p:cSldViewPr snapToGrid="0" snapToObjects="1">
      <p:cViewPr>
        <p:scale>
          <a:sx n="99" d="100"/>
          <a:sy n="99" d="100"/>
        </p:scale>
        <p:origin x="4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51C2-6849-C64A-A2A5-BAF380D08103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8077-37EE-C24A-9ACB-6703441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 the simplified pathway on the right that we will use for the simplified modeling for convenience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show the different enzymatic models we’ve tried to study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At this point, I chose slightly arbitrary parameters. They are generally on the correct order of magnitude but they may not entirely accurate.  </a:t>
            </a:r>
          </a:p>
          <a:p>
            <a:endParaRPr lang="en-US" dirty="0"/>
          </a:p>
          <a:p>
            <a:r>
              <a:rPr lang="en-US" dirty="0"/>
              <a:t>Go through the graphs</a:t>
            </a:r>
          </a:p>
          <a:p>
            <a:endParaRPr lang="en-US" dirty="0"/>
          </a:p>
          <a:p>
            <a:r>
              <a:rPr lang="en-US" dirty="0"/>
              <a:t>ATP leak curve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attempt to explore the dynamics of the pathway, I made some parameter generalizations to begin with.</a:t>
            </a:r>
          </a:p>
          <a:p>
            <a:r>
              <a:rPr lang="en-US" dirty="0"/>
              <a:t>All the k for all the enzymes in the pathway are the same </a:t>
            </a:r>
          </a:p>
          <a:p>
            <a:r>
              <a:rPr lang="en-US" dirty="0"/>
              <a:t>We assume that we put the same amount of each enzyme in the mixture. </a:t>
            </a:r>
          </a:p>
          <a:p>
            <a:r>
              <a:rPr lang="en-US" dirty="0"/>
              <a:t>ATP leak enzymes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Now, we incorporate this entire pathway in biocrnpyler.</a:t>
            </a:r>
          </a:p>
          <a:p>
            <a:endParaRPr lang="en-US" dirty="0"/>
          </a:p>
          <a:p>
            <a:r>
              <a:rPr lang="en-US" dirty="0"/>
              <a:t>On the top here, we have used very similar parameters from before. Now, I will begin to do a bit of parameter search to try to find cases where there may be more optimal dynamics and to try an gain a better intuition of the pathway 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On the bottom, I’ve changed the initial amount of enzymes (CLICKS!) and the rate of </a:t>
            </a:r>
            <a:r>
              <a:rPr lang="en-US" dirty="0" err="1"/>
              <a:t>atp</a:t>
            </a:r>
            <a:r>
              <a:rPr lang="en-US" dirty="0"/>
              <a:t> leak a bit in attempt to move the ‘hump’ of </a:t>
            </a:r>
            <a:r>
              <a:rPr lang="en-US" dirty="0" err="1"/>
              <a:t>atp</a:t>
            </a:r>
            <a:r>
              <a:rPr lang="en-US" dirty="0"/>
              <a:t> production.  Note that the green line represents the simulation with only </a:t>
            </a:r>
            <a:r>
              <a:rPr lang="en-US" dirty="0" err="1"/>
              <a:t>atp</a:t>
            </a:r>
            <a:r>
              <a:rPr lang="en-US" dirty="0"/>
              <a:t> leak, no rheostat machinery. We would ideally like the pink ‘</a:t>
            </a:r>
            <a:r>
              <a:rPr lang="en-US" dirty="0" err="1"/>
              <a:t>atp</a:t>
            </a:r>
            <a:r>
              <a:rPr lang="en-US" dirty="0"/>
              <a:t>’ line to be right-shifted in comparison to the green </a:t>
            </a:r>
            <a:r>
              <a:rPr lang="en-US" dirty="0" err="1"/>
              <a:t>atp</a:t>
            </a:r>
            <a:r>
              <a:rPr lang="en-US" dirty="0"/>
              <a:t> only line.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Moving forward, I will perform a parameter search to try to optimize the area underneath the curve of the pink </a:t>
            </a:r>
            <a:r>
              <a:rPr lang="en-US" dirty="0" err="1"/>
              <a:t>atp</a:t>
            </a:r>
            <a:r>
              <a:rPr lang="en-US" dirty="0"/>
              <a:t> line and also try to gain a better intuition of why we see what we see. While doing the optimizations, we must keep in mind that the green </a:t>
            </a:r>
            <a:r>
              <a:rPr lang="en-US" dirty="0" err="1"/>
              <a:t>atp_only</a:t>
            </a:r>
            <a:r>
              <a:rPr lang="en-US" dirty="0"/>
              <a:t> line should continue to reach 0 around time 20. For reference, here are the integral values of the </a:t>
            </a:r>
            <a:r>
              <a:rPr lang="en-US" dirty="0" err="1"/>
              <a:t>atp</a:t>
            </a:r>
            <a:r>
              <a:rPr lang="en-US" dirty="0"/>
              <a:t>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see that increasing the initial free phosphate concentration can increase the amount of </a:t>
            </a:r>
            <a:r>
              <a:rPr lang="en-US" dirty="0" err="1"/>
              <a:t>atp</a:t>
            </a:r>
            <a:r>
              <a:rPr lang="en-US" dirty="0"/>
              <a:t> produced without affecting the </a:t>
            </a:r>
            <a:r>
              <a:rPr lang="en-US" dirty="0" err="1"/>
              <a:t>atp_only</a:t>
            </a:r>
            <a:r>
              <a:rPr lang="en-US" dirty="0"/>
              <a:t> curve.</a:t>
            </a:r>
          </a:p>
          <a:p>
            <a:endParaRPr lang="en-US" dirty="0"/>
          </a:p>
          <a:p>
            <a:r>
              <a:rPr lang="en-US" dirty="0"/>
              <a:t>In the context of simulations, this is relatively positive since we do indeed see that we can get extended </a:t>
            </a:r>
            <a:r>
              <a:rPr lang="en-US" dirty="0" err="1"/>
              <a:t>atp</a:t>
            </a:r>
            <a:r>
              <a:rPr lang="en-US" dirty="0"/>
              <a:t> lifetime, up to about 40 hours. However, the parameter estimates and assumptions we have made may be a bit concerning. NEXT</a:t>
            </a:r>
          </a:p>
          <a:p>
            <a:endParaRPr lang="en-US" dirty="0"/>
          </a:p>
          <a:p>
            <a:r>
              <a:rPr lang="en-US" dirty="0"/>
              <a:t>Going forward, we will be using the parameters shown on the bottom plot, unless otherwise stated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Glucose stored in acetolactate and isobutanol because the </a:t>
            </a:r>
            <a:r>
              <a:rPr lang="en-US" dirty="0" err="1"/>
              <a:t>gapN</a:t>
            </a:r>
            <a:r>
              <a:rPr lang="en-US" dirty="0"/>
              <a:t> pathway is not as favored and it makes NADPH and NADPH is needed to make those reactions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0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6.25.2020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B884F9-5AAD-AA45-919E-A15662966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0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2CAAB-20A7-374C-AAC6-4B82C952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420" y="3825381"/>
            <a:ext cx="1954402" cy="2028308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D7105E79-60F9-FB45-9D28-ADD04F3F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19" y="3460635"/>
            <a:ext cx="8865677" cy="247300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B648B-6ED3-8841-9845-FA65F348E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135" y="1179137"/>
            <a:ext cx="1592213" cy="1743509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1C624BA-99BB-7A4C-86F1-A0D37AE0AA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41"/>
          <a:stretch/>
        </p:blipFill>
        <p:spPr>
          <a:xfrm>
            <a:off x="165560" y="924359"/>
            <a:ext cx="9007636" cy="2430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/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𝒃𝒇</m:t>
                        </m:r>
                      </m:sub>
                    </m:sSub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/>
                  <a:t> and increasing [Pi]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extends ATP lifetime</a:t>
                </a:r>
                <a:endParaRPr lang="en-US" sz="2400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  <a:blipFill>
                <a:blip r:embed="rId7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9A50B8-5735-0B48-9768-758973756C70}"/>
              </a:ext>
            </a:extLst>
          </p:cNvPr>
          <p:cNvSpPr txBox="1"/>
          <p:nvPr/>
        </p:nvSpPr>
        <p:spPr>
          <a:xfrm>
            <a:off x="6809086" y="4988282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336.3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F9F5B-04E0-6149-8ADB-AA456716E73A}"/>
              </a:ext>
            </a:extLst>
          </p:cNvPr>
          <p:cNvSpPr txBox="1"/>
          <p:nvPr/>
        </p:nvSpPr>
        <p:spPr>
          <a:xfrm>
            <a:off x="6297326" y="2360590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164.5</a:t>
            </a:r>
          </a:p>
        </p:txBody>
      </p:sp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29B7FC08-15D3-0C45-934D-074323C79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0531" y="3880014"/>
            <a:ext cx="1095992" cy="1936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9C3BC2-9DDE-4748-93C8-DC6B79014DF0}"/>
              </a:ext>
            </a:extLst>
          </p:cNvPr>
          <p:cNvSpPr txBox="1"/>
          <p:nvPr/>
        </p:nvSpPr>
        <p:spPr>
          <a:xfrm>
            <a:off x="11437102" y="2514479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73ACA-AE3A-2D48-89AC-F9D0121F850B}"/>
              </a:ext>
            </a:extLst>
          </p:cNvPr>
          <p:cNvSpPr txBox="1"/>
          <p:nvPr/>
        </p:nvSpPr>
        <p:spPr>
          <a:xfrm>
            <a:off x="11534354" y="5180643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733344-D48B-204D-B852-707E45B9AC9B}"/>
              </a:ext>
            </a:extLst>
          </p:cNvPr>
          <p:cNvSpPr/>
          <p:nvPr/>
        </p:nvSpPr>
        <p:spPr>
          <a:xfrm>
            <a:off x="9184793" y="1739866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48BF8-BEF6-0E42-88B9-D7124409FA71}"/>
              </a:ext>
            </a:extLst>
          </p:cNvPr>
          <p:cNvSpPr/>
          <p:nvPr/>
        </p:nvSpPr>
        <p:spPr>
          <a:xfrm>
            <a:off x="9431172" y="4455955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05257E93-2D79-B147-89BF-3939C373CC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7719" y="897322"/>
            <a:ext cx="1212113" cy="2294687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70737B-43A6-4540-89CC-F7D264F956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600A-5EE6-0B45-BD5B-A12BDE84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0"/>
            <a:ext cx="11576304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Hypothesis: Hump due to flux through GapM6 and </a:t>
            </a:r>
            <a:r>
              <a:rPr lang="en-US" sz="3200" b="1" dirty="0" err="1"/>
              <a:t>Pgk</a:t>
            </a:r>
            <a:r>
              <a:rPr lang="en-US" sz="3200" b="1" dirty="0"/>
              <a:t> pathway with increased [Pi]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8073-8467-F247-81BA-FE21F0CE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33801"/>
            <a:ext cx="10515600" cy="4351338"/>
          </a:xfrm>
        </p:spPr>
        <p:txBody>
          <a:bodyPr/>
          <a:lstStyle/>
          <a:p>
            <a:r>
              <a:rPr lang="en-US" dirty="0"/>
              <a:t>Ways to test this hypothesis </a:t>
            </a:r>
          </a:p>
          <a:p>
            <a:r>
              <a:rPr lang="en-US" dirty="0"/>
              <a:t>Take out gapm6 and </a:t>
            </a:r>
            <a:r>
              <a:rPr lang="en-US" dirty="0" err="1"/>
              <a:t>pgk</a:t>
            </a:r>
            <a:r>
              <a:rPr lang="en-US" dirty="0"/>
              <a:t> completely- should see no hump</a:t>
            </a:r>
          </a:p>
          <a:p>
            <a:pPr lvl="1"/>
            <a:r>
              <a:rPr lang="en-US" dirty="0"/>
              <a:t>Know it is due to that pathway</a:t>
            </a:r>
          </a:p>
          <a:p>
            <a:r>
              <a:rPr lang="en-US" dirty="0"/>
              <a:t>Vary Pi concentrations – 0, 30, 1000</a:t>
            </a:r>
          </a:p>
          <a:p>
            <a:pPr lvl="1"/>
            <a:r>
              <a:rPr lang="en-US" dirty="0"/>
              <a:t>See what changes – if only hump length, space and not other factors we may be able to attribute that it’s our hypothesis</a:t>
            </a:r>
          </a:p>
          <a:p>
            <a:r>
              <a:rPr lang="en-US" dirty="0"/>
              <a:t>Evaluate enzyme plots for these different conditions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BFFADA0-8B10-8349-B24F-1353AFDD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87" y="1325563"/>
            <a:ext cx="2599312" cy="40386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58FC41-568E-8B46-B735-BEEF5A9DA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600A-5EE6-0B45-BD5B-A12BDE84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0"/>
            <a:ext cx="11576304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Hypothesis: Hump due to flux through GapM6 and </a:t>
            </a:r>
            <a:r>
              <a:rPr lang="en-US" sz="2800" b="1" dirty="0" err="1"/>
              <a:t>Pgk</a:t>
            </a:r>
            <a:r>
              <a:rPr lang="en-US" sz="2800" b="1" dirty="0"/>
              <a:t> enzymes with increased [Pi]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BFFADA0-8B10-8349-B24F-1353AFDD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122" y="1179800"/>
            <a:ext cx="3026113" cy="4701729"/>
          </a:xfrm>
          <a:prstGeom prst="rect">
            <a:avLst/>
          </a:prstGeom>
        </p:spPr>
      </p:pic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F6D5AC-A645-B54E-85FE-241FFA7A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97" y="1179800"/>
            <a:ext cx="2353241" cy="541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5FB77-D86F-9940-9A52-2E25EFC664C2}"/>
              </a:ext>
            </a:extLst>
          </p:cNvPr>
          <p:cNvSpPr txBox="1"/>
          <p:nvPr/>
        </p:nvSpPr>
        <p:spPr>
          <a:xfrm>
            <a:off x="6158710" y="6591824"/>
            <a:ext cx="4958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images: Opgenorth et al., 2017, Nature Chemical Biology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E6EEA-66F7-5548-B62D-79C5A086C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-59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simulation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6099249" y="4457954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Lack of complete isobutanol production (7.5 mM) due to lack of NADPH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Presence of ATP hump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94DB121-9237-C14F-B0F7-A7AC9890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3" y="1143065"/>
            <a:ext cx="8865677" cy="2473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31BA82-C336-6645-98BD-FF4C4857665C}"/>
              </a:ext>
            </a:extLst>
          </p:cNvPr>
          <p:cNvSpPr txBox="1"/>
          <p:nvPr/>
        </p:nvSpPr>
        <p:spPr>
          <a:xfrm>
            <a:off x="6879570" y="2670712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336.3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CD487-0C0E-C44D-9A1F-DCB51AA5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603" y="1381492"/>
            <a:ext cx="1954402" cy="2028308"/>
          </a:xfrm>
          <a:prstGeom prst="rect">
            <a:avLst/>
          </a:prstGeom>
        </p:spPr>
      </p:pic>
      <p:pic>
        <p:nvPicPr>
          <p:cNvPr id="15" name="Picture 1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6EA8A34-8AC9-534E-A6DB-DE37CD62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0714" y="1436125"/>
            <a:ext cx="1095992" cy="1936753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8F9CDA71-F83D-3145-A824-17EFAC50D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52" y="3616071"/>
            <a:ext cx="3854243" cy="2976429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F770904-42E3-874D-95FD-F9D5F2CAB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77" y="3616072"/>
            <a:ext cx="3854242" cy="2976428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0908D-9BE4-494C-820F-D1F50BE919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A70D3944-F62D-C045-A9B3-FC319BDC9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94" y="1325635"/>
            <a:ext cx="9129890" cy="24669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Removing GapM6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 </a:t>
            </a:r>
            <a:br>
              <a:rPr lang="en-US" sz="3200" b="1" dirty="0"/>
            </a:br>
            <a:r>
              <a:rPr lang="en-US" sz="2400" dirty="0"/>
              <a:t>(</a:t>
            </a:r>
            <a:r>
              <a:rPr lang="en-US" sz="2400" dirty="0" err="1"/>
              <a:t>GapN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18775" y="2662098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225.2</a:t>
            </a:r>
          </a:p>
        </p:txBody>
      </p:sp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B95FF0BA-6899-1543-8878-F19B1DB04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4" y="3737333"/>
            <a:ext cx="3898194" cy="29986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6091770" y="4406940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More </a:t>
            </a:r>
            <a:r>
              <a:rPr lang="en-US" dirty="0" err="1">
                <a:latin typeface="Avenir Book" panose="02000503020000020003" pitchFamily="2" charset="0"/>
              </a:rPr>
              <a:t>gapN</a:t>
            </a:r>
            <a:r>
              <a:rPr lang="en-US" dirty="0">
                <a:latin typeface="Avenir Book" panose="02000503020000020003" pitchFamily="2" charset="0"/>
              </a:rPr>
              <a:t> activity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Lower magnitude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Isobutanol reaches 30 mM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6B40A9-BCF1-B64B-B1B9-EEF7F2E45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9DDFC20-2212-854A-9764-DE587612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185" y="1228448"/>
            <a:ext cx="9103868" cy="24599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(GapM6 and </a:t>
            </a:r>
            <a:r>
              <a:rPr lang="en-US" sz="2400" dirty="0" err="1"/>
              <a:t>Pgk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18775" y="2662098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420.6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6091770" y="4406940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Slightly more enzyme activity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Higher magnitude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Isobutanol stays at 0 mM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A8497B5-E933-C644-851F-3177A50A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96" y="3688407"/>
            <a:ext cx="3999818" cy="3055837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61319D-1E97-1B45-8861-6B89299CE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369C1D98-2970-E741-BA60-35BDA359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80"/>
          <a:stretch/>
        </p:blipFill>
        <p:spPr>
          <a:xfrm>
            <a:off x="155294" y="1210645"/>
            <a:ext cx="9011284" cy="2457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, GapM6,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(Incomplete pathway)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091770" y="2701982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60.1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6663339" y="4307460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No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No isobutanol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ECDC1345-6FA9-FC41-9F08-C08747B7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72" y="3703960"/>
            <a:ext cx="4075878" cy="3031984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5BE56C-7E22-1E4A-AC28-35FE803C5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4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52A8-28F9-0944-BAD8-82925481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50" y="134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is necessary for optimal isobutanol steady state value and ATP area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D6EB74B-7C04-6145-B44F-5C46DDF9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524000"/>
            <a:ext cx="8255000" cy="38100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260DF227-2A0B-C24C-ABE9-503C0100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524000"/>
            <a:ext cx="8255000" cy="38100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190CC21-7730-1A41-B229-A1607B2FA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0" y="1524000"/>
            <a:ext cx="8255000" cy="38100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92789AEE-C78F-5A4B-95AA-60800F177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00" y="1524000"/>
            <a:ext cx="825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B49-FD05-0B42-98A0-931771C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enzyme concentrations – perhaps related to hump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450F-2487-6846-99E3-1B7E9F31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258160-E765-9C47-846F-57BDB13F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7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8535-80E0-7149-8995-A2E35701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Maybe write out ODE’s? And perform linear stability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5364-6074-B648-8789-9704C2DC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ODE’s written out</a:t>
            </a:r>
          </a:p>
          <a:p>
            <a:r>
              <a:rPr lang="en-US" dirty="0"/>
              <a:t>Reached out to john to discuss whether or not this would actually be useful</a:t>
            </a:r>
          </a:p>
          <a:p>
            <a:r>
              <a:rPr lang="en-US" dirty="0"/>
              <a:t>Would want limit cycles to show constant </a:t>
            </a:r>
            <a:r>
              <a:rPr lang="en-US" dirty="0" err="1"/>
              <a:t>atp</a:t>
            </a:r>
            <a:r>
              <a:rPr lang="en-US" dirty="0"/>
              <a:t> regeneration(??)</a:t>
            </a:r>
          </a:p>
          <a:p>
            <a:pPr lvl="1"/>
            <a:r>
              <a:rPr lang="en-US" dirty="0"/>
              <a:t>Find from other pathways, this pathway too </a:t>
            </a:r>
            <a:r>
              <a:rPr lang="en-US" dirty="0" err="1"/>
              <a:t>compliex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1C628A-FC52-FF46-A523-C59157D5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32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27A2-FB42-1A44-BE7C-EF6E6274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Kinetics Issue (dynamics)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CB77-02C4-6F46-96CD-E7CEA14A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aren’t we getting 1:1 at optimal parameters</a:t>
            </a:r>
          </a:p>
          <a:p>
            <a:pPr lvl="1"/>
            <a:r>
              <a:rPr lang="en-US" dirty="0"/>
              <a:t>Find out where the issue lies, where is it pooling up</a:t>
            </a:r>
          </a:p>
          <a:p>
            <a:r>
              <a:rPr lang="en-US" dirty="0"/>
              <a:t>Find conditions that allow for 1:1 dynamics?</a:t>
            </a:r>
          </a:p>
          <a:p>
            <a:pPr lvl="1"/>
            <a:r>
              <a:rPr lang="en-US" dirty="0"/>
              <a:t>Maybe some things are wrong with the enzyme kinetics that need to be further played with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Try slider to see when we get complete/ wait/ do they even get complete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D9433E-1EC1-6344-A89B-C509467E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377-4CD8-6249-B17F-0DF85105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20 minute 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tl</a:t>
            </a:r>
            <a:r>
              <a:rPr lang="en-US" dirty="0"/>
              <a:t> lag (additional things to model in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FAF6-7268-C94F-AD3E-A5D4B1C1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in model?</a:t>
            </a:r>
          </a:p>
          <a:p>
            <a:r>
              <a:rPr lang="en-US" dirty="0"/>
              <a:t>Would I just start it at time 20 with a rule</a:t>
            </a:r>
          </a:p>
          <a:p>
            <a:r>
              <a:rPr lang="en-US" dirty="0" err="1"/>
              <a:t>Doees</a:t>
            </a:r>
            <a:r>
              <a:rPr lang="en-US" dirty="0"/>
              <a:t> this change the </a:t>
            </a:r>
            <a:r>
              <a:rPr lang="en-US" dirty="0" err="1"/>
              <a:t>concentratinos</a:t>
            </a:r>
            <a:r>
              <a:rPr lang="en-US" dirty="0"/>
              <a:t>, enzyme kinetics other stuff? Questions to ask – not sure how to answer them</a:t>
            </a:r>
          </a:p>
          <a:p>
            <a:r>
              <a:rPr lang="en-US" dirty="0">
                <a:solidFill>
                  <a:srgbClr val="FF0000"/>
                </a:solidFill>
              </a:rPr>
              <a:t>Need more effort-sliders do this </a:t>
            </a:r>
            <a:r>
              <a:rPr lang="en-US" dirty="0" err="1">
                <a:solidFill>
                  <a:srgbClr val="FF0000"/>
                </a:solidFill>
              </a:rPr>
              <a:t>sunday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1EFDB9-6479-AE4E-9A84-DBFED6CD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3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378-0ED2-7E43-A69E-5ED48117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Qssa</a:t>
            </a:r>
            <a:r>
              <a:rPr lang="en-US" dirty="0"/>
              <a:t>? Look into automated model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3BB1-C1A5-7441-8BB0-E802817A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6C9376-259D-2B44-A16A-EE72AD3D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 to Bowie Lab Experimental Data (compare what I think is complete to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46BE-4603-B645-B3AE-E9F991E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this once you get complete data</a:t>
            </a:r>
          </a:p>
          <a:p>
            <a:r>
              <a:rPr lang="en-US" dirty="0"/>
              <a:t>No hump??????</a:t>
            </a:r>
            <a:r>
              <a:rPr lang="en-US" dirty="0" err="1"/>
              <a:t>blargh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Make some fun panels!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671B-A76C-7C4F-874F-7197D16F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consider other options. Consider shorter/other pathways. Glycolysis??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1CB4-646B-EC44-B3C9-902AE909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5A8FBF-569E-8E4C-9AE9-944332FA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7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1B55-FE79-2247-8FF4-406B2EB6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fusion, light activation, outline other proposed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72A7-3838-504D-B873-62A206DD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diagram hypothesis (</a:t>
            </a:r>
            <a:r>
              <a:rPr lang="en-US" dirty="0" err="1"/>
              <a:t>ipad</a:t>
            </a:r>
            <a:r>
              <a:rPr lang="en-US" dirty="0"/>
              <a:t> if necessary)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31375D-393C-C64C-9A85-11957DF4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47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752F8-357D-FB4C-8A90-7749DA52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35" y="0"/>
            <a:ext cx="19752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0723E-54F7-3349-BB58-D659E35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Glucose to Pyruvate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B7D517-17D2-A847-83B3-846C81D0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BDA89-DFDA-3741-A144-7E7E7CDA197E}"/>
              </a:ext>
            </a:extLst>
          </p:cNvPr>
          <p:cNvSpPr txBox="1"/>
          <p:nvPr/>
        </p:nvSpPr>
        <p:spPr>
          <a:xfrm>
            <a:off x="6995838" y="6596390"/>
            <a:ext cx="4216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Jennifer E. Kay, Michael C, Jewett, Metabolic Engineering, 2015</a:t>
            </a:r>
          </a:p>
        </p:txBody>
      </p:sp>
    </p:spTree>
    <p:extLst>
      <p:ext uri="{BB962C8B-B14F-4D97-AF65-F5344CB8AC3E}">
        <p14:creationId xmlns:p14="http://schemas.microsoft.com/office/powerpoint/2010/main" val="87421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6765-A171-574F-A288-CD5D6138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02746" cy="1099094"/>
          </a:xfrm>
        </p:spPr>
        <p:txBody>
          <a:bodyPr/>
          <a:lstStyle/>
          <a:p>
            <a:r>
              <a:rPr lang="en-US" dirty="0"/>
              <a:t>Transporter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1261AA-6186-1F41-9B6B-498B5071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AE0DCD3-E80E-8548-B53F-92405C5C31B6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DB995-FB84-7240-86EC-15ECA216CB2E}"/>
              </a:ext>
            </a:extLst>
          </p:cNvPr>
          <p:cNvSpPr/>
          <p:nvPr/>
        </p:nvSpPr>
        <p:spPr>
          <a:xfrm rot="2803137">
            <a:off x="3851839" y="2143823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F6C41-2311-1549-9CB8-C5DF83A5E38D}"/>
              </a:ext>
            </a:extLst>
          </p:cNvPr>
          <p:cNvSpPr/>
          <p:nvPr/>
        </p:nvSpPr>
        <p:spPr>
          <a:xfrm rot="5400000">
            <a:off x="4318000" y="3346450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DFE6D-5046-4D48-B2D8-23C2FAD8AB6C}"/>
              </a:ext>
            </a:extLst>
          </p:cNvPr>
          <p:cNvSpPr txBox="1"/>
          <p:nvPr/>
        </p:nvSpPr>
        <p:spPr>
          <a:xfrm>
            <a:off x="1574800" y="33147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3012480-A6F0-144D-8428-901540555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421428"/>
              </p:ext>
            </p:extLst>
          </p:nvPr>
        </p:nvGraphicFramePr>
        <p:xfrm>
          <a:off x="1295400" y="28937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3769928-A1EE-7944-8F4B-49B9727746AD}"/>
              </a:ext>
            </a:extLst>
          </p:cNvPr>
          <p:cNvCxnSpPr>
            <a:cxnSpLocks/>
          </p:cNvCxnSpPr>
          <p:nvPr/>
        </p:nvCxnSpPr>
        <p:spPr>
          <a:xfrm flipV="1">
            <a:off x="2128371" y="29653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A880C5-E75E-A54B-A8E0-042C5764A0C9}"/>
              </a:ext>
            </a:extLst>
          </p:cNvPr>
          <p:cNvSpPr txBox="1"/>
          <p:nvPr/>
        </p:nvSpPr>
        <p:spPr>
          <a:xfrm>
            <a:off x="2598606" y="28239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994345-FDEC-8744-B043-7696FC4F56FD}"/>
              </a:ext>
            </a:extLst>
          </p:cNvPr>
          <p:cNvCxnSpPr/>
          <p:nvPr/>
        </p:nvCxnSpPr>
        <p:spPr>
          <a:xfrm flipV="1">
            <a:off x="3601164" y="21844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FE723-AD8B-3A4B-8128-F056693802D6}"/>
              </a:ext>
            </a:extLst>
          </p:cNvPr>
          <p:cNvCxnSpPr/>
          <p:nvPr/>
        </p:nvCxnSpPr>
        <p:spPr>
          <a:xfrm flipV="1">
            <a:off x="3753564" y="23368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47BCE2-FCB3-CD4E-A1E1-24BAB4D862F4}"/>
              </a:ext>
            </a:extLst>
          </p:cNvPr>
          <p:cNvCxnSpPr>
            <a:cxnSpLocks/>
          </p:cNvCxnSpPr>
          <p:nvPr/>
        </p:nvCxnSpPr>
        <p:spPr>
          <a:xfrm flipV="1">
            <a:off x="3558433" y="1955800"/>
            <a:ext cx="1026267" cy="95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5022A0-8C43-0045-BCB2-D6A08A8352FC}"/>
              </a:ext>
            </a:extLst>
          </p:cNvPr>
          <p:cNvSpPr txBox="1"/>
          <p:nvPr/>
        </p:nvSpPr>
        <p:spPr>
          <a:xfrm>
            <a:off x="4588435" y="1690688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A507E-1865-F44C-969D-E34B1A252B0F}"/>
              </a:ext>
            </a:extLst>
          </p:cNvPr>
          <p:cNvSpPr txBox="1"/>
          <p:nvPr/>
        </p:nvSpPr>
        <p:spPr>
          <a:xfrm>
            <a:off x="2661771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4780674-E32B-8D46-BC0F-6882D5D4B19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66113" y="35190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00202C-DE15-A043-97DA-DB5347EFC0EC}"/>
              </a:ext>
            </a:extLst>
          </p:cNvPr>
          <p:cNvSpPr txBox="1"/>
          <p:nvPr/>
        </p:nvSpPr>
        <p:spPr>
          <a:xfrm>
            <a:off x="5303969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0A80DE-47AF-0D42-862A-FFF48AECE578}"/>
              </a:ext>
            </a:extLst>
          </p:cNvPr>
          <p:cNvCxnSpPr>
            <a:cxnSpLocks/>
          </p:cNvCxnSpPr>
          <p:nvPr/>
        </p:nvCxnSpPr>
        <p:spPr>
          <a:xfrm>
            <a:off x="4038600" y="360603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08E1B6-76F9-CB4F-9742-1BF2B1D65B7B}"/>
              </a:ext>
            </a:extLst>
          </p:cNvPr>
          <p:cNvCxnSpPr>
            <a:cxnSpLocks/>
          </p:cNvCxnSpPr>
          <p:nvPr/>
        </p:nvCxnSpPr>
        <p:spPr>
          <a:xfrm>
            <a:off x="4038600" y="38663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B3C267-92FC-7341-848B-7BA392F58344}"/>
              </a:ext>
            </a:extLst>
          </p:cNvPr>
          <p:cNvCxnSpPr>
            <a:cxnSpLocks/>
          </p:cNvCxnSpPr>
          <p:nvPr/>
        </p:nvCxnSpPr>
        <p:spPr>
          <a:xfrm flipH="1">
            <a:off x="3195506" y="3724507"/>
            <a:ext cx="210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F461FDDB-734C-6847-8866-C804219087D1}"/>
              </a:ext>
            </a:extLst>
          </p:cNvPr>
          <p:cNvSpPr txBox="1">
            <a:spLocks/>
          </p:cNvSpPr>
          <p:nvPr/>
        </p:nvSpPr>
        <p:spPr>
          <a:xfrm>
            <a:off x="6327496" y="362377"/>
            <a:ext cx="5327883" cy="1099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ATP Synthase Model</a:t>
            </a:r>
          </a:p>
        </p:txBody>
      </p:sp>
    </p:spTree>
    <p:extLst>
      <p:ext uri="{BB962C8B-B14F-4D97-AF65-F5344CB8AC3E}">
        <p14:creationId xmlns:p14="http://schemas.microsoft.com/office/powerpoint/2010/main" val="161948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58928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439376"/>
              </p:ext>
            </p:extLst>
          </p:nvPr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6948571" y="3581400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</p:spTree>
    <p:extLst>
      <p:ext uri="{BB962C8B-B14F-4D97-AF65-F5344CB8AC3E}">
        <p14:creationId xmlns:p14="http://schemas.microsoft.com/office/powerpoint/2010/main" val="1508720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C31359-604B-F049-9800-63D72AD2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9702" y="2447131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Fusion by ssDNA</a:t>
            </a:r>
          </a:p>
          <a:p>
            <a:r>
              <a:rPr lang="en-US" sz="2000" dirty="0"/>
              <a:t>Concentrations are ½</a:t>
            </a:r>
          </a:p>
          <a:p>
            <a:r>
              <a:rPr lang="en-US" sz="2000" dirty="0"/>
              <a:t>ADP, Pi toxic accumulation?</a:t>
            </a:r>
          </a:p>
          <a:p>
            <a:r>
              <a:rPr lang="en-US" sz="2000" dirty="0"/>
              <a:t>Slower reaction rates governed by diffusion</a:t>
            </a:r>
          </a:p>
          <a:p>
            <a:r>
              <a:rPr lang="en-US" sz="2000" dirty="0"/>
              <a:t>Other considerations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3863377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/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5052835" y="3527826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1C2CC-6ED7-7F45-B8D5-2F52459B86F3}"/>
              </a:ext>
            </a:extLst>
          </p:cNvPr>
          <p:cNvSpPr/>
          <p:nvPr/>
        </p:nvSpPr>
        <p:spPr>
          <a:xfrm>
            <a:off x="3792407" y="2857500"/>
            <a:ext cx="717550" cy="176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79FEA-FE23-6646-8EB4-B4940239C890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64686" y="3697103"/>
            <a:ext cx="1788149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768140-A4CA-8242-886B-ABD1394B8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B4F-07CE-4248-A8E6-7F2C6D35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Ideas/concerns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E0C7-5773-634E-B707-74432EFA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models</a:t>
            </a:r>
          </a:p>
          <a:p>
            <a:r>
              <a:rPr lang="en-US" dirty="0"/>
              <a:t>Introduce lag somehow</a:t>
            </a:r>
          </a:p>
        </p:txBody>
      </p:sp>
    </p:spTree>
    <p:extLst>
      <p:ext uri="{BB962C8B-B14F-4D97-AF65-F5344CB8AC3E}">
        <p14:creationId xmlns:p14="http://schemas.microsoft.com/office/powerpoint/2010/main" val="3470877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John </a:t>
            </a:r>
            <a:r>
              <a:rPr lang="en-US" dirty="0" err="1"/>
              <a:t>Marken</a:t>
            </a:r>
            <a:endParaRPr lang="en-US" dirty="0"/>
          </a:p>
          <a:p>
            <a:r>
              <a:rPr lang="en-US" dirty="0"/>
              <a:t>Chelsea Hu</a:t>
            </a:r>
          </a:p>
          <a:p>
            <a:r>
              <a:rPr lang="en-US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7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6E74-270F-6B41-96EE-1DCC7E12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34EC-DF37-7146-B0F2-194AD123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 panels to find out how this model can match experiments</a:t>
            </a:r>
          </a:p>
          <a:p>
            <a:pPr lvl="1"/>
            <a:r>
              <a:rPr lang="en-US" dirty="0"/>
              <a:t>Basically fruitless – their initial conditions are confusing</a:t>
            </a:r>
          </a:p>
          <a:p>
            <a:pPr lvl="1"/>
            <a:r>
              <a:rPr lang="en-US" dirty="0"/>
              <a:t>Glucose is not being consumed if I don’t give the model enough </a:t>
            </a:r>
            <a:r>
              <a:rPr lang="en-US" dirty="0" err="1"/>
              <a:t>atp</a:t>
            </a:r>
            <a:endParaRPr lang="en-US" dirty="0"/>
          </a:p>
          <a:p>
            <a:r>
              <a:rPr lang="en-US" dirty="0"/>
              <a:t>Use 103ab tools to find out how model can match experiment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Come back to later to see if it’s useful – maybe this is how I should have started???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don’t know how to do the story matching – the story is a time course of molecules being used. It is being used with probability theta I guess. But theta is dependent on so much more</a:t>
            </a:r>
          </a:p>
          <a:p>
            <a:endParaRPr lang="en-US" dirty="0"/>
          </a:p>
          <a:p>
            <a:r>
              <a:rPr lang="en-US" strike="sngStrike" dirty="0"/>
              <a:t>Use panels to find out when/if/how you can model 20 min </a:t>
            </a:r>
            <a:r>
              <a:rPr lang="en-US" strike="sngStrike" dirty="0" err="1"/>
              <a:t>txtl</a:t>
            </a:r>
            <a:endParaRPr lang="en-US" strike="sngStrike" dirty="0"/>
          </a:p>
          <a:p>
            <a:pPr lvl="1"/>
            <a:r>
              <a:rPr lang="en-US" strike="sngStrike" dirty="0"/>
              <a:t>I don’t think it’s working </a:t>
            </a:r>
          </a:p>
          <a:p>
            <a:endParaRPr lang="en-US" dirty="0"/>
          </a:p>
          <a:p>
            <a:r>
              <a:rPr lang="en-US" dirty="0"/>
              <a:t>Use panels to find out if you can have isobutanol 1:1</a:t>
            </a:r>
          </a:p>
          <a:p>
            <a:pPr lvl="1"/>
            <a:r>
              <a:rPr lang="en-US" dirty="0"/>
              <a:t>Most reasoning figured out – this wouldn’t add much</a:t>
            </a:r>
          </a:p>
          <a:p>
            <a:pPr lvl="1"/>
            <a:endParaRPr lang="en-US" dirty="0"/>
          </a:p>
          <a:p>
            <a:r>
              <a:rPr lang="en-US" dirty="0"/>
              <a:t>Look into automated model reduction</a:t>
            </a:r>
          </a:p>
          <a:p>
            <a:r>
              <a:rPr lang="en-US" dirty="0"/>
              <a:t>Look up other options / pathways</a:t>
            </a:r>
          </a:p>
          <a:p>
            <a:r>
              <a:rPr lang="en-US" dirty="0"/>
              <a:t>Draw some vesicle fusion proposals</a:t>
            </a:r>
          </a:p>
        </p:txBody>
      </p:sp>
    </p:spTree>
    <p:extLst>
      <p:ext uri="{BB962C8B-B14F-4D97-AF65-F5344CB8AC3E}">
        <p14:creationId xmlns:p14="http://schemas.microsoft.com/office/powerpoint/2010/main" val="142634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9DEB-CE7D-F444-8CAB-34A83D8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left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5E23-71FC-9149-B997-10AB3C87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kind of model validation??</a:t>
            </a:r>
          </a:p>
          <a:p>
            <a:r>
              <a:rPr lang="en-US" dirty="0"/>
              <a:t>Other </a:t>
            </a:r>
            <a:r>
              <a:rPr lang="en-US" dirty="0" err="1"/>
              <a:t>atp</a:t>
            </a:r>
            <a:r>
              <a:rPr lang="en-US" dirty="0"/>
              <a:t> regen options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biochem</a:t>
            </a:r>
            <a:r>
              <a:rPr lang="en-US" dirty="0"/>
              <a:t> and other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1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CDFE85-6C0A-AA49-AECD-0EB046CFC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66"/>
          <a:stretch/>
        </p:blipFill>
        <p:spPr>
          <a:xfrm>
            <a:off x="5268891" y="229629"/>
            <a:ext cx="6627097" cy="197376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D01AC-45E2-0649-AC76-F54CF66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128" y="1372719"/>
            <a:ext cx="5099764" cy="37923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E74C0-3CBA-C845-A240-659E454E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898" y="6289431"/>
            <a:ext cx="4827741" cy="456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F3FFC-2041-9747-AA53-223539EA0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2E2D-DADD-8540-847C-EFE188869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74A9253-3C21-F74B-8076-1A7E195AC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34" b="33133"/>
          <a:stretch/>
        </p:blipFill>
        <p:spPr>
          <a:xfrm>
            <a:off x="5268891" y="2203394"/>
            <a:ext cx="6627097" cy="1973767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A35D4C8-489A-2145-A731-DC7C5B96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36"/>
          <a:stretch/>
        </p:blipFill>
        <p:spPr>
          <a:xfrm>
            <a:off x="5268891" y="4193026"/>
            <a:ext cx="6627097" cy="19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67" y="2377300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MichalisMentenReversible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 (fuel and waste included)</a:t>
            </a:r>
          </a:p>
          <a:p>
            <a:r>
              <a:rPr lang="en-US" sz="1800" dirty="0"/>
              <a:t> 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67" y="1515923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i="1" dirty="0"/>
              <a:t>Mechanism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6F70CF-33D6-FC4C-8C8A-3169A0A27F6F}"/>
              </a:ext>
            </a:extLst>
          </p:cNvPr>
          <p:cNvSpPr txBox="1">
            <a:spLocks/>
          </p:cNvSpPr>
          <p:nvPr/>
        </p:nvSpPr>
        <p:spPr>
          <a:xfrm>
            <a:off x="4610597" y="2377300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MultiEnzyme</a:t>
            </a:r>
            <a:endParaRPr lang="en-US" sz="1800" dirty="0"/>
          </a:p>
          <a:p>
            <a:r>
              <a:rPr lang="en-US" sz="1800" dirty="0"/>
              <a:t>Uses mechanism ‘catalysis’</a:t>
            </a:r>
          </a:p>
          <a:p>
            <a:r>
              <a:rPr lang="en-US" sz="1800" dirty="0"/>
              <a:t>Takes in rate parameters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4953497" y="1515923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i="1" dirty="0"/>
              <a:t>Component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057C8F-20B7-D846-8C19-4E5AFA8FBAFA}"/>
              </a:ext>
            </a:extLst>
          </p:cNvPr>
          <p:cNvSpPr txBox="1">
            <a:spLocks/>
          </p:cNvSpPr>
          <p:nvPr/>
        </p:nvSpPr>
        <p:spPr>
          <a:xfrm>
            <a:off x="8203427" y="2377300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mechanism ‘catalysis’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13CAC9-32E6-F84D-829C-AF2923619973}"/>
              </a:ext>
            </a:extLst>
          </p:cNvPr>
          <p:cNvSpPr txBox="1">
            <a:spLocks/>
          </p:cNvSpPr>
          <p:nvPr/>
        </p:nvSpPr>
        <p:spPr>
          <a:xfrm>
            <a:off x="8546327" y="1515923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i="1" dirty="0"/>
              <a:t>Mixture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BDAE1-B568-554D-8172-CF91D577833A}"/>
              </a:ext>
            </a:extLst>
          </p:cNvPr>
          <p:cNvSpPr txBox="1">
            <a:spLocks/>
          </p:cNvSpPr>
          <p:nvPr/>
        </p:nvSpPr>
        <p:spPr>
          <a:xfrm>
            <a:off x="377965" y="342285"/>
            <a:ext cx="9245537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Biocrnpyler Development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0BADF4-C0B8-6D41-B789-945BFD61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798FBB98-C59E-1040-8D39-D6950106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24" b="61273"/>
          <a:stretch/>
        </p:blipFill>
        <p:spPr>
          <a:xfrm>
            <a:off x="5201147" y="436864"/>
            <a:ext cx="5099764" cy="553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08572A-2B26-794B-82FA-1D717FEC2047}"/>
              </a:ext>
            </a:extLst>
          </p:cNvPr>
          <p:cNvSpPr/>
          <p:nvPr/>
        </p:nvSpPr>
        <p:spPr>
          <a:xfrm>
            <a:off x="7418231" y="528034"/>
            <a:ext cx="461346" cy="1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E1FAE7-0745-6343-AC71-395DFF249AA6}"/>
              </a:ext>
            </a:extLst>
          </p:cNvPr>
          <p:cNvCxnSpPr>
            <a:cxnSpLocks/>
          </p:cNvCxnSpPr>
          <p:nvPr/>
        </p:nvCxnSpPr>
        <p:spPr>
          <a:xfrm>
            <a:off x="7404205" y="658515"/>
            <a:ext cx="5462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4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A7B98D3-4EE1-D046-88BB-1329B5CD0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1873250"/>
            <a:ext cx="10464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11B45-8D77-B54E-984C-AF9261010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08360" y="2289960"/>
            <a:ext cx="5181600" cy="54793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blipFill>
                <a:blip r:embed="rId4"/>
                <a:stretch>
                  <a:fillRect l="-12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blipFill>
                <a:blip r:embed="rId5"/>
                <a:stretch>
                  <a:fillRect l="-12500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blipFill>
                <a:blip r:embed="rId6"/>
                <a:stretch>
                  <a:fillRect l="-16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blipFill>
                <a:blip r:embed="rId7"/>
                <a:stretch>
                  <a:fillRect l="-1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blipFill>
                <a:blip r:embed="rId8"/>
                <a:stretch>
                  <a:fillRect l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9BBEF-0DE8-144F-8E14-13526EFBD2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3998" y="3588639"/>
            <a:ext cx="7323862" cy="51710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1C9E2-BA5B-F74A-8095-76D72177BC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EF22C3-08CE-CB42-AC5B-17CDC0BD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637" y="3480857"/>
            <a:ext cx="1502503" cy="1692866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CAE18FA2-FE27-414C-823C-8D1F6931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48" y="3146167"/>
            <a:ext cx="6743700" cy="189152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71CBA1B-6884-DA48-98B0-B3209332D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631" y="1224038"/>
            <a:ext cx="6470897" cy="18284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 - Biocrnpyler</a:t>
            </a:r>
          </a:p>
        </p:txBody>
      </p:sp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6799932-5129-164C-BDEB-019466BE9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870" y="1209686"/>
            <a:ext cx="1172077" cy="1885514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174AA658-6E02-4143-ADD1-2A010E54E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3870" y="3473399"/>
            <a:ext cx="1072449" cy="1662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BAC91B-6437-EB40-B6EB-EA9F35374EBC}"/>
              </a:ext>
            </a:extLst>
          </p:cNvPr>
          <p:cNvSpPr txBox="1"/>
          <p:nvPr/>
        </p:nvSpPr>
        <p:spPr>
          <a:xfrm>
            <a:off x="1101129" y="5691096"/>
            <a:ext cx="925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Adjusting the rate of </a:t>
            </a:r>
            <a:r>
              <a:rPr lang="en-US" sz="1400" b="1" dirty="0" err="1">
                <a:latin typeface="Avenir Book" panose="02000503020000020003" pitchFamily="2" charset="0"/>
              </a:rPr>
              <a:t>atp</a:t>
            </a:r>
            <a:r>
              <a:rPr lang="en-US" sz="1400" b="1" dirty="0">
                <a:latin typeface="Avenir Book" panose="02000503020000020003" pitchFamily="2" charset="0"/>
              </a:rPr>
              <a:t> leak and the initial concentrations of enzymes can lead to more optimal dynamics.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F256D-2FB3-9845-A21E-ED2417A0A0E5}"/>
              </a:ext>
            </a:extLst>
          </p:cNvPr>
          <p:cNvSpPr txBox="1"/>
          <p:nvPr/>
        </p:nvSpPr>
        <p:spPr>
          <a:xfrm>
            <a:off x="6096000" y="2216029"/>
            <a:ext cx="64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53BDE"/>
                </a:solidFill>
                <a:latin typeface="Avenir Book" panose="02000503020000020003" pitchFamily="2" charset="0"/>
              </a:rPr>
              <a:t>59.6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244D7-F0C6-C242-AFBD-976A197DC727}"/>
              </a:ext>
            </a:extLst>
          </p:cNvPr>
          <p:cNvSpPr txBox="1"/>
          <p:nvPr/>
        </p:nvSpPr>
        <p:spPr>
          <a:xfrm>
            <a:off x="6096000" y="4166700"/>
            <a:ext cx="715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53BDE"/>
                </a:solidFill>
                <a:latin typeface="Avenir Book" panose="02000503020000020003" pitchFamily="2" charset="0"/>
              </a:rPr>
              <a:t>129.0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7DF3A-A0AD-4940-8EF7-F87A20F0E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604" y="1325563"/>
            <a:ext cx="1596152" cy="1723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C57A3C-7AAA-A84A-B7E5-1BA3645C7472}"/>
              </a:ext>
            </a:extLst>
          </p:cNvPr>
          <p:cNvSpPr/>
          <p:nvPr/>
        </p:nvSpPr>
        <p:spPr>
          <a:xfrm>
            <a:off x="8367633" y="247904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4E7C4-FC6A-4041-A00F-7185F032C2C5}"/>
              </a:ext>
            </a:extLst>
          </p:cNvPr>
          <p:cNvSpPr/>
          <p:nvPr/>
        </p:nvSpPr>
        <p:spPr>
          <a:xfrm>
            <a:off x="8428593" y="459232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32CF-F3B5-244B-9AB1-BD870A90E23E}"/>
              </a:ext>
            </a:extLst>
          </p:cNvPr>
          <p:cNvSpPr/>
          <p:nvPr/>
        </p:nvSpPr>
        <p:spPr>
          <a:xfrm>
            <a:off x="8206764" y="279040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458E7-342F-2645-AC53-6D594997366B}"/>
              </a:ext>
            </a:extLst>
          </p:cNvPr>
          <p:cNvSpPr/>
          <p:nvPr/>
        </p:nvSpPr>
        <p:spPr>
          <a:xfrm>
            <a:off x="8287198" y="489712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75C77-6E8F-0846-ADE1-0A85D3C639D1}"/>
              </a:ext>
            </a:extLst>
          </p:cNvPr>
          <p:cNvSpPr/>
          <p:nvPr/>
        </p:nvSpPr>
        <p:spPr>
          <a:xfrm>
            <a:off x="9983844" y="2803179"/>
            <a:ext cx="1452128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B5935-68EB-9B44-9CE4-E0A3340E06D1}"/>
              </a:ext>
            </a:extLst>
          </p:cNvPr>
          <p:cNvSpPr/>
          <p:nvPr/>
        </p:nvSpPr>
        <p:spPr>
          <a:xfrm>
            <a:off x="10059160" y="4897120"/>
            <a:ext cx="146202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851B48-9349-E944-A9F2-5A5C53026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16" y="1534050"/>
            <a:ext cx="1356740" cy="3122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8E955-3EF7-2D4C-9D6B-EC0310094E71}"/>
              </a:ext>
            </a:extLst>
          </p:cNvPr>
          <p:cNvSpPr/>
          <p:nvPr/>
        </p:nvSpPr>
        <p:spPr>
          <a:xfrm>
            <a:off x="4708088" y="1647929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0BB2-C47E-254A-9464-F07956E1D5D2}"/>
              </a:ext>
            </a:extLst>
          </p:cNvPr>
          <p:cNvSpPr/>
          <p:nvPr/>
        </p:nvSpPr>
        <p:spPr>
          <a:xfrm>
            <a:off x="4812317" y="3571872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4646E-7711-1245-A9DB-1596FD570131}"/>
              </a:ext>
            </a:extLst>
          </p:cNvPr>
          <p:cNvSpPr txBox="1"/>
          <p:nvPr/>
        </p:nvSpPr>
        <p:spPr>
          <a:xfrm>
            <a:off x="10827123" y="251602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FC27B-BDB7-6649-BABE-0C81D1F5EDE4}"/>
              </a:ext>
            </a:extLst>
          </p:cNvPr>
          <p:cNvSpPr txBox="1"/>
          <p:nvPr/>
        </p:nvSpPr>
        <p:spPr>
          <a:xfrm>
            <a:off x="10790173" y="462930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834595-31D3-FF48-9CDF-CECE3CB25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5846</TotalTime>
  <Words>1584</Words>
  <Application>Microsoft Macintosh PowerPoint</Application>
  <PresentationFormat>Widescreen</PresentationFormat>
  <Paragraphs>223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Avenir Book</vt:lpstr>
      <vt:lpstr>Calibri</vt:lpstr>
      <vt:lpstr>Cambria Math</vt:lpstr>
      <vt:lpstr>Times</vt:lpstr>
      <vt:lpstr>Office Theme</vt:lpstr>
      <vt:lpstr>ATP Life Extension in Synthetic Cells</vt:lpstr>
      <vt:lpstr>Goal: ATP Life Extension in Synthetic Cells</vt:lpstr>
      <vt:lpstr>Modelling Approach</vt:lpstr>
      <vt:lpstr>Enzymatic Models</vt:lpstr>
      <vt:lpstr>Mechanism</vt:lpstr>
      <vt:lpstr>PowerPoint Presentation</vt:lpstr>
      <vt:lpstr>PowerPoint Presentation</vt:lpstr>
      <vt:lpstr>Parameter Estimates</vt:lpstr>
      <vt:lpstr>Simulate Entire Pathway - Biocrnpyler</vt:lpstr>
      <vt:lpstr>PowerPoint Presentation</vt:lpstr>
      <vt:lpstr>Hypothesis: Hump due to flux through GapM6 and Pgk pathway with increased [Pi]</vt:lpstr>
      <vt:lpstr>Hypothesis: Hump due to flux through GapM6 and Pgk enzymes with increased [Pi]</vt:lpstr>
      <vt:lpstr>Entire pathway simulation</vt:lpstr>
      <vt:lpstr>Removing GapM6 and Pgk from simulation   (GapN pathway is used)</vt:lpstr>
      <vt:lpstr>Remove GapN from simulation  (GapM6 and Pgk pathway is used)</vt:lpstr>
      <vt:lpstr>Remove GapN, GapM6, and Pgk from simulation  (Incomplete pathway)</vt:lpstr>
      <vt:lpstr>Entire pathway is necessary for optimal isobutanol steady state value and ATP area</vt:lpstr>
      <vt:lpstr>Show enzyme concentrations – perhaps related to hump stuff</vt:lpstr>
      <vt:lpstr>Maybe write out ODE’s? And perform linear stability analysis?</vt:lpstr>
      <vt:lpstr>Enzyme Kinetics Issue (dynamics)</vt:lpstr>
      <vt:lpstr>Model 20 minute tx tl lag (additional things to model in this)</vt:lpstr>
      <vt:lpstr>Any Qssa? Look into automated model reduction</vt:lpstr>
      <vt:lpstr>Match to Bowie Lab Experimental Data (compare what I think is complete to data)</vt:lpstr>
      <vt:lpstr>Now, consider other options. Consider shorter/other pathways. Glycolysis??</vt:lpstr>
      <vt:lpstr>Vesicle fusion, light activation, outline other proposed models</vt:lpstr>
      <vt:lpstr>Glucose to Pyruvate</vt:lpstr>
      <vt:lpstr>Transporter Model</vt:lpstr>
      <vt:lpstr>Vesicle Fusion Model</vt:lpstr>
      <vt:lpstr>Vesicle Fusion Model</vt:lpstr>
      <vt:lpstr>Other Ideas/concerns</vt:lpstr>
      <vt:lpstr>Thank You!</vt:lpstr>
      <vt:lpstr>Routine for today</vt:lpstr>
      <vt:lpstr>Things left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Life Extension in Synthetic Cells</dc:title>
  <dc:creator>Roychoudhury, Ankita</dc:creator>
  <cp:lastModifiedBy>Roychoudhury, Ankita</cp:lastModifiedBy>
  <cp:revision>97</cp:revision>
  <dcterms:created xsi:type="dcterms:W3CDTF">2020-06-20T01:58:47Z</dcterms:created>
  <dcterms:modified xsi:type="dcterms:W3CDTF">2020-06-24T03:25:15Z</dcterms:modified>
</cp:coreProperties>
</file>