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327" r:id="rId5"/>
    <p:sldId id="322" r:id="rId6"/>
    <p:sldId id="324" r:id="rId7"/>
    <p:sldId id="328" r:id="rId8"/>
    <p:sldId id="333" r:id="rId9"/>
    <p:sldId id="334" r:id="rId10"/>
    <p:sldId id="331" r:id="rId11"/>
    <p:sldId id="316" r:id="rId12"/>
    <p:sldId id="310" r:id="rId13"/>
    <p:sldId id="304" r:id="rId14"/>
    <p:sldId id="303" r:id="rId15"/>
    <p:sldId id="307" r:id="rId16"/>
    <p:sldId id="311" r:id="rId17"/>
    <p:sldId id="332" r:id="rId18"/>
    <p:sldId id="297" r:id="rId19"/>
    <p:sldId id="330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/>
    <p:restoredTop sz="92697"/>
  </p:normalViewPr>
  <p:slideViewPr>
    <p:cSldViewPr snapToGrid="0" snapToObjects="1">
      <p:cViewPr varScale="1">
        <p:scale>
          <a:sx n="110" d="100"/>
          <a:sy n="11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6303-1665-A449-B381-E891EA28FC0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85038-61DD-844C-A54B-87D4E54B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6/4/97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Tough question – if they had multiple data points – would need to model hierarchically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85038-61DD-844C-A54B-87D4E54B64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6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– continuous </a:t>
            </a:r>
            <a:r>
              <a:rPr lang="en-US" dirty="0" err="1"/>
              <a:t>distributinG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85038-61DD-844C-A54B-87D4E54B6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– continuous </a:t>
            </a:r>
            <a:r>
              <a:rPr lang="en-US" dirty="0" err="1"/>
              <a:t>distributinG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85038-61DD-844C-A54B-87D4E54B64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85038-61DD-844C-A54B-87D4E54B64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glucose as starting point can be a problem – in e coli extract, it is rapidly consumed (Jewett 2015</a:t>
            </a:r>
          </a:p>
          <a:p>
            <a:r>
              <a:rPr lang="en-US" dirty="0"/>
              <a:t>	preferred to more expensive phosphorylated proteins</a:t>
            </a:r>
          </a:p>
          <a:p>
            <a:endParaRPr lang="en-US" dirty="0"/>
          </a:p>
          <a:p>
            <a:r>
              <a:rPr lang="en-US" dirty="0"/>
              <a:t>Light activated systems – used in </a:t>
            </a:r>
            <a:r>
              <a:rPr lang="en-US" dirty="0" err="1"/>
              <a:t>Artifical</a:t>
            </a:r>
            <a:r>
              <a:rPr lang="en-US" dirty="0"/>
              <a:t> Simplified-Autotroph Protocells – sphere of lipids (100 </a:t>
            </a:r>
            <a:r>
              <a:rPr lang="en-US" dirty="0" err="1"/>
              <a:t>atp</a:t>
            </a:r>
            <a:r>
              <a:rPr lang="en-US" dirty="0"/>
              <a:t>/s per </a:t>
            </a:r>
            <a:r>
              <a:rPr lang="en-US" dirty="0" err="1"/>
              <a:t>atp</a:t>
            </a:r>
            <a:r>
              <a:rPr lang="en-US" dirty="0"/>
              <a:t> synthase). Were able to show </a:t>
            </a:r>
            <a:r>
              <a:rPr lang="en-US" dirty="0" err="1"/>
              <a:t>mrna</a:t>
            </a:r>
            <a:r>
              <a:rPr lang="en-US" dirty="0"/>
              <a:t> biosynthesis inside individual vesicles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Linker sequences = </a:t>
            </a:r>
            <a:r>
              <a:rPr lang="en-US" dirty="0">
                <a:hlinkClick r:id="rId3"/>
              </a:rPr>
              <a:t>https://www.pnas.org/content/106/4/979</a:t>
            </a:r>
            <a:endParaRPr lang="en-US" dirty="0"/>
          </a:p>
          <a:p>
            <a:r>
              <a:rPr lang="en-US" dirty="0"/>
              <a:t>Other considerations – such as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ask bowie who I should contact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85038-61DD-844C-A54B-87D4E54B64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6.26.2020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7130A3-9506-0547-B932-08670B1FB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117119" y="659892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D8-1A61-524F-BD52-9089AB8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Questions/Concerns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CDDC-9D23-4747-8F0F-E1870B27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Limitation (only 5 points)</a:t>
            </a:r>
          </a:p>
          <a:p>
            <a:r>
              <a:rPr lang="en-US" sz="2400" dirty="0"/>
              <a:t>Extract parameters</a:t>
            </a:r>
          </a:p>
          <a:p>
            <a:pPr lvl="1"/>
            <a:r>
              <a:rPr lang="en-US" sz="2000" dirty="0"/>
              <a:t>Compare to Reduced/Full Model</a:t>
            </a:r>
          </a:p>
          <a:p>
            <a:r>
              <a:rPr lang="en-US" sz="2400" dirty="0"/>
              <a:t>Hierarchical Modelling</a:t>
            </a:r>
          </a:p>
          <a:p>
            <a:r>
              <a:rPr lang="en-US" sz="2400" dirty="0"/>
              <a:t>Compare to other distributions?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92C6FA-F145-FC4F-AF6A-ABAC35D4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FAC-3A1E-E24B-B1BE-EC954426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Other Proposed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7F2DBC-5FB5-0C46-90EE-C253E983DC9A}"/>
              </a:ext>
            </a:extLst>
          </p:cNvPr>
          <p:cNvGrpSpPr/>
          <p:nvPr/>
        </p:nvGrpSpPr>
        <p:grpSpPr>
          <a:xfrm>
            <a:off x="7017903" y="145454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8CA7F90-5AFE-1A4E-955E-A1BF414EA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399F1F-C796-C944-B61C-D8E5B37970FE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FE0255-489C-104C-81AB-5B0F73B2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752F8-357D-FB4C-8A90-7749DA52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3" y="0"/>
            <a:ext cx="1975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0723E-54F7-3349-BB58-D659E35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2" y="94593"/>
            <a:ext cx="3436425" cy="1660634"/>
          </a:xfrm>
        </p:spPr>
        <p:txBody>
          <a:bodyPr>
            <a:normAutofit/>
          </a:bodyPr>
          <a:lstStyle/>
          <a:p>
            <a:r>
              <a:rPr lang="en-US" sz="2800" dirty="0"/>
              <a:t>Other pathways with glucose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B7D517-17D2-A847-83B3-846C81D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DA89-DFDA-3741-A144-7E7E7CDA197E}"/>
              </a:ext>
            </a:extLst>
          </p:cNvPr>
          <p:cNvSpPr txBox="1"/>
          <p:nvPr/>
        </p:nvSpPr>
        <p:spPr>
          <a:xfrm>
            <a:off x="106731" y="6427113"/>
            <a:ext cx="3138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Jennifer E. Kay, Michael C Jewett, Metabolic Engineering, 2015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A2C080-446E-B149-B4C7-FEBDA67BF25D}"/>
              </a:ext>
            </a:extLst>
          </p:cNvPr>
          <p:cNvSpPr txBox="1">
            <a:spLocks/>
          </p:cNvSpPr>
          <p:nvPr/>
        </p:nvSpPr>
        <p:spPr>
          <a:xfrm>
            <a:off x="5294034" y="0"/>
            <a:ext cx="3436425" cy="166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Light-activated systems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9FE9F8-AB9C-4341-85B2-728D622B2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73"/>
          <a:stretch/>
        </p:blipFill>
        <p:spPr>
          <a:xfrm>
            <a:off x="5179755" y="1482614"/>
            <a:ext cx="6864643" cy="322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A8C71-3815-E84D-864D-0BE002EFB8D5}"/>
              </a:ext>
            </a:extLst>
          </p:cNvPr>
          <p:cNvSpPr txBox="1"/>
          <p:nvPr/>
        </p:nvSpPr>
        <p:spPr>
          <a:xfrm>
            <a:off x="9141866" y="6584437"/>
            <a:ext cx="197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Altamura et al., </a:t>
            </a:r>
            <a:r>
              <a:rPr lang="en-US" sz="1100" dirty="0" err="1">
                <a:latin typeface="Avenir Book" panose="02000503020000020003" pitchFamily="2" charset="0"/>
              </a:rPr>
              <a:t>biorxiv</a:t>
            </a:r>
            <a:r>
              <a:rPr lang="en-US" sz="1100" dirty="0">
                <a:latin typeface="Avenir Book" panose="02000503020000020003" pitchFamily="2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9532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6765-A171-574F-A288-CD5D613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02746" cy="1099094"/>
          </a:xfrm>
        </p:spPr>
        <p:txBody>
          <a:bodyPr>
            <a:normAutofit/>
          </a:bodyPr>
          <a:lstStyle/>
          <a:p>
            <a:r>
              <a:rPr lang="en-US" sz="3200" dirty="0"/>
              <a:t>Transporter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261AA-6186-1F41-9B6B-498B507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E0DCD3-E80E-8548-B53F-92405C5C31B6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DB995-FB84-7240-86EC-15ECA216CB2E}"/>
              </a:ext>
            </a:extLst>
          </p:cNvPr>
          <p:cNvSpPr/>
          <p:nvPr/>
        </p:nvSpPr>
        <p:spPr>
          <a:xfrm rot="2803137">
            <a:off x="3851839" y="2143823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6C41-2311-1549-9CB8-C5DF83A5E38D}"/>
              </a:ext>
            </a:extLst>
          </p:cNvPr>
          <p:cNvSpPr/>
          <p:nvPr/>
        </p:nvSpPr>
        <p:spPr>
          <a:xfrm rot="5400000">
            <a:off x="4318000" y="3346450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DFE6D-5046-4D48-B2D8-23C2FAD8AB6C}"/>
              </a:ext>
            </a:extLst>
          </p:cNvPr>
          <p:cNvSpPr txBox="1"/>
          <p:nvPr/>
        </p:nvSpPr>
        <p:spPr>
          <a:xfrm>
            <a:off x="1574800" y="33147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012480-A6F0-144D-8428-901540555AD8}"/>
              </a:ext>
            </a:extLst>
          </p:cNvPr>
          <p:cNvGraphicFramePr/>
          <p:nvPr/>
        </p:nvGraphicFramePr>
        <p:xfrm>
          <a:off x="1295400" y="28937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3769928-A1EE-7944-8F4B-49B9727746AD}"/>
              </a:ext>
            </a:extLst>
          </p:cNvPr>
          <p:cNvCxnSpPr>
            <a:cxnSpLocks/>
          </p:cNvCxnSpPr>
          <p:nvPr/>
        </p:nvCxnSpPr>
        <p:spPr>
          <a:xfrm flipV="1">
            <a:off x="2128371" y="29653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A880C5-E75E-A54B-A8E0-042C5764A0C9}"/>
              </a:ext>
            </a:extLst>
          </p:cNvPr>
          <p:cNvSpPr txBox="1"/>
          <p:nvPr/>
        </p:nvSpPr>
        <p:spPr>
          <a:xfrm>
            <a:off x="2598606" y="28239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994345-FDEC-8744-B043-7696FC4F56FD}"/>
              </a:ext>
            </a:extLst>
          </p:cNvPr>
          <p:cNvCxnSpPr/>
          <p:nvPr/>
        </p:nvCxnSpPr>
        <p:spPr>
          <a:xfrm flipV="1">
            <a:off x="3601164" y="21844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FE723-AD8B-3A4B-8128-F056693802D6}"/>
              </a:ext>
            </a:extLst>
          </p:cNvPr>
          <p:cNvCxnSpPr/>
          <p:nvPr/>
        </p:nvCxnSpPr>
        <p:spPr>
          <a:xfrm flipV="1">
            <a:off x="3753564" y="23368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7BCE2-FCB3-CD4E-A1E1-24BAB4D862F4}"/>
              </a:ext>
            </a:extLst>
          </p:cNvPr>
          <p:cNvCxnSpPr>
            <a:cxnSpLocks/>
          </p:cNvCxnSpPr>
          <p:nvPr/>
        </p:nvCxnSpPr>
        <p:spPr>
          <a:xfrm flipV="1">
            <a:off x="3558433" y="1955800"/>
            <a:ext cx="1026267" cy="95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022A0-8C43-0045-BCB2-D6A08A8352FC}"/>
              </a:ext>
            </a:extLst>
          </p:cNvPr>
          <p:cNvSpPr txBox="1"/>
          <p:nvPr/>
        </p:nvSpPr>
        <p:spPr>
          <a:xfrm>
            <a:off x="4588435" y="1690688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A507E-1865-F44C-969D-E34B1A252B0F}"/>
              </a:ext>
            </a:extLst>
          </p:cNvPr>
          <p:cNvSpPr txBox="1"/>
          <p:nvPr/>
        </p:nvSpPr>
        <p:spPr>
          <a:xfrm>
            <a:off x="2661771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780674-E32B-8D46-BC0F-6882D5D4B19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66113" y="35190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202C-DE15-A043-97DA-DB5347EFC0EC}"/>
              </a:ext>
            </a:extLst>
          </p:cNvPr>
          <p:cNvSpPr txBox="1"/>
          <p:nvPr/>
        </p:nvSpPr>
        <p:spPr>
          <a:xfrm>
            <a:off x="5303969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0A80DE-47AF-0D42-862A-FFF48AECE578}"/>
              </a:ext>
            </a:extLst>
          </p:cNvPr>
          <p:cNvCxnSpPr>
            <a:cxnSpLocks/>
          </p:cNvCxnSpPr>
          <p:nvPr/>
        </p:nvCxnSpPr>
        <p:spPr>
          <a:xfrm>
            <a:off x="4038600" y="360603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08E1B6-76F9-CB4F-9742-1BF2B1D65B7B}"/>
              </a:ext>
            </a:extLst>
          </p:cNvPr>
          <p:cNvCxnSpPr>
            <a:cxnSpLocks/>
          </p:cNvCxnSpPr>
          <p:nvPr/>
        </p:nvCxnSpPr>
        <p:spPr>
          <a:xfrm>
            <a:off x="4038600" y="38663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3C267-92FC-7341-848B-7BA392F58344}"/>
              </a:ext>
            </a:extLst>
          </p:cNvPr>
          <p:cNvCxnSpPr>
            <a:cxnSpLocks/>
          </p:cNvCxnSpPr>
          <p:nvPr/>
        </p:nvCxnSpPr>
        <p:spPr>
          <a:xfrm flipH="1">
            <a:off x="3195506" y="3724507"/>
            <a:ext cx="210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BC1C91-B488-474B-8F39-5440EBD12300}"/>
              </a:ext>
            </a:extLst>
          </p:cNvPr>
          <p:cNvGrpSpPr/>
          <p:nvPr/>
        </p:nvGrpSpPr>
        <p:grpSpPr>
          <a:xfrm>
            <a:off x="7164259" y="290979"/>
            <a:ext cx="4036489" cy="5131151"/>
            <a:chOff x="7164259" y="290979"/>
            <a:chExt cx="4036489" cy="5131151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461FDDB-734C-6847-8866-C804219087D1}"/>
                </a:ext>
              </a:extLst>
            </p:cNvPr>
            <p:cNvSpPr txBox="1">
              <a:spLocks/>
            </p:cNvSpPr>
            <p:nvPr/>
          </p:nvSpPr>
          <p:spPr>
            <a:xfrm>
              <a:off x="7164259" y="290979"/>
              <a:ext cx="4036489" cy="109909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venir Book" panose="02000503020000020003" pitchFamily="2" charset="0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ATP Synthase Model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57BAFC-BF5A-3941-9226-E55E0952D3C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2AC2684-C45F-344C-9D0B-0E8E70BC7ED6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5F8223-57EB-A543-AF03-25713451320E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940A1-EEB7-7A4E-B1E6-CBE2975CBCA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 + H</a:t>
              </a:r>
              <a:r>
                <a:rPr lang="en-US" sz="1600" baseline="-25000" dirty="0">
                  <a:latin typeface="Avenir Book" panose="02000503020000020003" pitchFamily="2" charset="0"/>
                </a:rPr>
                <a:t>2</a:t>
              </a:r>
              <a:r>
                <a:rPr lang="en-US" sz="16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81855F17-F9ED-5548-8F37-785DBDCBB5EC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0CCFBD-FDF5-7B49-B6D8-0F2E56D69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59BBA9-7A51-1646-BAA2-9427C2F92A98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CEB50C3A-BD88-BC47-B693-83447BF4F27A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8CEF1F-A437-9344-B006-840CAABC99F0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2B46D050-C0BC-6644-A874-11DEE68BB4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4A8DB073-A1D4-F54E-8160-7967A44E7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33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Vesicle Fusion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58928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6948571" y="3581400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</p:spTree>
    <p:extLst>
      <p:ext uri="{BB962C8B-B14F-4D97-AF65-F5344CB8AC3E}">
        <p14:creationId xmlns:p14="http://schemas.microsoft.com/office/powerpoint/2010/main" val="228305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Vesicle Fusion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C31359-604B-F049-9800-63D72AD2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702" y="2447131"/>
            <a:ext cx="4139078" cy="4045744"/>
          </a:xfrm>
        </p:spPr>
        <p:txBody>
          <a:bodyPr>
            <a:normAutofit/>
          </a:bodyPr>
          <a:lstStyle/>
          <a:p>
            <a:r>
              <a:rPr lang="en-US" sz="2000" dirty="0"/>
              <a:t>Fusion by ssDNA</a:t>
            </a:r>
          </a:p>
          <a:p>
            <a:r>
              <a:rPr lang="en-US" sz="2000" dirty="0"/>
              <a:t>Concentrations are ½</a:t>
            </a:r>
          </a:p>
          <a:p>
            <a:r>
              <a:rPr lang="en-US" sz="2000" dirty="0"/>
              <a:t>ADP, Pi toxic accumulation?</a:t>
            </a:r>
          </a:p>
          <a:p>
            <a:pPr lvl="1"/>
            <a:r>
              <a:rPr lang="en-US" sz="1600" dirty="0"/>
              <a:t>Include transporter</a:t>
            </a:r>
          </a:p>
          <a:p>
            <a:r>
              <a:rPr lang="en-US" sz="2000" dirty="0"/>
              <a:t>Other considerations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3863377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5052835" y="3527826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1C2CC-6ED7-7F45-B8D5-2F52459B86F3}"/>
              </a:ext>
            </a:extLst>
          </p:cNvPr>
          <p:cNvSpPr/>
          <p:nvPr/>
        </p:nvSpPr>
        <p:spPr>
          <a:xfrm>
            <a:off x="3792407" y="2857500"/>
            <a:ext cx="71755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79FEA-FE23-6646-8EB4-B4940239C89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64686" y="3697103"/>
            <a:ext cx="178814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CA88-3F79-9549-AE45-621A8224443F}"/>
              </a:ext>
            </a:extLst>
          </p:cNvPr>
          <p:cNvSpPr/>
          <p:nvPr/>
        </p:nvSpPr>
        <p:spPr>
          <a:xfrm>
            <a:off x="6960199" y="6427113"/>
            <a:ext cx="41390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Lipid Vesicle fusion by linker </a:t>
            </a:r>
            <a:r>
              <a:rPr lang="en-US" sz="1100" dirty="0" err="1">
                <a:latin typeface="Avenir Book" panose="02000503020000020003" pitchFamily="2" charset="0"/>
              </a:rPr>
              <a:t>DNA:Yee-Hung</a:t>
            </a:r>
            <a:r>
              <a:rPr lang="en-US" sz="1100" dirty="0">
                <a:latin typeface="Avenir Book" panose="02000503020000020003" pitchFamily="2" charset="0"/>
              </a:rPr>
              <a:t> M. Chan, Bettina van </a:t>
            </a:r>
            <a:r>
              <a:rPr lang="en-US" sz="1100" dirty="0" err="1">
                <a:latin typeface="Avenir Book" panose="02000503020000020003" pitchFamily="2" charset="0"/>
              </a:rPr>
              <a:t>Lengerich</a:t>
            </a:r>
            <a:r>
              <a:rPr lang="en-US" sz="1100" dirty="0">
                <a:latin typeface="Avenir Book" panose="02000503020000020003" pitchFamily="2" charset="0"/>
              </a:rPr>
              <a:t>, and Steven G. Boxer, PNAS, 2009</a:t>
            </a:r>
            <a:endParaRPr lang="en-US" sz="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5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B4F-07CE-4248-A8E6-7F2C6D3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0C7-5773-634E-B707-74432EF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Complete Exhaustive Rheostat Modelling</a:t>
            </a:r>
          </a:p>
          <a:p>
            <a:r>
              <a:rPr lang="en-US" sz="2000" dirty="0"/>
              <a:t>Utilize </a:t>
            </a:r>
            <a:r>
              <a:rPr lang="en-US" sz="2000" dirty="0" err="1"/>
              <a:t>subsbml</a:t>
            </a:r>
            <a:r>
              <a:rPr lang="en-US" sz="2000" dirty="0"/>
              <a:t> and compartments to look at other models</a:t>
            </a:r>
          </a:p>
          <a:p>
            <a:r>
              <a:rPr lang="en-US" sz="2000" dirty="0"/>
              <a:t>Add fusion functionality to biocrnpyler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02539-FAC4-654A-AB5E-633E6616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06F87-E350-9646-8B3F-46FCF70F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8B9B8D-8BD7-3D45-A9BF-1AE31504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Contact Bowie Lab</a:t>
            </a:r>
          </a:p>
          <a:p>
            <a:r>
              <a:rPr lang="en-US" sz="2000" dirty="0"/>
              <a:t>Grad school suggestions</a:t>
            </a:r>
          </a:p>
          <a:p>
            <a:r>
              <a:rPr lang="en-US" sz="2000" dirty="0"/>
              <a:t>CDS 131</a:t>
            </a:r>
          </a:p>
          <a:p>
            <a:endParaRPr lang="en-US" sz="20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42AA1-9CC2-334C-86E2-9F20B7FE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5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William Poole</a:t>
            </a:r>
          </a:p>
          <a:p>
            <a:r>
              <a:rPr lang="en-US" sz="2000" dirty="0"/>
              <a:t>David Garcia</a:t>
            </a:r>
          </a:p>
          <a:p>
            <a:r>
              <a:rPr lang="en-US" sz="2000" dirty="0" err="1"/>
              <a:t>Ayush</a:t>
            </a:r>
            <a:r>
              <a:rPr lang="en-US" sz="2000" dirty="0"/>
              <a:t> Pandey</a:t>
            </a:r>
          </a:p>
          <a:p>
            <a:r>
              <a:rPr lang="en-US" sz="2000" dirty="0"/>
              <a:t>John </a:t>
            </a:r>
            <a:r>
              <a:rPr lang="en-US" sz="2000" dirty="0" err="1"/>
              <a:t>Marken</a:t>
            </a:r>
            <a:endParaRPr lang="en-US" sz="2000" dirty="0"/>
          </a:p>
          <a:p>
            <a:r>
              <a:rPr lang="en-US" sz="2000" dirty="0"/>
              <a:t>Chelsea Hu</a:t>
            </a:r>
          </a:p>
          <a:p>
            <a:r>
              <a:rPr lang="en-US" sz="2000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/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Rate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blipFill>
                <a:blip r:embed="rId6"/>
                <a:stretch>
                  <a:fillRect l="-12941" t="-6250" r="-117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781164-A397-DF46-BA49-39F86949B633}"/>
              </a:ext>
            </a:extLst>
          </p:cNvPr>
          <p:cNvCxnSpPr>
            <a:cxnSpLocks/>
          </p:cNvCxnSpPr>
          <p:nvPr/>
        </p:nvCxnSpPr>
        <p:spPr>
          <a:xfrm>
            <a:off x="6373125" y="24026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EEEE32EB-0EB2-8B49-8739-566C842C0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1248095"/>
            <a:ext cx="2857500" cy="2222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47120-B6E0-1B44-AD71-00D734F61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324" y="3939121"/>
            <a:ext cx="2857500" cy="2222500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306E194A-A4CE-2942-9E50-C0D65D29A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5" y="1206500"/>
            <a:ext cx="2857500" cy="22225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6FB44-6CD5-7147-BE6B-E65CD14BA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1394" y="3939121"/>
            <a:ext cx="2857500" cy="22225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F09AC1E-ABC2-7F4B-B449-DF5113BFDFBA}"/>
              </a:ext>
            </a:extLst>
          </p:cNvPr>
          <p:cNvSpPr txBox="1">
            <a:spLocks/>
          </p:cNvSpPr>
          <p:nvPr/>
        </p:nvSpPr>
        <p:spPr>
          <a:xfrm>
            <a:off x="294190" y="69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Get Minimal Model from Bowie Lab Experimental Data </a:t>
            </a:r>
            <a:r>
              <a:rPr lang="en-US" sz="2800" dirty="0"/>
              <a:t>– only use the 5 data points</a:t>
            </a:r>
          </a:p>
        </p:txBody>
      </p:sp>
    </p:spTree>
    <p:extLst>
      <p:ext uri="{BB962C8B-B14F-4D97-AF65-F5344CB8AC3E}">
        <p14:creationId xmlns:p14="http://schemas.microsoft.com/office/powerpoint/2010/main" val="3513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40B3-1EC9-8E42-9E4D-6E141BC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B11A-18B0-E940-9666-A81BA2EC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83" y="151507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Current parameter inference steps</a:t>
            </a:r>
            <a:endParaRPr lang="en-US" sz="2000" b="1" dirty="0"/>
          </a:p>
          <a:p>
            <a:r>
              <a:rPr lang="en-US" sz="2000" dirty="0"/>
              <a:t>Other ATP life extension models</a:t>
            </a:r>
          </a:p>
          <a:p>
            <a:r>
              <a:rPr lang="en-US" sz="2000" dirty="0"/>
              <a:t>Miscellaneous</a:t>
            </a:r>
          </a:p>
          <a:p>
            <a:endParaRPr lang="en-US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ECB23-DD29-B34A-B233-37EEEDD0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5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ACF1F-388C-0B4B-943A-C13B73946EA7}"/>
              </a:ext>
            </a:extLst>
          </p:cNvPr>
          <p:cNvSpPr txBox="1">
            <a:spLocks/>
          </p:cNvSpPr>
          <p:nvPr/>
        </p:nvSpPr>
        <p:spPr>
          <a:xfrm>
            <a:off x="294190" y="69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Get Minimal Model from Bowie Lab Experimental Data </a:t>
            </a:r>
            <a:r>
              <a:rPr lang="en-US" sz="2800" dirty="0"/>
              <a:t>– only use the 5 data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13CD7-3AB5-7045-AF42-417200DAF642}"/>
                  </a:ext>
                </a:extLst>
              </p:cNvPr>
              <p:cNvSpPr txBox="1"/>
              <p:nvPr/>
            </p:nvSpPr>
            <p:spPr>
              <a:xfrm>
                <a:off x="893857" y="4677051"/>
                <a:ext cx="25781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Isobutanol: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.00923,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11.1406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13CD7-3AB5-7045-AF42-417200DA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7" y="4677051"/>
                <a:ext cx="2578142" cy="584775"/>
              </a:xfrm>
              <a:prstGeom prst="rect">
                <a:avLst/>
              </a:prstGeom>
              <a:blipFill>
                <a:blip r:embed="rId3"/>
                <a:stretch>
                  <a:fillRect l="-980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83E8B-DFF0-E549-9F26-602ABA4B7149}"/>
                  </a:ext>
                </a:extLst>
              </p:cNvPr>
              <p:cNvSpPr txBox="1"/>
              <p:nvPr/>
            </p:nvSpPr>
            <p:spPr>
              <a:xfrm>
                <a:off x="8399555" y="3419074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83E8B-DFF0-E549-9F26-602ABA4B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555" y="3419074"/>
                <a:ext cx="3028778" cy="538096"/>
              </a:xfrm>
              <a:prstGeom prst="rect">
                <a:avLst/>
              </a:prstGeom>
              <a:blipFill>
                <a:blip r:embed="rId4"/>
                <a:stretch>
                  <a:fillRect l="-1250" r="-208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B704A8-259A-7049-B749-270A19746D92}"/>
                  </a:ext>
                </a:extLst>
              </p:cNvPr>
              <p:cNvSpPr txBox="1"/>
              <p:nvPr/>
            </p:nvSpPr>
            <p:spPr>
              <a:xfrm>
                <a:off x="8029164" y="1624594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B704A8-259A-7049-B749-270A1974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164" y="1624594"/>
                <a:ext cx="3791935" cy="538096"/>
              </a:xfrm>
              <a:prstGeom prst="rect">
                <a:avLst/>
              </a:prstGeom>
              <a:blipFill>
                <a:blip r:embed="rId5"/>
                <a:stretch>
                  <a:fillRect l="-1000" r="-166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6B4CDD-D619-3742-B2D3-01821F497E4E}"/>
                  </a:ext>
                </a:extLst>
              </p:cNvPr>
              <p:cNvSpPr txBox="1"/>
              <p:nvPr/>
            </p:nvSpPr>
            <p:spPr>
              <a:xfrm>
                <a:off x="9427807" y="4186753"/>
                <a:ext cx="1607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=0.00651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6B4CDD-D619-3742-B2D3-01821F49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07" y="4186753"/>
                <a:ext cx="1607428" cy="276999"/>
              </a:xfrm>
              <a:prstGeom prst="rect">
                <a:avLst/>
              </a:prstGeom>
              <a:blipFill>
                <a:blip r:embed="rId6"/>
                <a:stretch>
                  <a:fillRect l="-2344" r="-312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B4F8A2-7EB3-4E49-8025-9530FC1C294F}"/>
                  </a:ext>
                </a:extLst>
              </p:cNvPr>
              <p:cNvSpPr txBox="1"/>
              <p:nvPr/>
            </p:nvSpPr>
            <p:spPr>
              <a:xfrm>
                <a:off x="9186916" y="2400224"/>
                <a:ext cx="17329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B4F8A2-7EB3-4E49-8025-9530FC1C2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916" y="2400224"/>
                <a:ext cx="1732910" cy="298928"/>
              </a:xfrm>
              <a:prstGeom prst="rect">
                <a:avLst/>
              </a:prstGeom>
              <a:blipFill>
                <a:blip r:embed="rId7"/>
                <a:stretch>
                  <a:fillRect l="-2174" r="-21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6FA295E5-EF3F-8C4D-80BF-34F05E743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00" y="1307732"/>
            <a:ext cx="3624057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15353C-79A2-DD4F-9B83-218DD3A17589}"/>
                  </a:ext>
                </a:extLst>
              </p:cNvPr>
              <p:cNvSpPr txBox="1"/>
              <p:nvPr/>
            </p:nvSpPr>
            <p:spPr>
              <a:xfrm>
                <a:off x="4836688" y="4677051"/>
                <a:ext cx="2612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  <a:ea typeface="Cambria Math" panose="02040503050406030204" pitchFamily="18" charset="0"/>
                  </a:rPr>
                  <a:t>Glucose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0.00651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11.1317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15353C-79A2-DD4F-9B83-218DD3A17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88" y="4677051"/>
                <a:ext cx="2612510" cy="584775"/>
              </a:xfrm>
              <a:prstGeom prst="rect">
                <a:avLst/>
              </a:prstGeom>
              <a:blipFill>
                <a:blip r:embed="rId9"/>
                <a:stretch>
                  <a:fillRect l="-966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2F19CB97-478D-C94C-8AAA-29EB17DC6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0032" y="1252444"/>
            <a:ext cx="3624057" cy="301752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51610F-5CF3-4941-ACEF-2245349291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23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17727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AFE5-3589-3047-8B92-E7E1A0BE4938}"/>
              </a:ext>
            </a:extLst>
          </p:cNvPr>
          <p:cNvSpPr txBox="1"/>
          <p:nvPr/>
        </p:nvSpPr>
        <p:spPr>
          <a:xfrm>
            <a:off x="1993392" y="1715836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Full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CRN Mass action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bf1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br1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ur1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cat1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bf2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52FBC-6CD0-BA4D-940C-0FEB363ED5C5}"/>
              </a:ext>
            </a:extLst>
          </p:cNvPr>
          <p:cNvSpPr txBox="1"/>
          <p:nvPr/>
        </p:nvSpPr>
        <p:spPr>
          <a:xfrm>
            <a:off x="2542032" y="4611772"/>
            <a:ext cx="22128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Reduced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1079D-A860-FD49-A7D7-BDA7EDEDFD4A}"/>
              </a:ext>
            </a:extLst>
          </p:cNvPr>
          <p:cNvSpPr txBox="1"/>
          <p:nvPr/>
        </p:nvSpPr>
        <p:spPr>
          <a:xfrm>
            <a:off x="964695" y="2823832"/>
            <a:ext cx="268376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Include assumptions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Conservation laws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QSSA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Generalize binding/unbinding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0A0A-5FE9-A845-B19F-F1DD17F7C7FF}"/>
              </a:ext>
            </a:extLst>
          </p:cNvPr>
          <p:cNvSpPr txBox="1"/>
          <p:nvPr/>
        </p:nvSpPr>
        <p:spPr>
          <a:xfrm>
            <a:off x="2121408" y="5381213"/>
            <a:ext cx="3054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More relevant to experimental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718FC-7491-6B42-8359-814A9E1EAA27}"/>
              </a:ext>
            </a:extLst>
          </p:cNvPr>
          <p:cNvSpPr txBox="1"/>
          <p:nvPr/>
        </p:nvSpPr>
        <p:spPr>
          <a:xfrm>
            <a:off x="6888480" y="1704155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Minimal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Coarse-grained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 </a:t>
            </a:r>
            <a:r>
              <a:rPr lang="en-US" dirty="0">
                <a:latin typeface="Avenir Book" panose="02000503020000020003" pitchFamily="2" charset="0"/>
              </a:rPr>
              <a:t> = k)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A824F-9BCA-BE40-AF9C-5BB07667CCC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648456" y="2639166"/>
            <a:ext cx="0" cy="1972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37DA7-2024-5748-98D6-84351A2A99B0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4754880" y="2165820"/>
            <a:ext cx="2133600" cy="2769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F635F8-2B6A-6440-9146-9259CC55D6FC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5303520" y="2165820"/>
            <a:ext cx="1584960" cy="11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7DB30-561B-F044-9662-E6F8A55EAD0E}"/>
              </a:ext>
            </a:extLst>
          </p:cNvPr>
          <p:cNvSpPr txBox="1"/>
          <p:nvPr/>
        </p:nvSpPr>
        <p:spPr>
          <a:xfrm>
            <a:off x="7016496" y="2669943"/>
            <a:ext cx="30540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Lumped parameters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Extracted from experimental data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Effective relations to help argue values of reduced model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0E59D6-93B0-C742-8D77-F66985CB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Get Minimal Model from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/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blipFill>
                <a:blip r:embed="rId5"/>
                <a:stretch>
                  <a:fillRect l="-1250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/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blipFill>
                <a:blip r:embed="rId6"/>
                <a:stretch>
                  <a:fillRect l="-667" r="-166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D0E178E7-20D1-D947-9643-81111F1D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394" y="4109167"/>
            <a:ext cx="2857500" cy="222250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F88661CE-C584-B346-BC39-49BBFC98E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894" y="4097924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868CB2C-DC47-BA42-8E19-6EC847A4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" y="1206500"/>
            <a:ext cx="2857500" cy="2222500"/>
          </a:xfrm>
          <a:prstGeom prst="rect">
            <a:avLst/>
          </a:prstGeom>
        </p:spPr>
      </p:pic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7088022-DEFF-E047-A330-F9B18300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620" y="1206500"/>
            <a:ext cx="28575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/>
              <p:nvPr/>
            </p:nvSpPr>
            <p:spPr>
              <a:xfrm>
                <a:off x="7171208" y="2546819"/>
                <a:ext cx="1057405" cy="405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Rate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08" y="2546819"/>
                <a:ext cx="1057405" cy="405817"/>
              </a:xfrm>
              <a:prstGeom prst="rect">
                <a:avLst/>
              </a:prstGeom>
              <a:blipFill>
                <a:blip r:embed="rId6"/>
                <a:stretch>
                  <a:fillRect l="-13095" t="-6250" r="-119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FDE08A23-AF7F-FD4B-985B-1876194BB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149" y="3905365"/>
            <a:ext cx="2857500" cy="2222500"/>
          </a:xfrm>
          <a:prstGeom prst="rect">
            <a:avLst/>
          </a:prstGeom>
        </p:spPr>
      </p:pic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F486EA-98CC-DD47-94FC-AD62280DF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894" y="3905365"/>
            <a:ext cx="2857500" cy="22225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781164-A397-DF46-BA49-39F86949B633}"/>
              </a:ext>
            </a:extLst>
          </p:cNvPr>
          <p:cNvCxnSpPr>
            <a:cxnSpLocks/>
          </p:cNvCxnSpPr>
          <p:nvPr/>
        </p:nvCxnSpPr>
        <p:spPr>
          <a:xfrm>
            <a:off x="6373125" y="24026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3BC516F-BCDE-144F-B43B-AB1B4C356A6B}"/>
              </a:ext>
            </a:extLst>
          </p:cNvPr>
          <p:cNvSpPr txBox="1">
            <a:spLocks/>
          </p:cNvSpPr>
          <p:nvPr/>
        </p:nvSpPr>
        <p:spPr>
          <a:xfrm>
            <a:off x="294190" y="-358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/>
              <a:t>Get Minimal Model from Bowie Lab Experimental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377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5D197C0-AF00-9C41-A095-1C2FACD3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8031" y="1245579"/>
            <a:ext cx="3622342" cy="301609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0ACF1F-388C-0B4B-943A-C13B73946EA7}"/>
              </a:ext>
            </a:extLst>
          </p:cNvPr>
          <p:cNvSpPr txBox="1">
            <a:spLocks/>
          </p:cNvSpPr>
          <p:nvPr/>
        </p:nvSpPr>
        <p:spPr>
          <a:xfrm>
            <a:off x="28108" y="-61876"/>
            <a:ext cx="11662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Get Minimal Model from Bowie Lab Experimental Data – </a:t>
            </a:r>
            <a:r>
              <a:rPr lang="en-US" sz="2400" dirty="0"/>
              <a:t>Normal Distribution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CA28D8-8B1B-1842-B028-1639B87238E7}"/>
                  </a:ext>
                </a:extLst>
              </p:cNvPr>
              <p:cNvSpPr txBox="1"/>
              <p:nvPr/>
            </p:nvSpPr>
            <p:spPr>
              <a:xfrm>
                <a:off x="4218053" y="4744705"/>
                <a:ext cx="2135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Glucose: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=0.258,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=0.249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CA28D8-8B1B-1842-B028-1639B872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53" y="4744705"/>
                <a:ext cx="2135713" cy="584775"/>
              </a:xfrm>
              <a:prstGeom prst="rect">
                <a:avLst/>
              </a:prstGeom>
              <a:blipFill>
                <a:blip r:embed="rId4"/>
                <a:stretch>
                  <a:fillRect l="-1183"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A835D-962C-A443-840E-83AE81DF0AFF}"/>
                  </a:ext>
                </a:extLst>
              </p:cNvPr>
              <p:cNvSpPr txBox="1"/>
              <p:nvPr/>
            </p:nvSpPr>
            <p:spPr>
              <a:xfrm>
                <a:off x="8272233" y="3322260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A835D-962C-A443-840E-83AE81DF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233" y="3322260"/>
                <a:ext cx="3028778" cy="538096"/>
              </a:xfrm>
              <a:prstGeom prst="rect">
                <a:avLst/>
              </a:prstGeom>
              <a:blipFill>
                <a:blip r:embed="rId5"/>
                <a:stretch>
                  <a:fillRect l="-833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03FD4-3434-1B47-9CCA-F35B0F83653C}"/>
                  </a:ext>
                </a:extLst>
              </p:cNvPr>
              <p:cNvSpPr txBox="1"/>
              <p:nvPr/>
            </p:nvSpPr>
            <p:spPr>
              <a:xfrm>
                <a:off x="8006015" y="1692535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03FD4-3434-1B47-9CCA-F35B0F83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15" y="1692535"/>
                <a:ext cx="3791935" cy="538096"/>
              </a:xfrm>
              <a:prstGeom prst="rect">
                <a:avLst/>
              </a:prstGeom>
              <a:blipFill>
                <a:blip r:embed="rId6"/>
                <a:stretch>
                  <a:fillRect l="-667" r="-1667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BE90C-F388-2744-917D-329BBA1AC63F}"/>
                  </a:ext>
                </a:extLst>
              </p:cNvPr>
              <p:cNvSpPr txBox="1"/>
              <p:nvPr/>
            </p:nvSpPr>
            <p:spPr>
              <a:xfrm>
                <a:off x="9300485" y="4089939"/>
                <a:ext cx="135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BE90C-F388-2744-917D-329BBA1A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85" y="4089939"/>
                <a:ext cx="1350947" cy="276999"/>
              </a:xfrm>
              <a:prstGeom prst="rect">
                <a:avLst/>
              </a:prstGeom>
              <a:blipFill>
                <a:blip r:embed="rId7"/>
                <a:stretch>
                  <a:fillRect l="-3738" r="-28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E8E98-0B29-D941-A1D7-5579065648C3}"/>
                  </a:ext>
                </a:extLst>
              </p:cNvPr>
              <p:cNvSpPr txBox="1"/>
              <p:nvPr/>
            </p:nvSpPr>
            <p:spPr>
              <a:xfrm>
                <a:off x="9163767" y="2468165"/>
                <a:ext cx="147643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E8E98-0B29-D941-A1D7-55790656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767" y="2468165"/>
                <a:ext cx="1476430" cy="298928"/>
              </a:xfrm>
              <a:prstGeom prst="rect">
                <a:avLst/>
              </a:prstGeom>
              <a:blipFill>
                <a:blip r:embed="rId8"/>
                <a:stretch>
                  <a:fillRect l="-3419" r="-256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03315D7-C180-5946-BA84-B597B7FFE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191" y="1231515"/>
            <a:ext cx="3624056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A8E6B7-F436-4A40-A3E6-9DE22A55F144}"/>
                  </a:ext>
                </a:extLst>
              </p:cNvPr>
              <p:cNvSpPr txBox="1"/>
              <p:nvPr/>
            </p:nvSpPr>
            <p:spPr>
              <a:xfrm>
                <a:off x="1078964" y="4744706"/>
                <a:ext cx="2135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Isobutanol: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=0.318,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=0.403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A8E6B7-F436-4A40-A3E6-9DE22A55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64" y="4744706"/>
                <a:ext cx="2135713" cy="584775"/>
              </a:xfrm>
              <a:prstGeom prst="rect">
                <a:avLst/>
              </a:prstGeom>
              <a:blipFill>
                <a:blip r:embed="rId10"/>
                <a:stretch>
                  <a:fillRect l="-1183"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BCD206AA-A97E-F947-8E03-C1CEFEEF8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143" y="5165465"/>
            <a:ext cx="2502958" cy="72604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F9F232-C754-CB4C-9845-66D147ADE8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ACF1F-388C-0B4B-943A-C13B73946EA7}"/>
              </a:ext>
            </a:extLst>
          </p:cNvPr>
          <p:cNvSpPr txBox="1">
            <a:spLocks/>
          </p:cNvSpPr>
          <p:nvPr/>
        </p:nvSpPr>
        <p:spPr>
          <a:xfrm>
            <a:off x="28108" y="-61876"/>
            <a:ext cx="11662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Get Minimal Model from Bowie Lab Experimental Data – </a:t>
            </a:r>
            <a:r>
              <a:rPr lang="en-US" sz="2400" dirty="0"/>
              <a:t>Gamma Distribution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CA28D8-8B1B-1842-B028-1639B87238E7}"/>
                  </a:ext>
                </a:extLst>
              </p:cNvPr>
              <p:cNvSpPr txBox="1"/>
              <p:nvPr/>
            </p:nvSpPr>
            <p:spPr>
              <a:xfrm>
                <a:off x="4218053" y="4744705"/>
                <a:ext cx="2267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Glucose: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=1.318,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=4.9790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CA28D8-8B1B-1842-B028-1639B872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53" y="4744705"/>
                <a:ext cx="2267480" cy="584775"/>
              </a:xfrm>
              <a:prstGeom prst="rect">
                <a:avLst/>
              </a:prstGeom>
              <a:blipFill>
                <a:blip r:embed="rId3"/>
                <a:stretch>
                  <a:fillRect l="-1111"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A835D-962C-A443-840E-83AE81DF0AFF}"/>
                  </a:ext>
                </a:extLst>
              </p:cNvPr>
              <p:cNvSpPr txBox="1"/>
              <p:nvPr/>
            </p:nvSpPr>
            <p:spPr>
              <a:xfrm>
                <a:off x="8272233" y="3322260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A835D-962C-A443-840E-83AE81DF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233" y="3322260"/>
                <a:ext cx="3028778" cy="538096"/>
              </a:xfrm>
              <a:prstGeom prst="rect">
                <a:avLst/>
              </a:prstGeom>
              <a:blipFill>
                <a:blip r:embed="rId4"/>
                <a:stretch>
                  <a:fillRect l="-833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03FD4-3434-1B47-9CCA-F35B0F83653C}"/>
                  </a:ext>
                </a:extLst>
              </p:cNvPr>
              <p:cNvSpPr txBox="1"/>
              <p:nvPr/>
            </p:nvSpPr>
            <p:spPr>
              <a:xfrm>
                <a:off x="8006015" y="1692535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03FD4-3434-1B47-9CCA-F35B0F83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15" y="1692535"/>
                <a:ext cx="3791935" cy="538096"/>
              </a:xfrm>
              <a:prstGeom prst="rect">
                <a:avLst/>
              </a:prstGeom>
              <a:blipFill>
                <a:blip r:embed="rId5"/>
                <a:stretch>
                  <a:fillRect l="-667" r="-1667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BE90C-F388-2744-917D-329BBA1AC63F}"/>
                  </a:ext>
                </a:extLst>
              </p:cNvPr>
              <p:cNvSpPr txBox="1"/>
              <p:nvPr/>
            </p:nvSpPr>
            <p:spPr>
              <a:xfrm>
                <a:off x="9300485" y="4089939"/>
                <a:ext cx="874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BE90C-F388-2744-917D-329BBA1A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85" y="4089939"/>
                <a:ext cx="874855" cy="276999"/>
              </a:xfrm>
              <a:prstGeom prst="rect">
                <a:avLst/>
              </a:prstGeom>
              <a:blipFill>
                <a:blip r:embed="rId6"/>
                <a:stretch>
                  <a:fillRect l="-5797" t="-4348" r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E8E98-0B29-D941-A1D7-5579065648C3}"/>
                  </a:ext>
                </a:extLst>
              </p:cNvPr>
              <p:cNvSpPr txBox="1"/>
              <p:nvPr/>
            </p:nvSpPr>
            <p:spPr>
              <a:xfrm>
                <a:off x="9163767" y="2468165"/>
                <a:ext cx="100033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E8E98-0B29-D941-A1D7-55790656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767" y="2468165"/>
                <a:ext cx="1000338" cy="298928"/>
              </a:xfrm>
              <a:prstGeom prst="rect">
                <a:avLst/>
              </a:prstGeom>
              <a:blipFill>
                <a:blip r:embed="rId7"/>
                <a:stretch>
                  <a:fillRect l="-5063" t="-4000" r="-50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2FF1C73-4CCE-9F40-A508-4C72EC9B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3494" y="1231515"/>
            <a:ext cx="3624057" cy="301752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AAB7EB7-96AD-0F4F-B21A-550B39C3ED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463" y="5232934"/>
            <a:ext cx="2587897" cy="799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2F17BB-33D5-B64A-9229-5C40D30E84F0}"/>
                  </a:ext>
                </a:extLst>
              </p:cNvPr>
              <p:cNvSpPr txBox="1"/>
              <p:nvPr/>
            </p:nvSpPr>
            <p:spPr>
              <a:xfrm>
                <a:off x="1169290" y="4744704"/>
                <a:ext cx="21536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Isobutanol: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=1.059,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=3.279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2F17BB-33D5-B64A-9229-5C40D30E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90" y="4744704"/>
                <a:ext cx="2153666" cy="584775"/>
              </a:xfrm>
              <a:prstGeom prst="rect">
                <a:avLst/>
              </a:prstGeom>
              <a:blipFill>
                <a:blip r:embed="rId10"/>
                <a:stretch>
                  <a:fillRect l="-1170"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BA1AC-1524-2C4D-90C4-DA0886B2E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570241E1-17BD-BE48-BB55-4C2357EEB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437" y="1231515"/>
            <a:ext cx="362405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FF877A-332E-6C40-97E0-812982FD52E9}"/>
              </a:ext>
            </a:extLst>
          </p:cNvPr>
          <p:cNvSpPr txBox="1">
            <a:spLocks/>
          </p:cNvSpPr>
          <p:nvPr/>
        </p:nvSpPr>
        <p:spPr>
          <a:xfrm>
            <a:off x="264839" y="0"/>
            <a:ext cx="11662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Comparison with LOO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FEF0E6-B63E-244A-9052-D0BAB7B37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09"/>
          <a:stretch/>
        </p:blipFill>
        <p:spPr>
          <a:xfrm>
            <a:off x="6072850" y="2149931"/>
            <a:ext cx="5351901" cy="62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075CA-D867-CB42-894A-1720A10C0A65}"/>
              </a:ext>
            </a:extLst>
          </p:cNvPr>
          <p:cNvSpPr txBox="1"/>
          <p:nvPr/>
        </p:nvSpPr>
        <p:spPr>
          <a:xfrm>
            <a:off x="8282967" y="146102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Glucose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37EA-E53D-3847-A95E-41D28766CC63}"/>
              </a:ext>
            </a:extLst>
          </p:cNvPr>
          <p:cNvSpPr txBox="1"/>
          <p:nvPr/>
        </p:nvSpPr>
        <p:spPr>
          <a:xfrm>
            <a:off x="2431031" y="146102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Isobutanol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9D0D34-FE12-7445-AB7F-C3BBD746B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05"/>
          <a:stretch/>
        </p:blipFill>
        <p:spPr>
          <a:xfrm>
            <a:off x="409534" y="2149931"/>
            <a:ext cx="5189461" cy="629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49F0C9-CBD7-5642-A1FD-9A0D9367AFA6}"/>
              </a:ext>
            </a:extLst>
          </p:cNvPr>
          <p:cNvSpPr txBox="1"/>
          <p:nvPr/>
        </p:nvSpPr>
        <p:spPr>
          <a:xfrm>
            <a:off x="1393077" y="4307033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venir Book" panose="02000503020000020003" pitchFamily="2" charset="0"/>
              </a:rPr>
              <a:t>Gamma wins in both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8337CA-066B-0742-BE4C-8F28D4A12738}"/>
                  </a:ext>
                </a:extLst>
              </p:cNvPr>
              <p:cNvSpPr txBox="1"/>
              <p:nvPr/>
            </p:nvSpPr>
            <p:spPr>
              <a:xfrm>
                <a:off x="6610997" y="4155919"/>
                <a:ext cx="4813754" cy="1600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Gamma Distribution story: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= num of arrivals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= rate of arrivals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:r>
                  <a:rPr lang="en-US" sz="1600" dirty="0">
                    <a:latin typeface="Avenir Book" panose="02000503020000020003" pitchFamily="2" charset="0"/>
                  </a:rPr>
                  <a:t>The amount of time we have to wait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Avenir Book" panose="02000503020000020003" pitchFamily="2" charset="0"/>
                  </a:rPr>
                  <a:t>arrivals</a:t>
                </a:r>
                <a:r>
                  <a:rPr lang="en-US" sz="1600" dirty="0"/>
                  <a:t>.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8337CA-066B-0742-BE4C-8F28D4A1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97" y="4155919"/>
                <a:ext cx="4813754" cy="1600438"/>
              </a:xfrm>
              <a:prstGeom prst="rect">
                <a:avLst/>
              </a:prstGeom>
              <a:blipFill>
                <a:blip r:embed="rId5"/>
                <a:stretch>
                  <a:fillRect l="-787" t="-781"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80227A-4FD2-C547-8B59-A7E73C2A8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79B0A-3D15-FF44-8410-8C9036E6667E}"/>
              </a:ext>
            </a:extLst>
          </p:cNvPr>
          <p:cNvSpPr txBox="1"/>
          <p:nvPr/>
        </p:nvSpPr>
        <p:spPr>
          <a:xfrm>
            <a:off x="1393077" y="4747869"/>
            <a:ext cx="453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How can I extract the rate parameters from the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Gamma distribution?</a:t>
            </a:r>
          </a:p>
        </p:txBody>
      </p:sp>
    </p:spTree>
    <p:extLst>
      <p:ext uri="{BB962C8B-B14F-4D97-AF65-F5344CB8AC3E}">
        <p14:creationId xmlns:p14="http://schemas.microsoft.com/office/powerpoint/2010/main" val="45198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1010</Words>
  <Application>Microsoft Macintosh PowerPoint</Application>
  <PresentationFormat>Widescreen</PresentationFormat>
  <Paragraphs>196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Book</vt:lpstr>
      <vt:lpstr>Calibri</vt:lpstr>
      <vt:lpstr>Cambria Math</vt:lpstr>
      <vt:lpstr>Office Theme</vt:lpstr>
      <vt:lpstr>Project Updates</vt:lpstr>
      <vt:lpstr>Outline</vt:lpstr>
      <vt:lpstr>Goal: ATP Life Extension in Synthetic Cells</vt:lpstr>
      <vt:lpstr>Reconsidered Modelling Approach</vt:lpstr>
      <vt:lpstr>Get Minimal Model from Bowie Lab Experimental Data</vt:lpstr>
      <vt:lpstr>PowerPoint Presentation</vt:lpstr>
      <vt:lpstr>PowerPoint Presentation</vt:lpstr>
      <vt:lpstr>PowerPoint Presentation</vt:lpstr>
      <vt:lpstr>PowerPoint Presentation</vt:lpstr>
      <vt:lpstr>Questions/Concerns</vt:lpstr>
      <vt:lpstr>Other Proposed Models</vt:lpstr>
      <vt:lpstr>Other pathways with glucose</vt:lpstr>
      <vt:lpstr>Transporter Model</vt:lpstr>
      <vt:lpstr>Vesicle Fusion Model</vt:lpstr>
      <vt:lpstr>Vesicle Fusion Model</vt:lpstr>
      <vt:lpstr>Future Directions</vt:lpstr>
      <vt:lpstr>Final questions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68</cp:revision>
  <dcterms:created xsi:type="dcterms:W3CDTF">2020-06-25T15:49:22Z</dcterms:created>
  <dcterms:modified xsi:type="dcterms:W3CDTF">2020-06-26T19:40:54Z</dcterms:modified>
</cp:coreProperties>
</file>