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79" r:id="rId25"/>
    <p:sldId id="278" r:id="rId26"/>
    <p:sldId id="282" r:id="rId27"/>
    <p:sldId id="283" r:id="rId28"/>
    <p:sldId id="284" r:id="rId29"/>
    <p:sldId id="285" r:id="rId30"/>
    <p:sldId id="322" r:id="rId31"/>
    <p:sldId id="324" r:id="rId32"/>
    <p:sldId id="325" r:id="rId33"/>
    <p:sldId id="327" r:id="rId34"/>
    <p:sldId id="328" r:id="rId35"/>
    <p:sldId id="329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522"/>
  </p:normalViewPr>
  <p:slideViewPr>
    <p:cSldViewPr snapToGrid="0" snapToObjects="1">
      <p:cViewPr varScale="1">
        <p:scale>
          <a:sx n="63" d="100"/>
          <a:sy n="63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2D2A7-89EF-124B-8CB8-482C87652FB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5536-8E5C-214F-B675-D656097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95536-8E5C-214F-B675-D656097F12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prot.org/uniprot/P7569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FA5E81B-9548-804A-9E1F-51A01432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0"/>
            <a:ext cx="778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BD96-342D-624D-82D9-4FD3C5B7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13" y="1727200"/>
            <a:ext cx="6433820" cy="26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6C22-56F6-1E4B-A3D5-1B4285B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Class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C084-1CDA-974C-82EA-2C7B1B4CB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5.19.2020</a:t>
            </a:r>
          </a:p>
        </p:txBody>
      </p:sp>
    </p:spTree>
    <p:extLst>
      <p:ext uri="{BB962C8B-B14F-4D97-AF65-F5344CB8AC3E}">
        <p14:creationId xmlns:p14="http://schemas.microsoft.com/office/powerpoint/2010/main" val="222011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E003-25CA-C74E-ABA8-349871F4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802" y="397669"/>
            <a:ext cx="2218698" cy="1259681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25CF704-EE89-A442-A342-A1645DEE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87" y="0"/>
            <a:ext cx="2961648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39A52E-3FFD-0A4C-8C51-D034071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32" y="2120900"/>
            <a:ext cx="4268537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B66C-B5C8-C343-B545-51ADAB93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7900" cy="1254125"/>
          </a:xfrm>
        </p:spPr>
        <p:txBody>
          <a:bodyPr>
            <a:normAutofit/>
          </a:bodyPr>
          <a:lstStyle/>
          <a:p>
            <a:r>
              <a:rPr lang="en-US" sz="3600" dirty="0"/>
              <a:t>Bioscrape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DF4BB50-066F-BC41-8463-95734B1C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59" y="0"/>
            <a:ext cx="778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3345-689B-0D49-BB3D-3EBEFE7A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Biocrnpyler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7259-656E-9D4A-A7DD-4260BB1A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mechanism, component, and mixture</a:t>
            </a:r>
          </a:p>
          <a:p>
            <a:r>
              <a:rPr lang="en-US" dirty="0"/>
              <a:t>Simulate simplified model</a:t>
            </a:r>
          </a:p>
          <a:p>
            <a:r>
              <a:rPr lang="en-US" dirty="0"/>
              <a:t>Simulate complex model</a:t>
            </a:r>
          </a:p>
        </p:txBody>
      </p:sp>
    </p:spTree>
    <p:extLst>
      <p:ext uri="{BB962C8B-B14F-4D97-AF65-F5344CB8AC3E}">
        <p14:creationId xmlns:p14="http://schemas.microsoft.com/office/powerpoint/2010/main" val="26424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3B5-F335-8941-9257-CE8476C8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Parameter optimization, entire pathway biocrnpyler all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31C7-8A2A-0D40-8DBB-CAFB18F22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20200602_lab_mtg </a:t>
            </a:r>
            <a:r>
              <a:rPr lang="en-US" dirty="0" err="1"/>
              <a:t>powerpoint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413803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ADB95-7D6B-A24B-BD4A-A7C77216132A}"/>
              </a:ext>
            </a:extLst>
          </p:cNvPr>
          <p:cNvGrpSpPr/>
          <p:nvPr/>
        </p:nvGrpSpPr>
        <p:grpSpPr>
          <a:xfrm>
            <a:off x="289188" y="495681"/>
            <a:ext cx="11613623" cy="2430745"/>
            <a:chOff x="342900" y="3633019"/>
            <a:chExt cx="11613623" cy="2430745"/>
          </a:xfrm>
        </p:grpSpPr>
        <p:pic>
          <p:nvPicPr>
            <p:cNvPr id="2" name="Picture 1" descr="A close up of a map&#10;&#10;Description automatically generated">
              <a:extLst>
                <a:ext uri="{FF2B5EF4-FFF2-40B4-BE49-F238E27FC236}">
                  <a16:creationId xmlns:a16="http://schemas.microsoft.com/office/drawing/2014/main" id="{6350757C-A7F9-4343-95B1-7E1E3F5B5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3633019"/>
              <a:ext cx="8739107" cy="2430745"/>
            </a:xfrm>
            <a:prstGeom prst="rect">
              <a:avLst/>
            </a:prstGeom>
          </p:spPr>
        </p:pic>
        <p:pic>
          <p:nvPicPr>
            <p:cNvPr id="3" name="Picture 2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9FF28877-D71F-E74C-AC2D-DD07F315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4100" y="3852877"/>
              <a:ext cx="1590904" cy="1936753"/>
            </a:xfrm>
            <a:prstGeom prst="rect">
              <a:avLst/>
            </a:prstGeom>
          </p:spPr>
        </p:pic>
        <p:pic>
          <p:nvPicPr>
            <p:cNvPr id="5" name="Picture 4" descr="A picture containing knife, table&#10;&#10;Description automatically generated">
              <a:extLst>
                <a:ext uri="{FF2B5EF4-FFF2-40B4-BE49-F238E27FC236}">
                  <a16:creationId xmlns:a16="http://schemas.microsoft.com/office/drawing/2014/main" id="{A0FD2FA4-AC4F-614F-B155-53B5C677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0531" y="3880014"/>
              <a:ext cx="1095992" cy="19367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A91F04-46C3-5A42-8491-EE8945996B8D}"/>
              </a:ext>
            </a:extLst>
          </p:cNvPr>
          <p:cNvSpPr txBox="1"/>
          <p:nvPr/>
        </p:nvSpPr>
        <p:spPr>
          <a:xfrm>
            <a:off x="6709780" y="1899664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291.3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CB00DE8-5545-DE47-AEBC-29E8659C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652" y="3931575"/>
            <a:ext cx="4641859" cy="25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B17E-AF6B-1543-89C2-4FCB78C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Studying/Optimization/Accuracy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70834-EC48-5B4E-8BC0-B62612EB2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6/18/2020</a:t>
            </a:r>
          </a:p>
        </p:txBody>
      </p:sp>
    </p:spTree>
    <p:extLst>
      <p:ext uri="{BB962C8B-B14F-4D97-AF65-F5344CB8AC3E}">
        <p14:creationId xmlns:p14="http://schemas.microsoft.com/office/powerpoint/2010/main" val="3563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CF9-5D7F-7842-8763-330D6A37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 is there a hump?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2B93-83EB-1543-8951-BB96B355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7319"/>
            <a:ext cx="10515600" cy="1788362"/>
          </a:xfrm>
        </p:spPr>
        <p:txBody>
          <a:bodyPr/>
          <a:lstStyle/>
          <a:p>
            <a:r>
              <a:rPr lang="en-US" dirty="0"/>
              <a:t>Look at flux through enzymes (enzyme activity)</a:t>
            </a:r>
          </a:p>
          <a:p>
            <a:r>
              <a:rPr lang="en-US" dirty="0"/>
              <a:t>Related to rheostat design?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9CE221-F250-824C-8E0E-B7B3613C7CB1}"/>
              </a:ext>
            </a:extLst>
          </p:cNvPr>
          <p:cNvGrpSpPr/>
          <p:nvPr/>
        </p:nvGrpSpPr>
        <p:grpSpPr>
          <a:xfrm>
            <a:off x="212558" y="1003352"/>
            <a:ext cx="11613623" cy="2430745"/>
            <a:chOff x="342900" y="3633019"/>
            <a:chExt cx="11613623" cy="243074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274E6CC5-0D77-7F4D-9E42-DD0C3EA90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3633019"/>
              <a:ext cx="8739107" cy="2430745"/>
            </a:xfrm>
            <a:prstGeom prst="rect">
              <a:avLst/>
            </a:prstGeom>
          </p:spPr>
        </p:pic>
        <p:pic>
          <p:nvPicPr>
            <p:cNvPr id="6" name="Picture 5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5BBB1E4E-CFBE-4C40-8FBC-6B24E1209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4100" y="3852877"/>
              <a:ext cx="1590904" cy="1936753"/>
            </a:xfrm>
            <a:prstGeom prst="rect">
              <a:avLst/>
            </a:prstGeom>
          </p:spPr>
        </p:pic>
        <p:pic>
          <p:nvPicPr>
            <p:cNvPr id="7" name="Picture 6" descr="A picture containing knife, table&#10;&#10;Description automatically generated">
              <a:extLst>
                <a:ext uri="{FF2B5EF4-FFF2-40B4-BE49-F238E27FC236}">
                  <a16:creationId xmlns:a16="http://schemas.microsoft.com/office/drawing/2014/main" id="{6D44339C-9794-484F-A89D-DB86FB15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0531" y="3880014"/>
              <a:ext cx="1095992" cy="193675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25CDB02-6990-934C-AA3D-5BA34ED935F0}"/>
              </a:ext>
            </a:extLst>
          </p:cNvPr>
          <p:cNvSpPr/>
          <p:nvPr/>
        </p:nvSpPr>
        <p:spPr>
          <a:xfrm>
            <a:off x="4582111" y="1459608"/>
            <a:ext cx="143508" cy="37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E4DB9AB-9004-B74C-B586-06F01C2C9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25"/>
          <a:stretch/>
        </p:blipFill>
        <p:spPr>
          <a:xfrm>
            <a:off x="691038" y="419431"/>
            <a:ext cx="4349885" cy="243074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40916B0-1F33-9644-91E7-BD679B92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94" y="268255"/>
            <a:ext cx="1206141" cy="2747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AF593-1E0A-4447-B841-5A2A3EEE3748}"/>
              </a:ext>
            </a:extLst>
          </p:cNvPr>
          <p:cNvSpPr txBox="1"/>
          <p:nvPr/>
        </p:nvSpPr>
        <p:spPr>
          <a:xfrm>
            <a:off x="7292902" y="6595372"/>
            <a:ext cx="495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images: Opgenorth et al., 2017, Nature Chemical Biology</a:t>
            </a:r>
          </a:p>
        </p:txBody>
      </p:sp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262332A-7CCA-4C42-9E56-1EBFD7BFC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70" y="278613"/>
            <a:ext cx="2554892" cy="587963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D6DEABE-AD37-A64C-A437-D58716098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01" y="3104819"/>
            <a:ext cx="3736441" cy="2949822"/>
          </a:xfrm>
          <a:prstGeom prst="rect">
            <a:avLst/>
          </a:prstGeom>
        </p:spPr>
      </p:pic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17016C3F-A90E-DA47-AAEA-803BE35C9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497" y="3218431"/>
            <a:ext cx="3736441" cy="28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676E-3E31-DD44-B39C-48BFC7F2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Compare to Bowie Lab Experimental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794B2F-D250-664B-BD07-714F2C075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139" y="1628855"/>
            <a:ext cx="5181600" cy="4351338"/>
          </a:xfrm>
        </p:spPr>
        <p:txBody>
          <a:bodyPr/>
          <a:lstStyle/>
          <a:p>
            <a:r>
              <a:rPr lang="en-US" dirty="0"/>
              <a:t>Continue to use pure mass-action model</a:t>
            </a:r>
          </a:p>
          <a:p>
            <a:r>
              <a:rPr lang="en-US" dirty="0"/>
              <a:t>Use their initial conditions</a:t>
            </a:r>
          </a:p>
          <a:p>
            <a:r>
              <a:rPr lang="en-US" dirty="0"/>
              <a:t>Play with parameters as desired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A189692-A1C0-C24C-904C-5AE03FF6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9" y="1325563"/>
            <a:ext cx="4318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7D7C-3C9A-904E-8034-0BE4F8C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sink reactions/pooling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F743-0B53-3C4A-8523-04A43977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pooling more of a spatial consideration?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33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40F-31C8-FE48-A8F5-6CA5F5AC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6F0-3101-CC46-B4F8-78A10B34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Purified enzymes vs crude extract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0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AF11-ADB4-0141-BA74-F9689099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710B-02DC-714F-93ED-45C9211F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7" y="1107995"/>
            <a:ext cx="10515600" cy="4351338"/>
          </a:xfrm>
        </p:spPr>
        <p:txBody>
          <a:bodyPr/>
          <a:lstStyle/>
          <a:p>
            <a:r>
              <a:rPr lang="en-US" dirty="0"/>
              <a:t>Resource depletion effects (Takahashi 2014)</a:t>
            </a:r>
          </a:p>
          <a:p>
            <a:endParaRPr lang="en-US" dirty="0"/>
          </a:p>
          <a:p>
            <a:r>
              <a:rPr lang="en-US" dirty="0"/>
              <a:t>20 min lag due to time needed for activation of extract core machinery after mixing with buffer (Hu 2015)</a:t>
            </a:r>
          </a:p>
          <a:p>
            <a:pPr lvl="1"/>
            <a:r>
              <a:rPr lang="en-US" dirty="0"/>
              <a:t>Pre incubation extract and buffer together at 37C for 20 min more closely matched model</a:t>
            </a:r>
          </a:p>
          <a:p>
            <a:pPr lvl="1"/>
            <a:r>
              <a:rPr lang="en-US" dirty="0"/>
              <a:t>Consider lag – with/without incubation? Both?</a:t>
            </a:r>
          </a:p>
          <a:p>
            <a:pPr lvl="1"/>
            <a:r>
              <a:rPr lang="en-US" dirty="0"/>
              <a:t>Time delay in biocrnpyler?</a:t>
            </a:r>
          </a:p>
        </p:txBody>
      </p:sp>
    </p:spTree>
    <p:extLst>
      <p:ext uri="{BB962C8B-B14F-4D97-AF65-F5344CB8AC3E}">
        <p14:creationId xmlns:p14="http://schemas.microsoft.com/office/powerpoint/2010/main" val="129478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40F-31C8-FE48-A8F5-6CA5F5AC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6F0-3101-CC46-B4F8-78A10B34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 pathway – many components</a:t>
            </a:r>
          </a:p>
          <a:p>
            <a:pPr lvl="1"/>
            <a:r>
              <a:rPr lang="en-US" sz="2000" dirty="0"/>
              <a:t>Look into simpler pathways </a:t>
            </a:r>
          </a:p>
          <a:p>
            <a:pPr lvl="1"/>
            <a:r>
              <a:rPr lang="en-US" sz="2000" dirty="0"/>
              <a:t>Boil down what’s happening and only use that? </a:t>
            </a:r>
          </a:p>
          <a:p>
            <a:pPr lvl="1"/>
            <a:r>
              <a:rPr lang="en-US" sz="2000" dirty="0"/>
              <a:t>Different starting point (3-PGA as opposed to glucose)</a:t>
            </a:r>
          </a:p>
          <a:p>
            <a:endParaRPr lang="en-US" sz="2400" dirty="0"/>
          </a:p>
          <a:p>
            <a:r>
              <a:rPr lang="en-US" sz="2400" dirty="0"/>
              <a:t>Other approaches </a:t>
            </a:r>
          </a:p>
          <a:p>
            <a:pPr lvl="1"/>
            <a:r>
              <a:rPr lang="en-US" sz="2000" dirty="0"/>
              <a:t>vesicle fusion </a:t>
            </a:r>
          </a:p>
          <a:p>
            <a:pPr lvl="1"/>
            <a:r>
              <a:rPr lang="en-US" sz="2000" dirty="0"/>
              <a:t>targeted vesicle transport with </a:t>
            </a:r>
            <a:r>
              <a:rPr lang="en-US" sz="2000" dirty="0" err="1"/>
              <a:t>atp</a:t>
            </a:r>
            <a:r>
              <a:rPr lang="en-US" sz="2000" dirty="0"/>
              <a:t> in, </a:t>
            </a:r>
            <a:r>
              <a:rPr lang="en-US" sz="2000" dirty="0" err="1"/>
              <a:t>adp</a:t>
            </a:r>
            <a:r>
              <a:rPr lang="en-US" sz="2000" dirty="0"/>
              <a:t> &amp; pi out</a:t>
            </a:r>
          </a:p>
          <a:p>
            <a:pPr lvl="1"/>
            <a:r>
              <a:rPr lang="en-US" sz="2000" dirty="0"/>
              <a:t>Light activated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665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86C70-0FA7-9B48-A550-1180834C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post DG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C6A5-989C-EC42-B8FA-EF81FA752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6.19.2020</a:t>
            </a:r>
          </a:p>
        </p:txBody>
      </p:sp>
    </p:spTree>
    <p:extLst>
      <p:ext uri="{BB962C8B-B14F-4D97-AF65-F5344CB8AC3E}">
        <p14:creationId xmlns:p14="http://schemas.microsoft.com/office/powerpoint/2010/main" val="727740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9F69-C204-5A45-B6FC-1D5034AC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" y="94692"/>
            <a:ext cx="768178" cy="586345"/>
          </a:xfrm>
        </p:spPr>
        <p:txBody>
          <a:bodyPr>
            <a:normAutofit/>
          </a:bodyPr>
          <a:lstStyle/>
          <a:p>
            <a:r>
              <a:rPr lang="en-US" sz="2000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0E98-DC8D-0243-BA89-52D70673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28166"/>
            <a:ext cx="5181600" cy="6235142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Consider purified vs crude extract</a:t>
            </a:r>
          </a:p>
          <a:p>
            <a:pPr lvl="1"/>
            <a:r>
              <a:rPr lang="en-US" sz="3000" dirty="0"/>
              <a:t>Describe the different requirements/experimental restrictions for each</a:t>
            </a:r>
          </a:p>
          <a:p>
            <a:r>
              <a:rPr lang="en-US" sz="3500" dirty="0"/>
              <a:t>Consider refueling the vesicles through the membrane</a:t>
            </a:r>
          </a:p>
          <a:p>
            <a:r>
              <a:rPr lang="en-US" sz="3500" dirty="0"/>
              <a:t>Remember: want self perpetuation of </a:t>
            </a:r>
            <a:r>
              <a:rPr lang="en-US" sz="3500" dirty="0" err="1"/>
              <a:t>atp</a:t>
            </a:r>
            <a:r>
              <a:rPr lang="en-US" sz="3500" dirty="0"/>
              <a:t> (constant energy reserve)</a:t>
            </a:r>
          </a:p>
          <a:p>
            <a:r>
              <a:rPr lang="en-US" sz="3500" dirty="0"/>
              <a:t>Maybe look at just pyruvate</a:t>
            </a:r>
          </a:p>
          <a:p>
            <a:r>
              <a:rPr lang="en-US" sz="3500" dirty="0"/>
              <a:t>Compare the amount of glucose and isobutanol</a:t>
            </a:r>
          </a:p>
          <a:p>
            <a:pPr lvl="1"/>
            <a:r>
              <a:rPr lang="en-US" sz="3000" dirty="0"/>
              <a:t>This will give you insight into whether or not your enzyme kinetics are correct</a:t>
            </a:r>
          </a:p>
          <a:p>
            <a:pPr lvl="1"/>
            <a:r>
              <a:rPr lang="en-US" sz="3000" dirty="0"/>
              <a:t>You want 1:1 </a:t>
            </a:r>
            <a:r>
              <a:rPr lang="en-US" sz="3000" dirty="0" err="1"/>
              <a:t>glucose:isobutanol</a:t>
            </a:r>
            <a:r>
              <a:rPr lang="en-US" sz="3000" dirty="0"/>
              <a:t>. If not, find where it get’s lost</a:t>
            </a:r>
          </a:p>
          <a:p>
            <a:pPr lvl="1"/>
            <a:r>
              <a:rPr lang="en-US" sz="3000" dirty="0"/>
              <a:t>Need a good carbon balance</a:t>
            </a:r>
          </a:p>
          <a:p>
            <a:pPr lvl="1"/>
            <a:r>
              <a:rPr lang="en-US" sz="3000" dirty="0"/>
              <a:t>Start and end to what is in the paper</a:t>
            </a:r>
          </a:p>
          <a:p>
            <a:pPr lvl="1"/>
            <a:r>
              <a:rPr lang="en-US" sz="3000" dirty="0"/>
              <a:t>Related to/figure out concentration of inner metabolites</a:t>
            </a:r>
          </a:p>
          <a:p>
            <a:r>
              <a:rPr lang="en-US" sz="3500" dirty="0"/>
              <a:t>Consider kinetics to understand how this functions inside of a vesicle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CA92-9CB0-DE46-ABB6-05D3874A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81030"/>
            <a:ext cx="5181600" cy="67005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Purifying takes a lot of effort</a:t>
            </a:r>
          </a:p>
          <a:p>
            <a:r>
              <a:rPr lang="en-US" dirty="0"/>
              <a:t>Consider resource depletion – rate of enzymatic changes as concentration changes</a:t>
            </a:r>
          </a:p>
          <a:p>
            <a:r>
              <a:rPr lang="en-US" dirty="0"/>
              <a:t>Find enzymes rates dependent on concentrations</a:t>
            </a:r>
          </a:p>
          <a:p>
            <a:pPr lvl="1"/>
            <a:r>
              <a:rPr lang="en-US" dirty="0"/>
              <a:t>Can you get rate kinetics from conc of reactants</a:t>
            </a:r>
          </a:p>
          <a:p>
            <a:pPr lvl="1"/>
            <a:r>
              <a:rPr lang="en-US" dirty="0"/>
              <a:t>K is changing</a:t>
            </a:r>
          </a:p>
          <a:p>
            <a:pPr lvl="1"/>
            <a:r>
              <a:rPr lang="en-US" dirty="0"/>
              <a:t>Allosterically regulated by ATP and other parts of glycolysis</a:t>
            </a:r>
          </a:p>
          <a:p>
            <a:pPr lvl="1"/>
            <a:r>
              <a:rPr lang="en-US" dirty="0"/>
              <a:t>Rate of reaction slows down with more ATP and others</a:t>
            </a:r>
          </a:p>
          <a:p>
            <a:r>
              <a:rPr lang="en-US" dirty="0"/>
              <a:t>Look into Vincent </a:t>
            </a:r>
            <a:r>
              <a:rPr lang="en-US" dirty="0" err="1"/>
              <a:t>noireaux</a:t>
            </a:r>
            <a:endParaRPr lang="en-US" dirty="0"/>
          </a:p>
          <a:p>
            <a:r>
              <a:rPr lang="en-US" dirty="0"/>
              <a:t>3pga regen system in a model</a:t>
            </a:r>
          </a:p>
          <a:p>
            <a:r>
              <a:rPr lang="en-US" dirty="0"/>
              <a:t>ATPs per aa – for every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txtl</a:t>
            </a:r>
            <a:r>
              <a:rPr lang="en-US" dirty="0"/>
              <a:t> (per amino acid), Make another one</a:t>
            </a:r>
          </a:p>
          <a:p>
            <a:r>
              <a:rPr lang="en-US" dirty="0"/>
              <a:t>Test out different systems – </a:t>
            </a:r>
          </a:p>
          <a:p>
            <a:r>
              <a:rPr lang="en-US" dirty="0"/>
              <a:t>Crude extract – there is a leak that draws away ATP</a:t>
            </a:r>
          </a:p>
          <a:p>
            <a:r>
              <a:rPr lang="en-US" dirty="0"/>
              <a:t>Redesign </a:t>
            </a:r>
            <a:r>
              <a:rPr lang="en-US" dirty="0" err="1"/>
              <a:t>glycolystic</a:t>
            </a:r>
            <a:r>
              <a:rPr lang="en-US" dirty="0"/>
              <a:t> pathway to continuously give ATP</a:t>
            </a:r>
          </a:p>
          <a:p>
            <a:r>
              <a:rPr lang="en-US" dirty="0"/>
              <a:t>Couple CFPS to </a:t>
            </a:r>
            <a:r>
              <a:rPr lang="en-US" dirty="0" err="1"/>
              <a:t>Atp</a:t>
            </a:r>
            <a:r>
              <a:rPr lang="en-US" dirty="0"/>
              <a:t> regeneration</a:t>
            </a:r>
          </a:p>
          <a:p>
            <a:pPr lvl="1"/>
            <a:r>
              <a:rPr lang="en-US" dirty="0"/>
              <a:t>So the output (isobutanol) is something that can actually be used</a:t>
            </a:r>
          </a:p>
          <a:p>
            <a:r>
              <a:rPr lang="en-US" dirty="0"/>
              <a:t>START USING SUB SBML AND CONSIDER THOSE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CF79-B9D6-AF45-BE05-56550815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Mon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6461-CABC-BD46-B2A2-AED76D88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all things from old lab meeting</a:t>
            </a:r>
          </a:p>
          <a:p>
            <a:pPr lvl="1"/>
            <a:r>
              <a:rPr lang="en-US" dirty="0"/>
              <a:t>Take out whatever you think is not necessary or go through it quicker</a:t>
            </a:r>
          </a:p>
          <a:p>
            <a:pPr lvl="1"/>
            <a:r>
              <a:rPr lang="en-US" dirty="0"/>
              <a:t>Shorten parameter search</a:t>
            </a:r>
          </a:p>
          <a:p>
            <a:pPr lvl="1"/>
            <a:r>
              <a:rPr lang="en-US" b="1" dirty="0"/>
              <a:t>Fix legend labels (specify rheostat and </a:t>
            </a:r>
            <a:r>
              <a:rPr lang="en-US" b="1" dirty="0" err="1"/>
              <a:t>atp</a:t>
            </a:r>
            <a:r>
              <a:rPr lang="en-US" b="1" dirty="0"/>
              <a:t> leak)</a:t>
            </a:r>
          </a:p>
          <a:p>
            <a:r>
              <a:rPr lang="en-US" dirty="0"/>
              <a:t>Add reasoning for hump</a:t>
            </a:r>
          </a:p>
          <a:p>
            <a:r>
              <a:rPr lang="en-US" dirty="0"/>
              <a:t>Add attempt at modeling lag</a:t>
            </a:r>
          </a:p>
          <a:p>
            <a:r>
              <a:rPr lang="en-US" dirty="0"/>
              <a:t>Add attempt to match to bowie lab data</a:t>
            </a:r>
          </a:p>
          <a:p>
            <a:r>
              <a:rPr lang="en-US" dirty="0"/>
              <a:t>Explain the issues with enzyme kinetics</a:t>
            </a:r>
          </a:p>
          <a:p>
            <a:r>
              <a:rPr lang="en-US" dirty="0"/>
              <a:t>Consider shorter / other pathways</a:t>
            </a:r>
          </a:p>
          <a:p>
            <a:r>
              <a:rPr lang="en-US" dirty="0"/>
              <a:t>Vesicle fusion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1E50E-5374-FB4D-B07D-C1313720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Ayush</a:t>
            </a:r>
            <a:r>
              <a:rPr lang="en-US" dirty="0"/>
              <a:t>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A2FC-7ACC-7249-B921-A90386D5F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6.24.2020</a:t>
            </a:r>
          </a:p>
        </p:txBody>
      </p:sp>
    </p:spTree>
    <p:extLst>
      <p:ext uri="{BB962C8B-B14F-4D97-AF65-F5344CB8AC3E}">
        <p14:creationId xmlns:p14="http://schemas.microsoft.com/office/powerpoint/2010/main" val="5245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868CB2C-DC47-BA42-8E19-6EC847A4E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920" y="4029070"/>
            <a:ext cx="2857500" cy="2222500"/>
          </a:xfrm>
          <a:prstGeom prst="rect">
            <a:avLst/>
          </a:prstGeom>
        </p:spPr>
      </p:pic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7088022-DEFF-E047-A330-F9B18300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420" y="4029070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3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868CB2C-DC47-BA42-8E19-6EC847A4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" y="1206500"/>
            <a:ext cx="2857500" cy="2222500"/>
          </a:xfrm>
          <a:prstGeom prst="rect">
            <a:avLst/>
          </a:prstGeom>
        </p:spPr>
      </p:pic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7088022-DEFF-E047-A330-F9B18300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620" y="1206500"/>
            <a:ext cx="28575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/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Rate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blipFill>
                <a:blip r:embed="rId6"/>
                <a:stretch>
                  <a:fillRect l="-12941" t="-6250" r="-117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FDE08A23-AF7F-FD4B-985B-1876194BB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193" y="3905364"/>
            <a:ext cx="2857500" cy="2222500"/>
          </a:xfrm>
          <a:prstGeom prst="rect">
            <a:avLst/>
          </a:prstGeom>
        </p:spPr>
      </p:pic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F486EA-98CC-DD47-94FC-AD62280DF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693" y="3905364"/>
            <a:ext cx="2857500" cy="22225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781164-A397-DF46-BA49-39F86949B633}"/>
              </a:ext>
            </a:extLst>
          </p:cNvPr>
          <p:cNvCxnSpPr>
            <a:cxnSpLocks/>
          </p:cNvCxnSpPr>
          <p:nvPr/>
        </p:nvCxnSpPr>
        <p:spPr>
          <a:xfrm>
            <a:off x="6373125" y="24026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0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D791AC-EBFB-6148-A66B-03F9B2A36700}"/>
                  </a:ext>
                </a:extLst>
              </p:cNvPr>
              <p:cNvSpPr txBox="1"/>
              <p:nvPr/>
            </p:nvSpPr>
            <p:spPr>
              <a:xfrm>
                <a:off x="6208901" y="2229205"/>
                <a:ext cx="2108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MLE for Glucose: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=1.18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=6.368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D791AC-EBFB-6148-A66B-03F9B2A36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901" y="2229205"/>
                <a:ext cx="2108782" cy="584775"/>
              </a:xfrm>
              <a:prstGeom prst="rect">
                <a:avLst/>
              </a:prstGeom>
              <a:blipFill>
                <a:blip r:embed="rId4"/>
                <a:stretch>
                  <a:fillRect l="-1198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1DF1222-D0A1-204F-AE0B-609E805BC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4" y="3753496"/>
            <a:ext cx="2540000" cy="19050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1A0AEBE1-CBB9-5348-ACBA-1706D79BF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200" y="3753496"/>
            <a:ext cx="2540000" cy="19050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CD88ED6B-94E6-3D4F-91F7-5395FF3A4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200" y="1587500"/>
            <a:ext cx="2540000" cy="190500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75B8E63C-6139-EA4B-873F-A746EA861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814" y="1587500"/>
            <a:ext cx="25400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CE4DA-4362-B848-83BA-343A44E06D62}"/>
                  </a:ext>
                </a:extLst>
              </p:cNvPr>
              <p:cNvSpPr txBox="1"/>
              <p:nvPr/>
            </p:nvSpPr>
            <p:spPr>
              <a:xfrm>
                <a:off x="8998030" y="2038363"/>
                <a:ext cx="2581156" cy="13906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Neg Binomial parameters: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:r>
                  <a:rPr lang="en-US" sz="1600" dirty="0">
                    <a:latin typeface="Avenir Book" panose="02000503020000020003" pitchFamily="2" charset="0"/>
                  </a:rPr>
                  <a:t>Mean: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  <a:p>
                <a:r>
                  <a:rPr lang="en-US" sz="1600" dirty="0">
                    <a:latin typeface="Avenir Book" panose="02000503020000020003" pitchFamily="2" charset="0"/>
                  </a:rPr>
                  <a:t>Variance: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CE4DA-4362-B848-83BA-343A44E0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30" y="2038363"/>
                <a:ext cx="2581156" cy="1390637"/>
              </a:xfrm>
              <a:prstGeom prst="rect">
                <a:avLst/>
              </a:prstGeom>
              <a:blipFill>
                <a:blip r:embed="rId9"/>
                <a:stretch>
                  <a:fillRect l="-976" t="-1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065C33-5E23-4048-A1E7-227333484AB0}"/>
                  </a:ext>
                </a:extLst>
              </p:cNvPr>
              <p:cNvSpPr txBox="1"/>
              <p:nvPr/>
            </p:nvSpPr>
            <p:spPr>
              <a:xfrm>
                <a:off x="6169081" y="4121221"/>
                <a:ext cx="21486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MLE for Isobutanol: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=8.791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065C33-5E23-4048-A1E7-22733348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81" y="4121221"/>
                <a:ext cx="2148602" cy="584775"/>
              </a:xfrm>
              <a:prstGeom prst="rect">
                <a:avLst/>
              </a:prstGeom>
              <a:blipFill>
                <a:blip r:embed="rId10"/>
                <a:stretch>
                  <a:fillRect l="-1176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6AE500-D5E9-EA42-B9A2-9EB2D07B22CD}"/>
                  </a:ext>
                </a:extLst>
              </p:cNvPr>
              <p:cNvSpPr txBox="1"/>
              <p:nvPr/>
            </p:nvSpPr>
            <p:spPr>
              <a:xfrm>
                <a:off x="8998030" y="3816364"/>
                <a:ext cx="2896242" cy="1222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Neg Binomial story: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 = desired num of successes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= probability of 1 success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6AE500-D5E9-EA42-B9A2-9EB2D07B2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30" y="3816364"/>
                <a:ext cx="2896242" cy="1222771"/>
              </a:xfrm>
              <a:prstGeom prst="rect">
                <a:avLst/>
              </a:prstGeom>
              <a:blipFill>
                <a:blip r:embed="rId11"/>
                <a:stretch>
                  <a:fillRect l="-870" t="-1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5719C5C1-D5CE-EC41-A360-FC7FA18F775A}"/>
              </a:ext>
            </a:extLst>
          </p:cNvPr>
          <p:cNvSpPr txBox="1">
            <a:spLocks/>
          </p:cNvSpPr>
          <p:nvPr/>
        </p:nvSpPr>
        <p:spPr>
          <a:xfrm>
            <a:off x="601519" y="5631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Ok maybe this will work, but reconsider model approach again</a:t>
            </a:r>
          </a:p>
        </p:txBody>
      </p:sp>
    </p:spTree>
    <p:extLst>
      <p:ext uri="{BB962C8B-B14F-4D97-AF65-F5344CB8AC3E}">
        <p14:creationId xmlns:p14="http://schemas.microsoft.com/office/powerpoint/2010/main" val="380438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AFE5-3589-3047-8B92-E7E1A0BE4938}"/>
              </a:ext>
            </a:extLst>
          </p:cNvPr>
          <p:cNvSpPr txBox="1"/>
          <p:nvPr/>
        </p:nvSpPr>
        <p:spPr>
          <a:xfrm>
            <a:off x="1993392" y="1715836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Full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CRN Mass action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bf1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br1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ur1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cat1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bf2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52FBC-6CD0-BA4D-940C-0FEB363ED5C5}"/>
              </a:ext>
            </a:extLst>
          </p:cNvPr>
          <p:cNvSpPr txBox="1"/>
          <p:nvPr/>
        </p:nvSpPr>
        <p:spPr>
          <a:xfrm>
            <a:off x="2542032" y="4611772"/>
            <a:ext cx="22128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Reduced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1079D-A860-FD49-A7D7-BDA7EDEDFD4A}"/>
              </a:ext>
            </a:extLst>
          </p:cNvPr>
          <p:cNvSpPr txBox="1"/>
          <p:nvPr/>
        </p:nvSpPr>
        <p:spPr>
          <a:xfrm>
            <a:off x="964695" y="2823832"/>
            <a:ext cx="268376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Include assumptions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Conservation laws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QSSA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Generalize binding/unbinding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0A0A-5FE9-A845-B19F-F1DD17F7C7FF}"/>
              </a:ext>
            </a:extLst>
          </p:cNvPr>
          <p:cNvSpPr txBox="1"/>
          <p:nvPr/>
        </p:nvSpPr>
        <p:spPr>
          <a:xfrm>
            <a:off x="2121408" y="5381213"/>
            <a:ext cx="3054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More relevant to experimental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718FC-7491-6B42-8359-814A9E1EAA27}"/>
              </a:ext>
            </a:extLst>
          </p:cNvPr>
          <p:cNvSpPr txBox="1"/>
          <p:nvPr/>
        </p:nvSpPr>
        <p:spPr>
          <a:xfrm>
            <a:off x="6888480" y="1704155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Minimal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Coarse-grained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 </a:t>
            </a:r>
            <a:r>
              <a:rPr lang="en-US" dirty="0">
                <a:latin typeface="Avenir Book" panose="02000503020000020003" pitchFamily="2" charset="0"/>
              </a:rPr>
              <a:t> = k)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A824F-9BCA-BE40-AF9C-5BB07667CCC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648456" y="2639166"/>
            <a:ext cx="0" cy="1972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37DA7-2024-5748-98D6-84351A2A99B0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4754880" y="2165820"/>
            <a:ext cx="2133600" cy="2769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F635F8-2B6A-6440-9146-9259CC55D6FC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5303520" y="2165820"/>
            <a:ext cx="1584960" cy="11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7DB30-561B-F044-9662-E6F8A55EAD0E}"/>
              </a:ext>
            </a:extLst>
          </p:cNvPr>
          <p:cNvSpPr txBox="1"/>
          <p:nvPr/>
        </p:nvSpPr>
        <p:spPr>
          <a:xfrm>
            <a:off x="7016496" y="2669943"/>
            <a:ext cx="30540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Lumped parameters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Extracted from experimental data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Effective relations to help argue values of reduced model</a:t>
            </a:r>
          </a:p>
        </p:txBody>
      </p:sp>
    </p:spTree>
    <p:extLst>
      <p:ext uri="{BB962C8B-B14F-4D97-AF65-F5344CB8AC3E}">
        <p14:creationId xmlns:p14="http://schemas.microsoft.com/office/powerpoint/2010/main" val="12073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4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C95E-F14C-1046-876A-AB9A2477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cell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CE18-6AFC-3444-9AD9-B13A0537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6.25.2020</a:t>
            </a:r>
          </a:p>
          <a:p>
            <a:r>
              <a:rPr lang="en-US" dirty="0"/>
              <a:t>Saved as 20200624_syncell_mtg</a:t>
            </a:r>
          </a:p>
        </p:txBody>
      </p:sp>
    </p:spTree>
    <p:extLst>
      <p:ext uri="{BB962C8B-B14F-4D97-AF65-F5344CB8AC3E}">
        <p14:creationId xmlns:p14="http://schemas.microsoft.com/office/powerpoint/2010/main" val="341647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E63-13CC-2349-9BC4-BFA3E810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 find enzyme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896D-5E47-6445-935D-D7BCE9FD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https://www.uniprot.org/uniprot/P75691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1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A8A5-C933-8D4C-81EC-BB03CD63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30162"/>
            <a:ext cx="767080" cy="650875"/>
          </a:xfrm>
        </p:spPr>
        <p:txBody>
          <a:bodyPr>
            <a:normAutofit/>
          </a:bodyPr>
          <a:lstStyle/>
          <a:p>
            <a:r>
              <a:rPr lang="en-US" sz="2400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7A9E-7768-244F-846C-54C6095D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681036"/>
            <a:ext cx="5781040" cy="6176963"/>
          </a:xfrm>
        </p:spPr>
        <p:txBody>
          <a:bodyPr>
            <a:normAutofit/>
          </a:bodyPr>
          <a:lstStyle/>
          <a:p>
            <a:r>
              <a:rPr lang="en-US" sz="2000" dirty="0"/>
              <a:t>Are the bioscrape comparisons fair? Try to do model reductions. Extract parameters for simpler models from more complicated models</a:t>
            </a:r>
          </a:p>
          <a:p>
            <a:pPr lvl="1"/>
            <a:r>
              <a:rPr lang="en-US" sz="1800" dirty="0"/>
              <a:t>Parameters for each – use things at same rate</a:t>
            </a:r>
          </a:p>
          <a:p>
            <a:pPr lvl="1"/>
            <a:r>
              <a:rPr lang="en-US" sz="1800" dirty="0"/>
              <a:t>Good if you know what species you are collapsing</a:t>
            </a:r>
          </a:p>
          <a:p>
            <a:r>
              <a:rPr lang="en-US" sz="2000" dirty="0"/>
              <a:t>Biocrnpyler</a:t>
            </a:r>
          </a:p>
          <a:p>
            <a:pPr lvl="1"/>
            <a:r>
              <a:rPr lang="en-US" sz="1800" dirty="0"/>
              <a:t>Turn on use of energy</a:t>
            </a:r>
          </a:p>
          <a:p>
            <a:pPr lvl="1"/>
            <a:r>
              <a:rPr lang="en-US" sz="1800" dirty="0"/>
              <a:t>Mechanism to use- does it break</a:t>
            </a:r>
          </a:p>
          <a:p>
            <a:r>
              <a:rPr lang="en-US" sz="2000" dirty="0"/>
              <a:t>No ATP hump in the experimental data</a:t>
            </a:r>
          </a:p>
          <a:p>
            <a:pPr lvl="1"/>
            <a:r>
              <a:rPr lang="en-US" sz="1800" dirty="0"/>
              <a:t>Maybe red – black line</a:t>
            </a:r>
          </a:p>
          <a:p>
            <a:pPr lvl="1"/>
            <a:r>
              <a:rPr lang="en-US" sz="1800" dirty="0"/>
              <a:t>Or because so few data points</a:t>
            </a:r>
          </a:p>
          <a:p>
            <a:pPr lvl="1"/>
            <a:r>
              <a:rPr lang="en-US" sz="1800" dirty="0"/>
              <a:t>Something we experimentally 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FEFF1-D1F0-5C48-85D2-9AF28E362808}"/>
              </a:ext>
            </a:extLst>
          </p:cNvPr>
          <p:cNvSpPr txBox="1">
            <a:spLocks/>
          </p:cNvSpPr>
          <p:nvPr/>
        </p:nvSpPr>
        <p:spPr>
          <a:xfrm>
            <a:off x="5852160" y="681035"/>
            <a:ext cx="6268720" cy="617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Isobutanol, pi actual protein production</a:t>
            </a:r>
          </a:p>
          <a:p>
            <a:pPr lvl="1"/>
            <a:r>
              <a:rPr lang="en-US" sz="1800" dirty="0"/>
              <a:t>Mike? CFME?</a:t>
            </a:r>
          </a:p>
          <a:p>
            <a:r>
              <a:rPr lang="en-US" sz="2000" dirty="0"/>
              <a:t>Isobutanol and pi export?? Combine models</a:t>
            </a:r>
          </a:p>
          <a:p>
            <a:r>
              <a:rPr lang="en-US" sz="2000" dirty="0"/>
              <a:t>Vire2 transport membrane: for </a:t>
            </a:r>
            <a:r>
              <a:rPr lang="en-US" sz="2000" dirty="0" err="1"/>
              <a:t>ssdna</a:t>
            </a:r>
            <a:r>
              <a:rPr lang="en-US" sz="2000" dirty="0"/>
              <a:t> production</a:t>
            </a:r>
          </a:p>
          <a:p>
            <a:r>
              <a:rPr lang="en-US" sz="2000" dirty="0"/>
              <a:t>Temperature dependence – include with </a:t>
            </a:r>
            <a:r>
              <a:rPr lang="en-US" sz="2000" dirty="0" err="1"/>
              <a:t>ayush</a:t>
            </a:r>
            <a:r>
              <a:rPr lang="en-US" sz="2000" dirty="0"/>
              <a:t>? Implement generic rules</a:t>
            </a:r>
          </a:p>
          <a:p>
            <a:r>
              <a:rPr lang="en-US" sz="2000" dirty="0"/>
              <a:t>Question: fusion in biocrnpyler, hacking – switch to 2 models with 1 model</a:t>
            </a:r>
          </a:p>
          <a:p>
            <a:r>
              <a:rPr lang="en-US" sz="2000" dirty="0"/>
              <a:t>How does </a:t>
            </a:r>
            <a:r>
              <a:rPr lang="en-US" sz="2000" dirty="0" err="1"/>
              <a:t>autoreduce</a:t>
            </a:r>
            <a:r>
              <a:rPr lang="en-US" sz="2000" dirty="0"/>
              <a:t> work – </a:t>
            </a:r>
            <a:r>
              <a:rPr lang="en-US" sz="2000" dirty="0" err="1"/>
              <a:t>sbml</a:t>
            </a:r>
            <a:r>
              <a:rPr lang="en-US" sz="2000" dirty="0"/>
              <a:t> in fusion, bringing 2 compartments, or biocrnpyler</a:t>
            </a:r>
          </a:p>
        </p:txBody>
      </p:sp>
    </p:spTree>
    <p:extLst>
      <p:ext uri="{BB962C8B-B14F-4D97-AF65-F5344CB8AC3E}">
        <p14:creationId xmlns:p14="http://schemas.microsoft.com/office/powerpoint/2010/main" val="29631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04E710D-B73E-F941-801C-CF45BAE6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06"/>
          <a:stretch/>
        </p:blipFill>
        <p:spPr>
          <a:xfrm>
            <a:off x="0" y="70472"/>
            <a:ext cx="8847954" cy="6717055"/>
          </a:xfrm>
          <a:prstGeom prst="rect">
            <a:avLst/>
          </a:prstGeo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567C1B54-2C0A-7D4F-8EE4-3A1CA335B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94"/>
          <a:stretch/>
        </p:blipFill>
        <p:spPr>
          <a:xfrm>
            <a:off x="4454891" y="2368831"/>
            <a:ext cx="7824195" cy="21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799BD-191A-D34B-8B41-1C841113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530350"/>
            <a:ext cx="9969500" cy="3797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9DF896-9551-7D4E-8969-59EACF7A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Parameter Inputs</a:t>
            </a:r>
          </a:p>
        </p:txBody>
      </p:sp>
    </p:spTree>
    <p:extLst>
      <p:ext uri="{BB962C8B-B14F-4D97-AF65-F5344CB8AC3E}">
        <p14:creationId xmlns:p14="http://schemas.microsoft.com/office/powerpoint/2010/main" val="155183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D64D4AE-53AA-4A44-87F7-E9E35842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64" y="0"/>
            <a:ext cx="784057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4BF58B-4E0E-7B4C-9289-38E2D65A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44362" cy="1500745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2476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42C4-10E9-F140-9C93-0E749AC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4D11-7DBF-1E4B-8944-D3B8F557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to match data </a:t>
            </a:r>
          </a:p>
        </p:txBody>
      </p:sp>
    </p:spTree>
    <p:extLst>
      <p:ext uri="{BB962C8B-B14F-4D97-AF65-F5344CB8AC3E}">
        <p14:creationId xmlns:p14="http://schemas.microsoft.com/office/powerpoint/2010/main" val="94418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9C903-97A2-3241-B46B-E386C6CD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Simplified 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945AC-5AFB-DF4C-B87F-262339E7C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5.14.2020</a:t>
            </a:r>
          </a:p>
        </p:txBody>
      </p:sp>
    </p:spTree>
    <p:extLst>
      <p:ext uri="{BB962C8B-B14F-4D97-AF65-F5344CB8AC3E}">
        <p14:creationId xmlns:p14="http://schemas.microsoft.com/office/powerpoint/2010/main" val="223403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17C8-3F12-3449-9AFF-7388864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parameter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B2D8-A1D4-D347-985E-FF8AED52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extract, concentration of enzyme should be much less than substrate</a:t>
            </a:r>
          </a:p>
          <a:p>
            <a:r>
              <a:rPr lang="en-US" dirty="0"/>
              <a:t>For this reason, we choose e1=e2=e3=0.15</a:t>
            </a:r>
          </a:p>
          <a:p>
            <a:r>
              <a:rPr lang="en-US" dirty="0" err="1"/>
              <a:t>Atp</a:t>
            </a:r>
            <a:r>
              <a:rPr lang="en-US" dirty="0"/>
              <a:t> = glucose = 15</a:t>
            </a:r>
          </a:p>
          <a:p>
            <a:r>
              <a:rPr lang="en-US" dirty="0"/>
              <a:t>We choose the activity of all other enzymes (e4) = 3.4</a:t>
            </a:r>
          </a:p>
          <a:p>
            <a:r>
              <a:rPr lang="en-US" dirty="0" err="1"/>
              <a:t>K_bf</a:t>
            </a:r>
            <a:r>
              <a:rPr lang="en-US" dirty="0"/>
              <a:t> = 22.68, </a:t>
            </a:r>
            <a:r>
              <a:rPr lang="en-US" dirty="0" err="1"/>
              <a:t>k_br</a:t>
            </a:r>
            <a:r>
              <a:rPr lang="en-US" dirty="0"/>
              <a:t> = 2.268</a:t>
            </a:r>
          </a:p>
          <a:p>
            <a:r>
              <a:rPr lang="en-US" dirty="0" err="1"/>
              <a:t>K_uf</a:t>
            </a:r>
            <a:r>
              <a:rPr lang="en-US" dirty="0"/>
              <a:t> = 24, </a:t>
            </a:r>
            <a:r>
              <a:rPr lang="en-US" dirty="0" err="1"/>
              <a:t>k_ur</a:t>
            </a:r>
            <a:r>
              <a:rPr lang="en-US" dirty="0"/>
              <a:t> = 2.4</a:t>
            </a:r>
          </a:p>
          <a:p>
            <a:r>
              <a:rPr lang="en-US" dirty="0" err="1"/>
              <a:t>K_cat</a:t>
            </a:r>
            <a:r>
              <a:rPr lang="en-US" dirty="0"/>
              <a:t> = 10</a:t>
            </a:r>
          </a:p>
          <a:p>
            <a:r>
              <a:rPr lang="en-US" dirty="0" err="1"/>
              <a:t>K_atp</a:t>
            </a:r>
            <a:r>
              <a:rPr lang="en-US" dirty="0"/>
              <a:t> = 0.5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1299</Words>
  <Application>Microsoft Macintosh PowerPoint</Application>
  <PresentationFormat>Widescreen</PresentationFormat>
  <Paragraphs>199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Avenir Book</vt:lpstr>
      <vt:lpstr>Calibri</vt:lpstr>
      <vt:lpstr>Cambria Math</vt:lpstr>
      <vt:lpstr>Office Theme</vt:lpstr>
      <vt:lpstr>Project Updates</vt:lpstr>
      <vt:lpstr>Rheostat Machinery - Bioscrape</vt:lpstr>
      <vt:lpstr>Bioscrape Modeling</vt:lpstr>
      <vt:lpstr>PowerPoint Presentation</vt:lpstr>
      <vt:lpstr>Parameter Inputs</vt:lpstr>
      <vt:lpstr>Plots</vt:lpstr>
      <vt:lpstr>Future Directions</vt:lpstr>
      <vt:lpstr>Simplified Rheostat Machinery - Bioscrape</vt:lpstr>
      <vt:lpstr>Some parameter edits</vt:lpstr>
      <vt:lpstr>PowerPoint Presentation</vt:lpstr>
      <vt:lpstr>PowerPoint Presentation</vt:lpstr>
      <vt:lpstr>Quick Class Update</vt:lpstr>
      <vt:lpstr>Goal</vt:lpstr>
      <vt:lpstr>Bioscrape</vt:lpstr>
      <vt:lpstr>Biocrnpyler</vt:lpstr>
      <vt:lpstr>Parameter optimization, entire pathway biocrnpyler all done</vt:lpstr>
      <vt:lpstr>PowerPoint Presentation</vt:lpstr>
      <vt:lpstr>Studying/Optimization/Accuracy</vt:lpstr>
      <vt:lpstr>Why is there a hump?</vt:lpstr>
      <vt:lpstr>PowerPoint Presentation</vt:lpstr>
      <vt:lpstr>Compare to Bowie Lab Experimental Data</vt:lpstr>
      <vt:lpstr>Consider sink reactions/pooling</vt:lpstr>
      <vt:lpstr>Experimental Steps</vt:lpstr>
      <vt:lpstr>Other Considerations</vt:lpstr>
      <vt:lpstr>Other Models</vt:lpstr>
      <vt:lpstr>Things to consider post DG meeting</vt:lpstr>
      <vt:lpstr>Tips</vt:lpstr>
      <vt:lpstr>Goals for Mon Presentation</vt:lpstr>
      <vt:lpstr>Post Ayush Meeting</vt:lpstr>
      <vt:lpstr>Model Bowie Lab Experimental Data</vt:lpstr>
      <vt:lpstr>Model Bowie Lab Experimental Data</vt:lpstr>
      <vt:lpstr>Model Bowie Lab Experimental Data</vt:lpstr>
      <vt:lpstr>Reconsidered Modelling Approach</vt:lpstr>
      <vt:lpstr>Syn cell group meeting</vt:lpstr>
      <vt:lpstr>Use to find enzyme parameters?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40</cp:revision>
  <dcterms:created xsi:type="dcterms:W3CDTF">2020-05-08T03:46:29Z</dcterms:created>
  <dcterms:modified xsi:type="dcterms:W3CDTF">2020-06-25T16:22:42Z</dcterms:modified>
</cp:coreProperties>
</file>