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3" r:id="rId4"/>
    <p:sldId id="259" r:id="rId5"/>
    <p:sldId id="324" r:id="rId6"/>
    <p:sldId id="327" r:id="rId7"/>
    <p:sldId id="335" r:id="rId8"/>
    <p:sldId id="336" r:id="rId9"/>
    <p:sldId id="271" r:id="rId10"/>
    <p:sldId id="3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choudhury, Ankita" initials="RA" lastIdx="1" clrIdx="0">
    <p:extLst>
      <p:ext uri="{19B8F6BF-5375-455C-9EA6-DF929625EA0E}">
        <p15:presenceInfo xmlns:p15="http://schemas.microsoft.com/office/powerpoint/2012/main" userId="S::aroychou@caltech.edu::311b81b1-b8a8-4391-a1d6-0be3c9187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7"/>
    <p:restoredTop sz="96327"/>
  </p:normalViewPr>
  <p:slideViewPr>
    <p:cSldViewPr snapToGrid="0" snapToObjects="1">
      <p:cViewPr varScale="1">
        <p:scale>
          <a:sx n="54" d="100"/>
          <a:sy n="54" d="100"/>
        </p:scale>
        <p:origin x="23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35A2F-9550-F342-ABF4-F41E198AD761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F937-A894-E34D-898B-13908784C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d44697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d44697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Speaker: Ankita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Due to COVID-19, most of the summer projects schedule to be completed in Richard Murray Lab moved to simulation-based experiments rather than wet-lab. For this reason, we looked for particular software tools that would help us not only simulate our own models but also help communicate between models to encourage collaboration and interlinking.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decided to use BioCRNpyler,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SBML,sub-sbml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bioscrape.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Broadly stated, Biocrnpyler is a chemical reaction network based software. This software is used to write out CRN models given simple descriptions.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SBML was used for communication and model combination purposes. SBML is essentially a model representation format used mostly in systems and synthetic biology. It is mainly used to represent biochemical pathways, such as metabolic pathways, cell-signaling pathway, gene regulation, and the like. 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Sub-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useful to model shared resources, compartment combination, and more.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then we needed to choose a simulator to analyze our CRNs so we chose bioscrape! Which can take an SBML file and will output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with results for each timepoint, which can easily be visualized.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Both biocrnpyler and sub-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were  released by various members of Richard Murray Lab at Caltech including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Ayush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Pandey, William Poole, Zoltan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Tuza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2018. 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SBML was released in 2002 by John Doyle lab at Caltech and Hiroaki Kitano, a professor at Okinawa institute of science and technology.</a:t>
            </a:r>
          </a:p>
          <a:p>
            <a:pPr marL="158750" indent="0">
              <a:buFontTx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Bioscrape was developed by members of Murray Lab, including Anand Swaminathan,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Ayush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Pandey, and William Poole in 2017.</a:t>
            </a: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2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2522-F24A-B14B-BB2C-B26443761E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975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kitaRoychoudhury/ug_mu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80A3-3AD3-1849-98AC-53C91D4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CEBB-D5F6-5A4C-98F1-3009EA55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publicly available on GitHub repository: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https://github.com/AnkitaRoychoudhury/ug_murray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389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2017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FF33B-B9D9-2040-B4A7-9FA84060FF89}"/>
              </a:ext>
            </a:extLst>
          </p:cNvPr>
          <p:cNvSpPr txBox="1"/>
          <p:nvPr/>
        </p:nvSpPr>
        <p:spPr>
          <a:xfrm>
            <a:off x="1105540" y="6628685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78028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270-29C6-2541-9E9B-2C654749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97" y="3142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Roadmap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5B9FF-DBDE-FE4B-A177-09830D39F901}"/>
              </a:ext>
            </a:extLst>
          </p:cNvPr>
          <p:cNvGrpSpPr/>
          <p:nvPr/>
        </p:nvGrpSpPr>
        <p:grpSpPr>
          <a:xfrm>
            <a:off x="114300" y="2359535"/>
            <a:ext cx="11821762" cy="3360222"/>
            <a:chOff x="114300" y="2359535"/>
            <a:chExt cx="11821762" cy="3360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F6F3BC4-F6CF-1346-902A-2551BB2B7B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737" y="3937644"/>
              <a:ext cx="11756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9A96EE-6BA3-BD4A-9EDC-14DED3D0A61F}"/>
                </a:ext>
              </a:extLst>
            </p:cNvPr>
            <p:cNvSpPr txBox="1"/>
            <p:nvPr/>
          </p:nvSpPr>
          <p:spPr>
            <a:xfrm>
              <a:off x="114300" y="2359535"/>
              <a:ext cx="162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Model entire rheostat in </a:t>
              </a:r>
              <a:r>
                <a:rPr lang="en-US" dirty="0" err="1">
                  <a:latin typeface="Avenir Book" panose="02000503020000020003" pitchFamily="2" charset="0"/>
                </a:rPr>
                <a:t>BioCRNPyler</a:t>
              </a:r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18A-D84C-A840-96C9-F8115A66537E}"/>
                </a:ext>
              </a:extLst>
            </p:cNvPr>
            <p:cNvSpPr txBox="1"/>
            <p:nvPr/>
          </p:nvSpPr>
          <p:spPr>
            <a:xfrm>
              <a:off x="1670050" y="4519428"/>
              <a:ext cx="2552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Parameter experimentation to understand pathway and 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E11F7A-E246-D64E-B431-AA5B3741D0C4}"/>
                </a:ext>
              </a:extLst>
            </p:cNvPr>
            <p:cNvSpPr txBox="1"/>
            <p:nvPr/>
          </p:nvSpPr>
          <p:spPr>
            <a:xfrm>
              <a:off x="3689350" y="2379067"/>
              <a:ext cx="2552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Investigate reduced (</a:t>
              </a:r>
              <a:r>
                <a:rPr lang="en-US" dirty="0" err="1">
                  <a:latin typeface="Avenir Book" panose="02000503020000020003" pitchFamily="2" charset="0"/>
                </a:rPr>
                <a:t>autoReduce</a:t>
              </a:r>
              <a:r>
                <a:rPr lang="en-US" dirty="0">
                  <a:latin typeface="Avenir Book" panose="02000503020000020003" pitchFamily="2" charset="0"/>
                </a:rPr>
                <a:t>) and minimal models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DB743C-2AF3-1840-A3C8-13F28233B403}"/>
                </a:ext>
              </a:extLst>
            </p:cNvPr>
            <p:cNvSpPr txBox="1"/>
            <p:nvPr/>
          </p:nvSpPr>
          <p:spPr>
            <a:xfrm>
              <a:off x="5708650" y="4519428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Collaborate with other projects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6998A-B02C-5B44-9380-E005251DFC2E}"/>
                </a:ext>
              </a:extLst>
            </p:cNvPr>
            <p:cNvSpPr txBox="1"/>
            <p:nvPr/>
          </p:nvSpPr>
          <p:spPr>
            <a:xfrm>
              <a:off x="7727949" y="2375302"/>
              <a:ext cx="2552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Study an ATP Synthase Model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EBEAB6-9081-1542-983A-3406A50E82C5}"/>
                </a:ext>
              </a:extLst>
            </p:cNvPr>
            <p:cNvSpPr/>
            <p:nvPr/>
          </p:nvSpPr>
          <p:spPr>
            <a:xfrm>
              <a:off x="8318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854A4-94BB-9F40-AE48-8FB699D9397C}"/>
                </a:ext>
              </a:extLst>
            </p:cNvPr>
            <p:cNvSpPr/>
            <p:nvPr/>
          </p:nvSpPr>
          <p:spPr>
            <a:xfrm>
              <a:off x="2851150" y="3849066"/>
              <a:ext cx="190500" cy="202554"/>
            </a:xfrm>
            <a:prstGeom prst="ellipse">
              <a:avLst/>
            </a:prstGeom>
            <a:solidFill>
              <a:srgbClr val="00A6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6E58AB-D4AF-4545-B358-6666F35BC76A}"/>
                </a:ext>
              </a:extLst>
            </p:cNvPr>
            <p:cNvSpPr/>
            <p:nvPr/>
          </p:nvSpPr>
          <p:spPr>
            <a:xfrm>
              <a:off x="4870450" y="3849066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AD58BF-44D4-4141-AF5C-F593AD67CE3D}"/>
                </a:ext>
              </a:extLst>
            </p:cNvPr>
            <p:cNvSpPr/>
            <p:nvPr/>
          </p:nvSpPr>
          <p:spPr>
            <a:xfrm>
              <a:off x="6889750" y="3836367"/>
              <a:ext cx="190500" cy="2025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87801D-AE3C-F644-9B25-E53CCEBE5486}"/>
                </a:ext>
              </a:extLst>
            </p:cNvPr>
            <p:cNvSpPr/>
            <p:nvPr/>
          </p:nvSpPr>
          <p:spPr>
            <a:xfrm>
              <a:off x="8909050" y="3836367"/>
              <a:ext cx="190500" cy="202554"/>
            </a:xfrm>
            <a:prstGeom prst="ellipse">
              <a:avLst/>
            </a:prstGeom>
            <a:solidFill>
              <a:srgbClr val="E1AD0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D7E8B5-8D66-A94B-AAE0-9FA054F91694}"/>
                </a:ext>
              </a:extLst>
            </p:cNvPr>
            <p:cNvCxnSpPr>
              <a:cxnSpLocks/>
              <a:stCxn id="15" idx="0"/>
              <a:endCxn id="7" idx="2"/>
            </p:cNvCxnSpPr>
            <p:nvPr/>
          </p:nvCxnSpPr>
          <p:spPr>
            <a:xfrm flipV="1">
              <a:off x="927100" y="3282865"/>
              <a:ext cx="0" cy="56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9DCE1-A48C-A845-BF17-2209B7C8012D}"/>
                </a:ext>
              </a:extLst>
            </p:cNvPr>
            <p:cNvCxnSpPr>
              <a:cxnSpLocks/>
              <a:stCxn id="16" idx="4"/>
              <a:endCxn id="8" idx="0"/>
            </p:cNvCxnSpPr>
            <p:nvPr/>
          </p:nvCxnSpPr>
          <p:spPr>
            <a:xfrm>
              <a:off x="2946400" y="4051620"/>
              <a:ext cx="0" cy="46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6FB52D-44C0-BE44-A151-A38BF9C79354}"/>
                </a:ext>
              </a:extLst>
            </p:cNvPr>
            <p:cNvCxnSpPr>
              <a:cxnSpLocks/>
              <a:stCxn id="17" idx="0"/>
              <a:endCxn id="9" idx="2"/>
            </p:cNvCxnSpPr>
            <p:nvPr/>
          </p:nvCxnSpPr>
          <p:spPr>
            <a:xfrm flipV="1">
              <a:off x="4965700" y="3302397"/>
              <a:ext cx="0" cy="5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9E8515-D399-784B-8805-89E248E70380}"/>
                </a:ext>
              </a:extLst>
            </p:cNvPr>
            <p:cNvCxnSpPr>
              <a:cxnSpLocks/>
              <a:stCxn id="18" idx="4"/>
              <a:endCxn id="10" idx="0"/>
            </p:cNvCxnSpPr>
            <p:nvPr/>
          </p:nvCxnSpPr>
          <p:spPr>
            <a:xfrm>
              <a:off x="6985000" y="4038921"/>
              <a:ext cx="0" cy="4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6D9299E-E7D3-DF4F-A574-49C941314C85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H="1" flipV="1">
              <a:off x="9004299" y="3021633"/>
              <a:ext cx="1" cy="81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8F3F1C-86C1-ED4D-A2A8-29080B9DC6AD}"/>
                </a:ext>
              </a:extLst>
            </p:cNvPr>
            <p:cNvSpPr/>
            <p:nvPr/>
          </p:nvSpPr>
          <p:spPr>
            <a:xfrm>
              <a:off x="11023599" y="3849066"/>
              <a:ext cx="190500" cy="20255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05FEA7-088D-8047-B13C-D3E49A842F04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 flipH="1">
              <a:off x="11112497" y="4051620"/>
              <a:ext cx="6352" cy="4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C65368-4233-E14E-A296-5D9AA7ADA068}"/>
              </a:ext>
            </a:extLst>
          </p:cNvPr>
          <p:cNvSpPr txBox="1"/>
          <p:nvPr/>
        </p:nvSpPr>
        <p:spPr>
          <a:xfrm>
            <a:off x="10166350" y="4519427"/>
            <a:ext cx="189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Experimental Planning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6DA585-9C29-CD4E-9B53-AEEF8D7D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573409-C9BD-364F-8F03-63A71D4AE9A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19243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68" y="2278399"/>
            <a:ext cx="3560801" cy="61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924700" y="1139233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778565" y="152300"/>
            <a:ext cx="2928730" cy="3619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b="1" dirty="0">
                <a:solidFill>
                  <a:srgbClr val="434343"/>
                </a:solidFill>
              </a:rPr>
              <a:t>Software Tools</a:t>
            </a:r>
            <a:endParaRPr sz="2000" b="1" dirty="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8631238" y="2587625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solidFill>
                  <a:srgbClr val="434343"/>
                </a:solidFill>
              </a:rPr>
              <a:t>Communicate &amp; Combine!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4294967295"/>
          </p:nvPr>
        </p:nvSpPr>
        <p:spPr>
          <a:xfrm>
            <a:off x="8631238" y="4541838"/>
            <a:ext cx="3560762" cy="8524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>
                <a:solidFill>
                  <a:srgbClr val="434343"/>
                </a:solidFill>
              </a:rPr>
              <a:t>Simulate!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924700" y="2671233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67" y="727067"/>
            <a:ext cx="3880200" cy="115753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647033" y="4317733"/>
            <a:ext cx="1850000" cy="115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/>
              <a:t>Bioscrape</a:t>
            </a:r>
            <a:endParaRPr sz="2267"/>
          </a:p>
        </p:txBody>
      </p:sp>
      <p:sp>
        <p:nvSpPr>
          <p:cNvPr id="71" name="Google Shape;71;p14"/>
          <p:cNvSpPr/>
          <p:nvPr/>
        </p:nvSpPr>
        <p:spPr>
          <a:xfrm>
            <a:off x="4831867" y="4625684"/>
            <a:ext cx="2662000" cy="3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l="24672" t="78889" r="63435" b="12795"/>
          <a:stretch/>
        </p:blipFill>
        <p:spPr>
          <a:xfrm>
            <a:off x="1765317" y="3013667"/>
            <a:ext cx="1613433" cy="68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0DE65EE-B50D-B246-9A5B-947130F47B60}"/>
              </a:ext>
            </a:extLst>
          </p:cNvPr>
          <p:cNvSpPr txBox="1">
            <a:spLocks/>
          </p:cNvSpPr>
          <p:nvPr/>
        </p:nvSpPr>
        <p:spPr>
          <a:xfrm>
            <a:off x="8631238" y="1059656"/>
            <a:ext cx="3560762" cy="8524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434343"/>
                </a:solidFill>
              </a:rPr>
              <a:t>Create Model!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C5BD3A-DFF2-4845-B025-3BCB117FA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C8A9F5-F0F9-4E42-B41B-F1FC6A142C9D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37862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D054AA-B165-254F-A4B2-254AD19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2" y="973447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Rheostat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4768621" y="4079924"/>
            <a:ext cx="400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772398" y="2460515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24" y="1148013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0" y="1229770"/>
            <a:ext cx="1095992" cy="193675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EA6F41-3CDD-AC4B-AA8B-BAE0E35AD924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6987D-D404-094B-BCD5-AE34EDAF5590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C87FC-5123-0443-853F-6F8BBF08AAF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274479-7EFC-2749-8417-55A7192C9CFC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6EE4D4-AF62-2F42-BADF-2340F160FB86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5E4F7-5E80-D748-AE2E-AE06651B8CB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240803-826A-9648-997C-331D3A7CCA8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58054C-17C9-5C43-A6D9-3D5334E9E151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E7FBDB-4AAF-6B44-919E-27DD3F7D16B6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6DD811-08F5-A744-9869-B00B809ACB19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00D28-2DBA-954A-8AF8-7ACAF1155489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4A69C1-5AB8-2B43-9EB1-0AB5CE062F0A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CDE96D-60CD-224F-9E5E-B64162DC368D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8660F17-31DE-C04F-9574-98AAB95FCE94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708E3B-AC7D-4C45-ADCB-0B9F4DDD9D12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F1C59654-D526-FB40-AFED-122A9E82B34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0F55D0-F28E-9B46-A0DF-53453F6A169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57491-B2FF-E04F-ACB9-1393DCA8243B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FC20AA-0F02-B044-A2F6-8E0738040BCB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3893EC-AA47-8B4D-8A68-7667456256B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D57A4FA4-CC2D-B840-B97A-C5F5292AAE6D}"/>
                  </a:ext>
                </a:extLst>
              </p:cNvPr>
              <p:cNvCxnSpPr>
                <a:cxnSpLocks/>
                <a:stCxn id="35" idx="3"/>
                <a:endCxn id="37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0B2D19E-944C-8049-8F50-C8ECDBB6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6D8F134-1206-6A4F-8D40-B6A1DF71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E29499-819A-6D4C-AD2A-9F631E74251F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0B74344-1807-084F-90C2-B6C4D218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ADC37-EB1C-104B-83F9-CF8AC2CFEDD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1223710-AC73-D34A-9A87-152FF1459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5E26F8-C5A1-184A-A196-51908529AAAA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00BF0-D1DE-A248-B9D5-9EFA2F681542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8C23-298D-DC41-931B-622AC78FF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3" y="973447"/>
            <a:ext cx="4279392" cy="237744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F97A3C-CE37-F340-8737-E867D70AE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4" y="3388120"/>
            <a:ext cx="4127500" cy="3175000"/>
          </a:xfrm>
          <a:prstGeom prst="rect">
            <a:avLst/>
          </a:prstGeom>
        </p:spPr>
      </p:pic>
      <p:pic>
        <p:nvPicPr>
          <p:cNvPr id="47" name="Picture 4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7002A9-317D-7645-93B3-D2FFD1C4A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57" y="3435453"/>
            <a:ext cx="4127500" cy="317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529BF1-C6CF-7C44-A1BB-61791FB8C8CA}"/>
              </a:ext>
            </a:extLst>
          </p:cNvPr>
          <p:cNvSpPr txBox="1"/>
          <p:nvPr/>
        </p:nvSpPr>
        <p:spPr>
          <a:xfrm>
            <a:off x="772071" y="6610453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8223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7DA00-52D3-AE49-BD1D-5F57BDCE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A5805-CCAE-2F45-9468-0857702B988F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2785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8EA5-53AA-0A46-B0C1-AB0ABB69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with Gene Expression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4BDC0-E32D-7F4F-8738-9A51F41A5652}"/>
              </a:ext>
            </a:extLst>
          </p:cNvPr>
          <p:cNvSpPr txBox="1"/>
          <p:nvPr/>
        </p:nvSpPr>
        <p:spPr>
          <a:xfrm>
            <a:off x="643352" y="6156960"/>
            <a:ext cx="696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Same dynamics, with protein membrane integration delay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BC85F6D-7316-2D42-BBA0-309EBFD4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2" y="1143000"/>
            <a:ext cx="4403912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92AA-C3FE-AD4F-98C6-ED4E1C879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1143000"/>
            <a:ext cx="4403912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315080-BDB8-C948-BEB7-471EBDAE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440" y="3558540"/>
            <a:ext cx="4437529" cy="2286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2FD58-9B15-C942-AD2A-587EF4BB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2" y="3558540"/>
            <a:ext cx="4403912" cy="2286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B30365-E1AD-0847-B799-E9C78FBA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F5629-92AF-2547-A6E1-3307D86A03C7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407662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4328-A540-9E41-93E5-E6BFB48B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6" y="12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ATP synthase model progress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28C43E-C660-C445-A7FE-9F93AA56AC8F}"/>
              </a:ext>
            </a:extLst>
          </p:cNvPr>
          <p:cNvGrpSpPr/>
          <p:nvPr/>
        </p:nvGrpSpPr>
        <p:grpSpPr>
          <a:xfrm>
            <a:off x="746025" y="1988267"/>
            <a:ext cx="3790856" cy="3639484"/>
            <a:chOff x="7276937" y="1782646"/>
            <a:chExt cx="3790856" cy="36394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0E32F9-D534-9242-80A8-B33D894CE95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D8EE119-22B2-D349-A85A-8117845F82B8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3BAA6-61E8-5D4E-AC3D-B38A39DE88E2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25AF02-6736-7245-B3CC-A58C760E84CC}"/>
                </a:ext>
              </a:extLst>
            </p:cNvPr>
            <p:cNvSpPr txBox="1"/>
            <p:nvPr/>
          </p:nvSpPr>
          <p:spPr>
            <a:xfrm>
              <a:off x="9548939" y="3363900"/>
              <a:ext cx="681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2316589-F8C3-ED4B-A7BE-B126B9A86BE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307033" y="3012070"/>
              <a:ext cx="582577" cy="35183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4A4E17-CCC7-5D49-8867-AF63DC2E8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F57610-2322-2F44-AF23-335A86CCF25B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B0B5E906-7C10-4C4F-B386-7DA1F3E51963}"/>
                </a:ext>
              </a:extLst>
            </p:cNvPr>
            <p:cNvGraphicFramePr/>
            <p:nvPr/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AF987-A825-374E-B194-0BE07C514567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108ED97C-DD82-184C-B271-F186970C59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EC57C4D-40D0-6449-A1A4-77D2106AE8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42BE39-9F36-A14D-AB30-DD18CB033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A3D2-9A8C-DD4C-B5F3-14075D40A85D}"/>
              </a:ext>
            </a:extLst>
          </p:cNvPr>
          <p:cNvCxnSpPr/>
          <p:nvPr/>
        </p:nvCxnSpPr>
        <p:spPr>
          <a:xfrm>
            <a:off x="3270910" y="5366792"/>
            <a:ext cx="582577" cy="102782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45E7F8-C8BF-3C42-98E0-010A8CBDC1B6}"/>
              </a:ext>
            </a:extLst>
          </p:cNvPr>
          <p:cNvSpPr txBox="1"/>
          <p:nvPr/>
        </p:nvSpPr>
        <p:spPr>
          <a:xfrm>
            <a:off x="2996644" y="5085585"/>
            <a:ext cx="548532" cy="34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H</a:t>
            </a:r>
            <a:r>
              <a:rPr lang="en-US" sz="1600" baseline="30000" dirty="0">
                <a:latin typeface="Avenir Book" panose="02000503020000020003" pitchFamily="2" charset="0"/>
              </a:rPr>
              <a:t>+</a:t>
            </a:r>
            <a:endParaRPr lang="en-US" sz="1600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1C334-68CC-1E47-9ED4-3B1F0EEF2196}"/>
              </a:ext>
            </a:extLst>
          </p:cNvPr>
          <p:cNvSpPr txBox="1"/>
          <p:nvPr/>
        </p:nvSpPr>
        <p:spPr>
          <a:xfrm>
            <a:off x="1054138" y="1337728"/>
            <a:ext cx="261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ATP Synthesis</a:t>
            </a:r>
          </a:p>
          <a:p>
            <a:r>
              <a:rPr lang="en-US" dirty="0">
                <a:latin typeface="Avenir Book" panose="02000503020000020003" pitchFamily="2" charset="0"/>
              </a:rPr>
              <a:t>If pH outside &lt;= 8: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2EA6C-7E39-3F41-92BB-D9F4D5F3C28C}"/>
              </a:ext>
            </a:extLst>
          </p:cNvPr>
          <p:cNvGrpSpPr/>
          <p:nvPr/>
        </p:nvGrpSpPr>
        <p:grpSpPr>
          <a:xfrm>
            <a:off x="6517452" y="2252260"/>
            <a:ext cx="3790856" cy="3639484"/>
            <a:chOff x="1113773" y="1156345"/>
            <a:chExt cx="3790856" cy="363948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4D7940-1ADC-C14F-9A59-F00F02FE91AE}"/>
                </a:ext>
              </a:extLst>
            </p:cNvPr>
            <p:cNvSpPr/>
            <p:nvPr/>
          </p:nvSpPr>
          <p:spPr>
            <a:xfrm>
              <a:off x="1113773" y="1684329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F089E2C-1F5C-5B4D-A919-8A63CE65F840}"/>
                </a:ext>
              </a:extLst>
            </p:cNvPr>
            <p:cNvSpPr/>
            <p:nvPr/>
          </p:nvSpPr>
          <p:spPr>
            <a:xfrm>
              <a:off x="3330545" y="1675335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AE31F-B933-A543-B2B9-1D864CD25AA9}"/>
                </a:ext>
              </a:extLst>
            </p:cNvPr>
            <p:cNvSpPr txBox="1"/>
            <p:nvPr/>
          </p:nvSpPr>
          <p:spPr>
            <a:xfrm>
              <a:off x="2236430" y="2190265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C1E15-9E35-864F-99E3-75442F016BB3}"/>
                </a:ext>
              </a:extLst>
            </p:cNvPr>
            <p:cNvSpPr txBox="1"/>
            <p:nvPr/>
          </p:nvSpPr>
          <p:spPr>
            <a:xfrm>
              <a:off x="3523185" y="2636428"/>
              <a:ext cx="588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5BFF3C-C9D3-EC42-959C-ECBE69B61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298" y="1367025"/>
              <a:ext cx="1186746" cy="1317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783BE9-3A87-F04F-B817-E1D52E2EBE7A}"/>
                </a:ext>
              </a:extLst>
            </p:cNvPr>
            <p:cNvSpPr txBox="1"/>
            <p:nvPr/>
          </p:nvSpPr>
          <p:spPr>
            <a:xfrm>
              <a:off x="4356097" y="1156345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728FA0F1-3CBA-B14C-BC32-4095B286EC5C}"/>
                </a:ext>
              </a:extLst>
            </p:cNvPr>
            <p:cNvGraphicFramePr/>
            <p:nvPr/>
          </p:nvGraphicFramePr>
          <p:xfrm>
            <a:off x="1507473" y="2507968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F27C37-67EB-F64B-99EA-91B8DC4296EF}"/>
                </a:ext>
              </a:extLst>
            </p:cNvPr>
            <p:cNvSpPr txBox="1"/>
            <p:nvPr/>
          </p:nvSpPr>
          <p:spPr>
            <a:xfrm>
              <a:off x="1728430" y="2928929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5361724D-DDA6-2346-9F5F-F68DAE5D297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56062" y="2391338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C1B8FE4C-C890-4148-9CC4-70FE94CFD8C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V="1">
              <a:off x="3390666" y="2209680"/>
              <a:ext cx="235618" cy="6178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B796E97-804C-E549-A587-FCF7AEE2B4E4}"/>
              </a:ext>
            </a:extLst>
          </p:cNvPr>
          <p:cNvSpPr txBox="1"/>
          <p:nvPr/>
        </p:nvSpPr>
        <p:spPr>
          <a:xfrm>
            <a:off x="6822031" y="1347417"/>
            <a:ext cx="293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venir Book" panose="02000503020000020003" pitchFamily="2" charset="0"/>
              </a:rPr>
              <a:t>ATP Hydrolysis</a:t>
            </a:r>
            <a:r>
              <a:rPr lang="en-US" dirty="0">
                <a:latin typeface="Avenir Book" panose="02000503020000020003" pitchFamily="2" charset="0"/>
              </a:rPr>
              <a:t> (unwanted)</a:t>
            </a:r>
          </a:p>
          <a:p>
            <a:r>
              <a:rPr lang="en-US" dirty="0">
                <a:latin typeface="Avenir Book" panose="02000503020000020003" pitchFamily="2" charset="0"/>
              </a:rPr>
              <a:t>If pH outside &gt; 8: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2ECAAC-B07F-C247-AAA9-6FDE38D506D1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22931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15F-F954-CC46-97B4-6952EEA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NADPH Regeneration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F65FD25-15C8-1B4D-BE17-3416B16C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0" t="3722"/>
          <a:stretch/>
        </p:blipFill>
        <p:spPr>
          <a:xfrm>
            <a:off x="415636" y="2191729"/>
            <a:ext cx="4147166" cy="2474541"/>
          </a:xfr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E9B9A2-ACD3-C54B-9935-F7D07D654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75637-8AED-A043-BEEF-3FE4BB47916E}"/>
              </a:ext>
            </a:extLst>
          </p:cNvPr>
          <p:cNvSpPr txBox="1"/>
          <p:nvPr/>
        </p:nvSpPr>
        <p:spPr>
          <a:xfrm>
            <a:off x="0" y="6555596"/>
            <a:ext cx="3312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</a:t>
            </a:r>
            <a:r>
              <a:rPr lang="en-US" sz="1100" i="1" dirty="0">
                <a:latin typeface="Avenir Book" panose="02000503020000020003" pitchFamily="2" charset="0"/>
              </a:rPr>
              <a:t>Nature Chemical Biology</a:t>
            </a:r>
            <a:r>
              <a:rPr lang="en-US" sz="1100" dirty="0">
                <a:latin typeface="Avenir Book" panose="02000503020000020003" pitchFamily="2" charset="0"/>
              </a:rPr>
              <a:t>, 2016 </a:t>
            </a:r>
            <a:endParaRPr lang="en-US" sz="1100" i="1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9D88AFD-0577-5944-85B6-7EB0A59D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056" y="1136190"/>
            <a:ext cx="3526972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23FEAE3-3431-4F4E-9609-CA34C23C9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028" y="1136190"/>
            <a:ext cx="3526972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38953F22-DADC-124F-AE71-26F879E1E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3983995"/>
            <a:ext cx="352697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F7A425-E696-F448-A966-F62F8B1DF45B}"/>
              </a:ext>
            </a:extLst>
          </p:cNvPr>
          <p:cNvSpPr txBox="1"/>
          <p:nvPr/>
        </p:nvSpPr>
        <p:spPr>
          <a:xfrm>
            <a:off x="8963152" y="65963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 8.13.2020</a:t>
            </a:r>
          </a:p>
        </p:txBody>
      </p:sp>
    </p:spTree>
    <p:extLst>
      <p:ext uri="{BB962C8B-B14F-4D97-AF65-F5344CB8AC3E}">
        <p14:creationId xmlns:p14="http://schemas.microsoft.com/office/powerpoint/2010/main" val="18487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692</Words>
  <Application>Microsoft Macintosh PowerPoint</Application>
  <PresentationFormat>Widescreen</PresentationFormat>
  <Paragraphs>132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Book</vt:lpstr>
      <vt:lpstr>Calibri</vt:lpstr>
      <vt:lpstr>Office Theme</vt:lpstr>
      <vt:lpstr>Project Summary</vt:lpstr>
      <vt:lpstr>Goal: ATP Life Extension in Synthetic Cells</vt:lpstr>
      <vt:lpstr>Roadmap</vt:lpstr>
      <vt:lpstr>Software Tools</vt:lpstr>
      <vt:lpstr>Entire Rheostat Pathway Simulation</vt:lpstr>
      <vt:lpstr>Reconsidered Modelling Approach</vt:lpstr>
      <vt:lpstr>ATP Synthase Model with Gene Expression</vt:lpstr>
      <vt:lpstr>ATP synthase model progress </vt:lpstr>
      <vt:lpstr>NADPH Regeneration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8</cp:revision>
  <dcterms:created xsi:type="dcterms:W3CDTF">2020-08-13T20:42:21Z</dcterms:created>
  <dcterms:modified xsi:type="dcterms:W3CDTF">2020-08-19T19:46:44Z</dcterms:modified>
</cp:coreProperties>
</file>