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9" r:id="rId3"/>
    <p:sldId id="341" r:id="rId4"/>
    <p:sldId id="338" r:id="rId5"/>
    <p:sldId id="339" r:id="rId6"/>
    <p:sldId id="340" r:id="rId7"/>
    <p:sldId id="270" r:id="rId8"/>
    <p:sldId id="271" r:id="rId9"/>
    <p:sldId id="334" r:id="rId10"/>
    <p:sldId id="272" r:id="rId11"/>
    <p:sldId id="335" r:id="rId12"/>
    <p:sldId id="260" r:id="rId13"/>
    <p:sldId id="336" r:id="rId14"/>
    <p:sldId id="298" r:id="rId15"/>
    <p:sldId id="337" r:id="rId16"/>
    <p:sldId id="29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/>
    <p:restoredTop sz="96327"/>
  </p:normalViewPr>
  <p:slideViewPr>
    <p:cSldViewPr snapToGrid="0" snapToObjects="1">
      <p:cViewPr varScale="1">
        <p:scale>
          <a:sx n="119" d="100"/>
          <a:sy n="119" d="100"/>
        </p:scale>
        <p:origin x="23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02DAE2-EB89-1745-8110-582311A7E22E}" type="datetimeFigureOut">
              <a:rPr lang="en-US" smtClean="0"/>
              <a:t>10/9/20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4C615-883D-FF4C-B9E3-F6A18FF38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428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pbase.org/protein/superfolder-gfp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articles/nmat5005#MOESM1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pnas.org/content/114/15/3837.short" TargetMode="External"/><Relationship Id="rId5" Type="http://schemas.openxmlformats.org/officeDocument/2006/relationships/hyperlink" Target="https://www.ncbi.nlm.nih.gov/pmc/articles/PMC3130554/" TargetMode="External"/><Relationship Id="rId4" Type="http://schemas.openxmlformats.org/officeDocument/2006/relationships/hyperlink" Target="https://pubmed.ncbi.nlm.nih.gov/10377390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4C615-883D-FF4C-B9E3-F6A18FF386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84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4C615-883D-FF4C-B9E3-F6A18FF386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79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Benefits: lumped parameters in reduced models, lower num of params to analyze system with. Helps with parameter identification. Without data, a reduced model may be closer to phenomenological model so you can conclude things about model in easier manner because you only have the species that you care about</a:t>
            </a:r>
          </a:p>
          <a:p>
            <a:r>
              <a:rPr lang="en-US" dirty="0"/>
              <a:t>Param sweeps and simulations with a red model would be more about how outputs are affected by inputs </a:t>
            </a:r>
            <a:r>
              <a:rPr lang="en-US" dirty="0" err="1"/>
              <a:t>bc</a:t>
            </a:r>
            <a:r>
              <a:rPr lang="en-US" dirty="0"/>
              <a:t> you get rid of other states so could guide design choices</a:t>
            </a:r>
          </a:p>
          <a:p>
            <a:r>
              <a:rPr lang="en-US" dirty="0"/>
              <a:t>Get a better understanding of what really matters from a physical point of view – is it that a particular metabolite affects dynamics or some other species </a:t>
            </a:r>
            <a:r>
              <a:rPr lang="en-US" dirty="0" err="1"/>
              <a:t>etc</a:t>
            </a:r>
            <a:r>
              <a:rPr lang="en-US" dirty="0"/>
              <a:t> – can be helpful information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Am hoping that if more experiments are done with this system, parameters can be extracted and inserted into one of these reduced models compared to the full </a:t>
            </a:r>
            <a:r>
              <a:rPr lang="en-US" dirty="0" err="1"/>
              <a:t>massaction</a:t>
            </a:r>
            <a:r>
              <a:rPr lang="en-US" dirty="0"/>
              <a:t> model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4C615-883D-FF4C-B9E3-F6A18FF3869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11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albert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4C615-883D-FF4C-B9E3-F6A18FF386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74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sfgfp</a:t>
            </a:r>
            <a:r>
              <a:rPr lang="en-US" dirty="0"/>
              <a:t> size - </a:t>
            </a:r>
            <a:r>
              <a:rPr lang="en-US" sz="1200" dirty="0">
                <a:hlinkClick r:id="rId3"/>
              </a:rPr>
              <a:t>https://www.fpbase.org/protein/superfolder-gfp/</a:t>
            </a:r>
            <a:endParaRPr lang="en-US" sz="1200" dirty="0">
              <a:latin typeface="Avenir Book" panose="02000503020000020003" pitchFamily="2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4C615-883D-FF4C-B9E3-F6A18FF3869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831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Weiss (oil) - </a:t>
            </a:r>
            <a:r>
              <a:rPr lang="en-US" dirty="0">
                <a:hlinkClick r:id="rId3"/>
              </a:rPr>
              <a:t>https://www.nature.com/articles/nmat5005#MOESM1</a:t>
            </a:r>
            <a:endParaRPr lang="en-US" dirty="0"/>
          </a:p>
          <a:p>
            <a:r>
              <a:rPr lang="en-US" dirty="0" err="1"/>
              <a:t>Zgurskaya</a:t>
            </a:r>
            <a:r>
              <a:rPr lang="en-US" dirty="0"/>
              <a:t> (buffer) - </a:t>
            </a:r>
            <a:r>
              <a:rPr lang="en-US" dirty="0">
                <a:hlinkClick r:id="rId4"/>
              </a:rPr>
              <a:t>https://pubmed.ncbi.nlm.nih.gov/10377390/</a:t>
            </a:r>
            <a:endParaRPr lang="en-US" dirty="0"/>
          </a:p>
          <a:p>
            <a:r>
              <a:rPr lang="en-US" dirty="0"/>
              <a:t>Dunlop (efflux) - </a:t>
            </a:r>
            <a:r>
              <a:rPr lang="en-US" dirty="0">
                <a:hlinkClick r:id="rId5"/>
              </a:rPr>
              <a:t>https://www.ncbi.nlm.nih.gov/pmc/articles/PMC3130554/</a:t>
            </a:r>
            <a:endParaRPr lang="en-US" dirty="0"/>
          </a:p>
          <a:p>
            <a:r>
              <a:rPr lang="en-US" dirty="0"/>
              <a:t>Altamura - </a:t>
            </a:r>
            <a:r>
              <a:rPr lang="en-US" dirty="0">
                <a:hlinkClick r:id="rId6"/>
              </a:rPr>
              <a:t>https://www.pnas.org/content/114/15/3837.short</a:t>
            </a:r>
            <a:endParaRPr lang="en-US" dirty="0"/>
          </a:p>
          <a:p>
            <a:endParaRPr lang="en-US" dirty="0"/>
          </a:p>
          <a:p>
            <a:r>
              <a:rPr lang="en-US" dirty="0"/>
              <a:t>Altamura et al ran out because of </a:t>
            </a:r>
            <a:r>
              <a:rPr lang="en-US" dirty="0" err="1"/>
              <a:t>mrna</a:t>
            </a:r>
            <a:r>
              <a:rPr lang="en-US" dirty="0"/>
              <a:t> biosynthesis (not enough nucleotides left)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4C615-883D-FF4C-B9E3-F6A18FF3869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09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Poster or speaking? Last surf I did speaking and did a lot of poster for high school science fairs but not since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4C615-883D-FF4C-B9E3-F6A18FF3869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05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Caltech?</a:t>
            </a:r>
          </a:p>
          <a:p>
            <a:r>
              <a:rPr lang="en-US" dirty="0"/>
              <a:t>quantitative biology, </a:t>
            </a:r>
            <a:r>
              <a:rPr lang="en-US" dirty="0" err="1"/>
              <a:t>caltech</a:t>
            </a:r>
            <a:r>
              <a:rPr lang="en-US" dirty="0"/>
              <a:t> </a:t>
            </a:r>
            <a:r>
              <a:rPr lang="en-US" dirty="0" err="1"/>
              <a:t>jenning</a:t>
            </a:r>
            <a:r>
              <a:rPr lang="en-US" dirty="0"/>
              <a:t> nanotech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4C615-883D-FF4C-B9E3-F6A18FF3869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616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EBF57-EB38-984C-AB47-23B96DC7D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0B03EE-CABD-6F42-86E0-BF5C44BD7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72AFC-6042-4E42-801E-5D7566453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10/9/20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4E5E7-53BF-8640-866B-FF8737029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82AB9-2FB5-E549-AD98-499CBED77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40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F4E8-2D6F-544A-87C9-076E06EE8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03D9BD-2FBF-9E4C-87FA-490C1C459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3EF27-E058-5C43-8366-FA49BC02F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10/9/20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F6D66-62BC-E848-9983-6392C04BB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90DDB-D869-FC4F-AC43-FCFE51C5E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0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1CEBDA-7C14-AB45-BBA2-43D8CDDDD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0B52B2-D85D-204E-9726-25014371D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88EC7-C1FD-B440-B051-099586DD3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10/9/20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52982-378D-9C43-A246-55317CAA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D38EC-7E9C-5244-9BA6-DBF3DFB07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51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A4D1D-1C1B-2042-9800-2AD089CE5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6F580-2CD6-5C46-925C-CE997517A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7D26D-DBAB-5F47-9B85-B97EEBE7E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10/9/20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9E566-34CC-BC4A-A863-089BA8269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614A8-1E60-E447-8F75-B4FEFBBC2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86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70BB4-337D-7146-AF52-B89DFE941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D44DB-45EC-CE48-8DBE-B73A8630A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67740-C78E-9B45-854A-4E77FCEB9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10/9/20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84548-D33B-844A-B6B3-3F5FFF282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81B33-102E-484C-9D81-DD0B652FE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11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7522E-F00B-A94D-B7AD-FB6FC9F7C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80D7A-8422-764C-95F0-79FEFA2F5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572610-78BA-D547-B18E-27BDB7DD1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896B0-6B57-5C42-B547-1AC3E30C6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10/9/20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4F19D5-4EA3-3640-A667-02D5489EF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A30E91-EE8F-7642-842F-E518CBEA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785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9675D-B4EC-6749-94FD-9AE5F2732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D44B7-3199-5D40-802E-E289881BB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1EDB40-F7C4-5F4F-956E-2C0B41D59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C394-8ABC-0B47-B3E2-018AF8ED29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054559-6E0B-AD4B-8FBE-3D2CF535F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DB93AE-C674-B844-A475-52DF0C5FC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10/9/20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BE7556-89F7-C848-BA3B-935E72A6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9F7572-6AD7-674F-93C3-B0DFD6817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4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6579C-450A-4B4C-B5B6-EFEE28E8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AB000B-D801-3A4D-A560-B8755CDB8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10/9/20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151397-388E-824A-854A-8C04AE37A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F81638-DC36-1948-B37D-827B05F9B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76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CDF714-C359-8746-92AF-6088137AF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10/9/20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29542C-D9A3-054F-BD1C-AC1CF866C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80EDA-66F6-BC4C-AA16-37A2416A0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66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4E329-E854-8F41-A6BC-166CC30F4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AE7EB-1AE5-AD4E-AC60-081E27D36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462B37-D69C-D840-86CA-66EBB309B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3169E-675E-0F43-A1E2-53C4CC83D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10/9/20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1FD40-8608-A24F-A5D7-F569B1182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73094-9125-9541-A202-F453AEED3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7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E27FB-F6B9-1043-B1BD-712E809BA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E6798F-783B-F74C-B0F3-01D3899B4F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81EF0-4349-7143-8688-8BABC161C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3D730-6110-3A43-BDC5-B10C6CE27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10/9/20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CE5D3-482D-7C40-AF02-7A5CE561F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1A806-FD9D-8844-9B30-599207BDD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40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FEBB46-82D1-4F4C-9321-D38E9EC97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C19A1-AA52-6044-B895-2B44019D7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F0939-B627-A744-BD0A-68E2C4B01A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400CD-7287-EA41-97B8-6C373A830532}" type="datetimeFigureOut">
              <a:rPr lang="en-US" smtClean="0"/>
              <a:t>10/9/20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A83F8-ED88-714E-8185-A06365D9E9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3A237-08A5-4E48-9C0C-574F6BABA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44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venir Book" panose="02000503020000020003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4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B9D11-84B9-1540-A321-43AA74CAD1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Updates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2AF63C-6801-A142-8154-BFC671D7A6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Ankita Roychoudhury</a:t>
            </a:r>
          </a:p>
          <a:p>
            <a:r>
              <a:rPr lang="en-US" dirty="0"/>
              <a:t>8.12.2020</a:t>
            </a:r>
          </a:p>
          <a:p>
            <a:r>
              <a:rPr lang="en-US" dirty="0"/>
              <a:t>Murray Lab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B0BB2FC5-B351-FF45-8FBF-6E20CE7F76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5" b="862"/>
          <a:stretch/>
        </p:blipFill>
        <p:spPr>
          <a:xfrm>
            <a:off x="10995199" y="6492240"/>
            <a:ext cx="1074881" cy="25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212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C8EA5-53AA-0A46-B0C1-AB0ABB692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ATP Synthase Model with Gene Expression </a:t>
            </a:r>
            <a:r>
              <a:rPr lang="en-US" sz="1800" dirty="0"/>
              <a:t>ZOILA’ DATA</a:t>
            </a:r>
            <a:endParaRPr lang="en-US" sz="1800" b="1" dirty="0"/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12C749DE-B59F-5045-B103-8D51CE570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325563"/>
            <a:ext cx="3729990" cy="33155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F34BDC0-E32D-7F4F-8738-9A51F41A5652}"/>
              </a:ext>
            </a:extLst>
          </p:cNvPr>
          <p:cNvSpPr txBox="1"/>
          <p:nvPr/>
        </p:nvSpPr>
        <p:spPr>
          <a:xfrm>
            <a:off x="773430" y="5547743"/>
            <a:ext cx="835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venir Book" panose="02000503020000020003" pitchFamily="2" charset="0"/>
              </a:rPr>
              <a:t>Membrane integration steady state for </a:t>
            </a:r>
            <a:r>
              <a:rPr lang="en-US" b="1" dirty="0" err="1">
                <a:latin typeface="Avenir Book" panose="02000503020000020003" pitchFamily="2" charset="0"/>
              </a:rPr>
              <a:t>MsbA</a:t>
            </a:r>
            <a:r>
              <a:rPr lang="en-US" b="1" dirty="0">
                <a:latin typeface="Avenir Book" panose="02000503020000020003" pitchFamily="2" charset="0"/>
              </a:rPr>
              <a:t> with </a:t>
            </a:r>
            <a:r>
              <a:rPr lang="en-US" b="1" dirty="0" err="1">
                <a:latin typeface="Avenir Book" panose="02000503020000020003" pitchFamily="2" charset="0"/>
              </a:rPr>
              <a:t>sfGFP</a:t>
            </a:r>
            <a:r>
              <a:rPr lang="en-US" b="1" dirty="0">
                <a:latin typeface="Avenir Book" panose="02000503020000020003" pitchFamily="2" charset="0"/>
              </a:rPr>
              <a:t> around 6.5 hours</a:t>
            </a:r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ABABE6BE-6B75-7542-9CC1-A64DB0F9B3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6572710-91A0-704F-A44E-420C6DC692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506601"/>
              </p:ext>
            </p:extLst>
          </p:nvPr>
        </p:nvGraphicFramePr>
        <p:xfrm>
          <a:off x="5760720" y="1376112"/>
          <a:ext cx="5650737" cy="2956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3579">
                  <a:extLst>
                    <a:ext uri="{9D8B030D-6E8A-4147-A177-3AD203B41FA5}">
                      <a16:colId xmlns:a16="http://schemas.microsoft.com/office/drawing/2014/main" val="128793464"/>
                    </a:ext>
                  </a:extLst>
                </a:gridCol>
                <a:gridCol w="1883579">
                  <a:extLst>
                    <a:ext uri="{9D8B030D-6E8A-4147-A177-3AD203B41FA5}">
                      <a16:colId xmlns:a16="http://schemas.microsoft.com/office/drawing/2014/main" val="2578674939"/>
                    </a:ext>
                  </a:extLst>
                </a:gridCol>
                <a:gridCol w="1883579">
                  <a:extLst>
                    <a:ext uri="{9D8B030D-6E8A-4147-A177-3AD203B41FA5}">
                      <a16:colId xmlns:a16="http://schemas.microsoft.com/office/drawing/2014/main" val="2781354920"/>
                    </a:ext>
                  </a:extLst>
                </a:gridCol>
              </a:tblGrid>
              <a:tr h="576991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Book" panose="02000503020000020003" pitchFamily="2" charset="0"/>
                        </a:rPr>
                        <a:t>Protein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Book" panose="02000503020000020003" pitchFamily="2" charset="0"/>
                        </a:rPr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Book" panose="02000503020000020003" pitchFamily="2" charset="0"/>
                        </a:rPr>
                        <a:t>Dimensions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739873"/>
                  </a:ext>
                </a:extLst>
              </a:tr>
              <a:tr h="576991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Avenir Book" panose="02000503020000020003" pitchFamily="2" charset="0"/>
                        </a:rPr>
                        <a:t>MsbA</a:t>
                      </a:r>
                      <a:endParaRPr lang="en-US" sz="16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Book" panose="02000503020000020003" pitchFamily="2" charset="0"/>
                        </a:rPr>
                        <a:t>65 </a:t>
                      </a:r>
                      <a:r>
                        <a:rPr lang="en-US" sz="1600" dirty="0" err="1">
                          <a:latin typeface="Avenir Book" panose="02000503020000020003" pitchFamily="2" charset="0"/>
                        </a:rPr>
                        <a:t>kDa</a:t>
                      </a:r>
                      <a:r>
                        <a:rPr lang="en-US" sz="1600" dirty="0">
                          <a:latin typeface="Avenir Book" panose="02000503020000020003" pitchFamily="2" charset="0"/>
                        </a:rPr>
                        <a:t>, </a:t>
                      </a:r>
                      <a:r>
                        <a:rPr lang="en-US" sz="1600" i="1" dirty="0" err="1">
                          <a:latin typeface="Avenir Book" panose="02000503020000020003" pitchFamily="2" charset="0"/>
                        </a:rPr>
                        <a:t>E.Coli</a:t>
                      </a:r>
                      <a:endParaRPr lang="en-US" sz="16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765693"/>
                  </a:ext>
                </a:extLst>
              </a:tr>
              <a:tr h="90105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Book" panose="02000503020000020003" pitchFamily="2" charset="0"/>
                        </a:rPr>
                        <a:t>ATP Synthase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Book" panose="02000503020000020003" pitchFamily="2" charset="0"/>
                        </a:rPr>
                        <a:t>27 </a:t>
                      </a:r>
                      <a:r>
                        <a:rPr lang="en-US" sz="1600" dirty="0" err="1">
                          <a:latin typeface="Avenir Book" panose="02000503020000020003" pitchFamily="2" charset="0"/>
                        </a:rPr>
                        <a:t>kDa</a:t>
                      </a:r>
                      <a:r>
                        <a:rPr lang="en-US" sz="1600" dirty="0">
                          <a:latin typeface="Avenir Book" panose="02000503020000020003" pitchFamily="2" charset="0"/>
                        </a:rPr>
                        <a:t>, mitochondrial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Book" panose="02000503020000020003" pitchFamily="2" charset="0"/>
                        </a:rPr>
                        <a:t>Height: 20 nm, Diameter: 10 nm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983051"/>
                  </a:ext>
                </a:extLst>
              </a:tr>
              <a:tr h="901054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Avenir Book" panose="02000503020000020003" pitchFamily="2" charset="0"/>
                        </a:rPr>
                        <a:t>sfGFP</a:t>
                      </a:r>
                      <a:endParaRPr lang="en-US" sz="16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Book" panose="02000503020000020003" pitchFamily="2" charset="0"/>
                        </a:rPr>
                        <a:t>26.8 </a:t>
                      </a:r>
                      <a:r>
                        <a:rPr lang="en-US" sz="1600" dirty="0" err="1">
                          <a:latin typeface="Avenir Book" panose="02000503020000020003" pitchFamily="2" charset="0"/>
                        </a:rPr>
                        <a:t>kDa</a:t>
                      </a:r>
                      <a:endParaRPr lang="en-US" sz="16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26868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C2AE351-9AC0-494A-A381-20CE9860260C}"/>
              </a:ext>
            </a:extLst>
          </p:cNvPr>
          <p:cNvSpPr txBox="1"/>
          <p:nvPr/>
        </p:nvSpPr>
        <p:spPr>
          <a:xfrm>
            <a:off x="7851648" y="6581001"/>
            <a:ext cx="4242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Avenir Book" panose="02000503020000020003" pitchFamily="2" charset="0"/>
              </a:rPr>
              <a:t>ATP Synthase Dimensions</a:t>
            </a:r>
            <a:r>
              <a:rPr lang="en-US" sz="1200" dirty="0">
                <a:latin typeface="Avenir Book" panose="02000503020000020003" pitchFamily="2" charset="0"/>
              </a:rPr>
              <a:t>, </a:t>
            </a:r>
            <a:r>
              <a:rPr lang="en-US" sz="1200" dirty="0" err="1">
                <a:latin typeface="Avenir Book" panose="02000503020000020003" pitchFamily="2" charset="0"/>
              </a:rPr>
              <a:t>Bionum</a:t>
            </a:r>
            <a:r>
              <a:rPr lang="en-US" sz="1200" dirty="0">
                <a:latin typeface="Avenir Book" panose="02000503020000020003" pitchFamily="2" charset="0"/>
              </a:rPr>
              <a:t> ID: 111322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AEB0FD-5CA8-D74C-B17B-D0BB8F2CC4F3}"/>
              </a:ext>
            </a:extLst>
          </p:cNvPr>
          <p:cNvSpPr txBox="1"/>
          <p:nvPr/>
        </p:nvSpPr>
        <p:spPr>
          <a:xfrm>
            <a:off x="4949190" y="6581001"/>
            <a:ext cx="3036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>
                <a:latin typeface="Avenir Book" panose="02000503020000020003" pitchFamily="2" charset="0"/>
              </a:rPr>
              <a:t>sfGFP</a:t>
            </a:r>
            <a:r>
              <a:rPr lang="en-US" sz="1200" i="1" dirty="0">
                <a:latin typeface="Avenir Book" panose="02000503020000020003" pitchFamily="2" charset="0"/>
              </a:rPr>
              <a:t> size</a:t>
            </a:r>
            <a:r>
              <a:rPr lang="en-US" sz="1200" dirty="0">
                <a:latin typeface="Avenir Book" panose="02000503020000020003" pitchFamily="2" charset="0"/>
              </a:rPr>
              <a:t>, </a:t>
            </a:r>
            <a:r>
              <a:rPr lang="en-US" sz="1200" dirty="0" err="1">
                <a:latin typeface="Avenir Book" panose="02000503020000020003" pitchFamily="2" charset="0"/>
              </a:rPr>
              <a:t>FPbase</a:t>
            </a:r>
            <a:r>
              <a:rPr lang="en-US" sz="1200" dirty="0">
                <a:latin typeface="Avenir Book" panose="02000503020000020003" pitchFamily="2" charset="0"/>
              </a:rPr>
              <a:t> </a:t>
            </a:r>
            <a:r>
              <a:rPr lang="en-US" sz="1200" dirty="0" err="1">
                <a:latin typeface="Avenir Book" panose="02000503020000020003" pitchFamily="2" charset="0"/>
              </a:rPr>
              <a:t>superfolder</a:t>
            </a:r>
            <a:r>
              <a:rPr lang="en-US" sz="1200" dirty="0">
                <a:latin typeface="Avenir Book" panose="02000503020000020003" pitchFamily="2" charset="0"/>
              </a:rPr>
              <a:t> </a:t>
            </a:r>
            <a:r>
              <a:rPr lang="en-US" sz="1200" dirty="0" err="1">
                <a:latin typeface="Avenir Book" panose="02000503020000020003" pitchFamily="2" charset="0"/>
              </a:rPr>
              <a:t>gfp</a:t>
            </a:r>
            <a:r>
              <a:rPr lang="en-US" sz="1200" dirty="0">
                <a:latin typeface="Avenir Book" panose="02000503020000020003" pitchFamily="2" charset="0"/>
              </a:rPr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4111605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C8EA5-53AA-0A46-B0C1-AB0ABB692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ATP Synthase Model with Gene Expression</a:t>
            </a:r>
            <a:endParaRPr lang="en-US" sz="1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34BDC0-E32D-7F4F-8738-9A51F41A5652}"/>
              </a:ext>
            </a:extLst>
          </p:cNvPr>
          <p:cNvSpPr txBox="1"/>
          <p:nvPr/>
        </p:nvSpPr>
        <p:spPr>
          <a:xfrm>
            <a:off x="643352" y="6156960"/>
            <a:ext cx="696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venir Book" panose="02000503020000020003" pitchFamily="2" charset="0"/>
              </a:rPr>
              <a:t>Same dynamics, with protein membrane integration delay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0BC85F6D-7316-2D42-BBA0-309EBFD4E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352" y="1143000"/>
            <a:ext cx="4403912" cy="2286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8492AA-C3FE-AD4F-98C6-ED4E1C879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5440" y="1143000"/>
            <a:ext cx="4403912" cy="2286000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315080-BDB8-C948-BEB7-471EBDAE9D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5440" y="3558540"/>
            <a:ext cx="4437529" cy="2286000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DA2FD58-9B15-C942-AD2A-587EF4BBED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352" y="3558540"/>
            <a:ext cx="4403912" cy="2286000"/>
          </a:xfrm>
          <a:prstGeom prst="rect">
            <a:avLst/>
          </a:prstGeom>
        </p:spPr>
      </p:pic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CB30365-E1AD-0847-B799-E9C78FBA8E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679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A5F34-E99A-2346-81CC-098665B04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68" y="-112573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Proton Gradient Mechanisms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5BDB53B-C3A5-8049-9A42-7D30CCAB00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749223"/>
              </p:ext>
            </p:extLst>
          </p:nvPr>
        </p:nvGraphicFramePr>
        <p:xfrm>
          <a:off x="214846" y="920696"/>
          <a:ext cx="11762307" cy="183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1378">
                  <a:extLst>
                    <a:ext uri="{9D8B030D-6E8A-4147-A177-3AD203B41FA5}">
                      <a16:colId xmlns:a16="http://schemas.microsoft.com/office/drawing/2014/main" val="726272189"/>
                    </a:ext>
                  </a:extLst>
                </a:gridCol>
                <a:gridCol w="2561005">
                  <a:extLst>
                    <a:ext uri="{9D8B030D-6E8A-4147-A177-3AD203B41FA5}">
                      <a16:colId xmlns:a16="http://schemas.microsoft.com/office/drawing/2014/main" val="3200437192"/>
                    </a:ext>
                  </a:extLst>
                </a:gridCol>
                <a:gridCol w="2865113">
                  <a:extLst>
                    <a:ext uri="{9D8B030D-6E8A-4147-A177-3AD203B41FA5}">
                      <a16:colId xmlns:a16="http://schemas.microsoft.com/office/drawing/2014/main" val="1542861491"/>
                    </a:ext>
                  </a:extLst>
                </a:gridCol>
                <a:gridCol w="4064811">
                  <a:extLst>
                    <a:ext uri="{9D8B030D-6E8A-4147-A177-3AD203B41FA5}">
                      <a16:colId xmlns:a16="http://schemas.microsoft.com/office/drawing/2014/main" val="2970825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Avenir Book" panose="02000503020000020003" pitchFamily="2" charset="0"/>
                        </a:rPr>
                        <a:t>Mechanism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Avenir Book" panose="02000503020000020003" pitchFamily="2" charset="0"/>
                        </a:rPr>
                        <a:t>Experimental Complexity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Avenir Book" panose="02000503020000020003" pitchFamily="2" charset="0"/>
                        </a:rPr>
                        <a:t>Timescale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Avenir Book" panose="02000503020000020003" pitchFamily="2" charset="0"/>
                        </a:rPr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327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Avenir Book" panose="02000503020000020003" pitchFamily="2" charset="0"/>
                        </a:rPr>
                        <a:t>Buffer Medium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Avenir Book" panose="02000503020000020003" pitchFamily="2" charset="0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Avenir Book" panose="02000503020000020003" pitchFamily="2" charset="0"/>
                        </a:rPr>
                        <a:t>~45 mins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Avenir Book" panose="02000503020000020003" pitchFamily="2" charset="0"/>
                        </a:rPr>
                        <a:t>(</a:t>
                      </a:r>
                      <a:r>
                        <a:rPr lang="en-US" sz="1500" dirty="0" err="1">
                          <a:latin typeface="Avenir Book" panose="02000503020000020003" pitchFamily="2" charset="0"/>
                        </a:rPr>
                        <a:t>Zgurskaya</a:t>
                      </a:r>
                      <a:r>
                        <a:rPr lang="en-US" sz="1500" dirty="0">
                          <a:latin typeface="Avenir Book" panose="02000503020000020003" pitchFamily="2" charset="0"/>
                        </a:rPr>
                        <a:t> et al., 1999)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949604"/>
                  </a:ext>
                </a:extLst>
              </a:tr>
              <a:tr h="347278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Avenir Book" panose="02000503020000020003" pitchFamily="2" charset="0"/>
                        </a:rPr>
                        <a:t>Efflux Pumps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Avenir Book" panose="02000503020000020003" pitchFamily="2" charset="0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Avenir Book" panose="02000503020000020003" pitchFamily="2" charset="0"/>
                        </a:rPr>
                        <a:t>~ 2.3 </a:t>
                      </a:r>
                      <a:r>
                        <a:rPr lang="en-US" sz="1500" dirty="0" err="1">
                          <a:latin typeface="Avenir Book" panose="02000503020000020003" pitchFamily="2" charset="0"/>
                        </a:rPr>
                        <a:t>hrs</a:t>
                      </a:r>
                      <a:r>
                        <a:rPr lang="en-US" sz="1500" dirty="0">
                          <a:latin typeface="Avenir Book" panose="02000503020000020003" pitchFamily="2" charset="0"/>
                        </a:rPr>
                        <a:t> (Altamura et al., 2020)</a:t>
                      </a:r>
                    </a:p>
                    <a:p>
                      <a:r>
                        <a:rPr lang="en-US" sz="1500" dirty="0">
                          <a:latin typeface="Avenir Book" panose="02000503020000020003" pitchFamily="2" charset="0"/>
                        </a:rPr>
                        <a:t>~ 15 </a:t>
                      </a:r>
                      <a:r>
                        <a:rPr lang="en-US" sz="1500" dirty="0" err="1">
                          <a:latin typeface="Avenir Book" panose="02000503020000020003" pitchFamily="2" charset="0"/>
                        </a:rPr>
                        <a:t>hrs</a:t>
                      </a:r>
                      <a:r>
                        <a:rPr lang="en-US" sz="1500" dirty="0">
                          <a:latin typeface="Avenir Book" panose="02000503020000020003" pitchFamily="2" charset="0"/>
                        </a:rPr>
                        <a:t> (Dunlop et al.)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Avenir Book" panose="02000503020000020003" pitchFamily="2" charset="0"/>
                        </a:rPr>
                        <a:t>Photosynthetic reaction center – limited by DNA  (Altamura et al. 2020)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548625"/>
                  </a:ext>
                </a:extLst>
              </a:tr>
              <a:tr h="347278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Avenir Book" panose="02000503020000020003" pitchFamily="2" charset="0"/>
                        </a:rPr>
                        <a:t>Adding acidic oil (ex: FC40)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Avenir Book" panose="02000503020000020003" pitchFamily="2" charset="0"/>
                        </a:rPr>
                        <a:t>Medium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Avenir Book" panose="02000503020000020003" pitchFamily="2" charset="0"/>
                        </a:rPr>
                        <a:t>~45 mins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Avenir Book" panose="02000503020000020003" pitchFamily="2" charset="0"/>
                        </a:rPr>
                        <a:t>Added to oil phase of </a:t>
                      </a:r>
                      <a:r>
                        <a:rPr lang="en-US" sz="1500" dirty="0" err="1">
                          <a:latin typeface="Avenir Book" panose="02000503020000020003" pitchFamily="2" charset="0"/>
                        </a:rPr>
                        <a:t>dsGUV</a:t>
                      </a:r>
                      <a:r>
                        <a:rPr lang="en-US" sz="1500" dirty="0">
                          <a:latin typeface="Avenir Book" panose="02000503020000020003" pitchFamily="2" charset="0"/>
                        </a:rPr>
                        <a:t> in microfluidic device (M. Weiss et al., 2018)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027109"/>
                  </a:ext>
                </a:extLst>
              </a:tr>
            </a:tbl>
          </a:graphicData>
        </a:graphic>
      </p:graphicFrame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8FEE3B6E-5CDC-604F-B799-7E89ADEA0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2" y="6488698"/>
            <a:ext cx="1074881" cy="343197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E06BA651-5107-504B-87E8-7DFBFA5637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4202" y="3479983"/>
            <a:ext cx="3979964" cy="1725062"/>
          </a:xfrm>
          <a:prstGeom prst="rect">
            <a:avLst/>
          </a:prstGeom>
        </p:spPr>
      </p:pic>
      <p:pic>
        <p:nvPicPr>
          <p:cNvPr id="13" name="Picture 1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F11BDF40-8A81-DB40-9379-68816FCADD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1669" y="5305274"/>
            <a:ext cx="4220331" cy="1417276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CF6D1F1D-5601-334E-B755-EC3C77C33197}"/>
              </a:ext>
            </a:extLst>
          </p:cNvPr>
          <p:cNvGrpSpPr/>
          <p:nvPr/>
        </p:nvGrpSpPr>
        <p:grpSpPr>
          <a:xfrm>
            <a:off x="513506" y="3076590"/>
            <a:ext cx="2975282" cy="3583707"/>
            <a:chOff x="513506" y="3076590"/>
            <a:chExt cx="2975282" cy="358370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FF312BB-3D6F-7940-9AF7-69134680A454}"/>
                </a:ext>
              </a:extLst>
            </p:cNvPr>
            <p:cNvCxnSpPr>
              <a:cxnSpLocks/>
            </p:cNvCxnSpPr>
            <p:nvPr/>
          </p:nvCxnSpPr>
          <p:spPr>
            <a:xfrm>
              <a:off x="3488788" y="3076590"/>
              <a:ext cx="0" cy="35837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3FFE93A-EF7D-134D-91C7-2890EF423ADF}"/>
                </a:ext>
              </a:extLst>
            </p:cNvPr>
            <p:cNvSpPr/>
            <p:nvPr/>
          </p:nvSpPr>
          <p:spPr>
            <a:xfrm>
              <a:off x="1132909" y="4562222"/>
              <a:ext cx="1158220" cy="1039752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935F2A3-C74C-A446-A418-EB87EB23F387}"/>
                </a:ext>
              </a:extLst>
            </p:cNvPr>
            <p:cNvSpPr txBox="1"/>
            <p:nvPr/>
          </p:nvSpPr>
          <p:spPr>
            <a:xfrm>
              <a:off x="1288366" y="4872035"/>
              <a:ext cx="100276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Avenir Book" panose="02000503020000020003" pitchFamily="2" charset="0"/>
                </a:rPr>
                <a:t>pH 7.0</a:t>
              </a:r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2CC5A8B4-A8FA-A745-B82B-F12EFA4BF371}"/>
                </a:ext>
              </a:extLst>
            </p:cNvPr>
            <p:cNvSpPr/>
            <p:nvPr/>
          </p:nvSpPr>
          <p:spPr>
            <a:xfrm>
              <a:off x="513506" y="3694370"/>
              <a:ext cx="2694583" cy="2556361"/>
            </a:xfrm>
            <a:custGeom>
              <a:avLst/>
              <a:gdLst>
                <a:gd name="connsiteX0" fmla="*/ 164863 w 2401930"/>
                <a:gd name="connsiteY0" fmla="*/ 91440 h 2417833"/>
                <a:gd name="connsiteX1" fmla="*/ 210583 w 2401930"/>
                <a:gd name="connsiteY1" fmla="*/ 2286000 h 2417833"/>
                <a:gd name="connsiteX2" fmla="*/ 2237503 w 2401930"/>
                <a:gd name="connsiteY2" fmla="*/ 1935480 h 2417833"/>
                <a:gd name="connsiteX3" fmla="*/ 2283223 w 2401930"/>
                <a:gd name="connsiteY3" fmla="*/ 0 h 2417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1930" h="2417833">
                  <a:moveTo>
                    <a:pt x="164863" y="91440"/>
                  </a:moveTo>
                  <a:cubicBezTo>
                    <a:pt x="15003" y="1035050"/>
                    <a:pt x="-134857" y="1978660"/>
                    <a:pt x="210583" y="2286000"/>
                  </a:cubicBezTo>
                  <a:cubicBezTo>
                    <a:pt x="556023" y="2593340"/>
                    <a:pt x="1892063" y="2316480"/>
                    <a:pt x="2237503" y="1935480"/>
                  </a:cubicBezTo>
                  <a:cubicBezTo>
                    <a:pt x="2582943" y="1554480"/>
                    <a:pt x="2275603" y="307340"/>
                    <a:pt x="2283223" y="0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6B4E093-0BA8-A04B-AD93-AF21B328650F}"/>
                </a:ext>
              </a:extLst>
            </p:cNvPr>
            <p:cNvSpPr txBox="1"/>
            <p:nvPr/>
          </p:nvSpPr>
          <p:spPr>
            <a:xfrm>
              <a:off x="1914120" y="4066493"/>
              <a:ext cx="100276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Avenir Book" panose="02000503020000020003" pitchFamily="2" charset="0"/>
                </a:rPr>
                <a:t>pH 6.0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6F7C259-B179-D141-A3EE-B4A81B583401}"/>
                </a:ext>
              </a:extLst>
            </p:cNvPr>
            <p:cNvSpPr txBox="1"/>
            <p:nvPr/>
          </p:nvSpPr>
          <p:spPr>
            <a:xfrm>
              <a:off x="995966" y="3102694"/>
              <a:ext cx="152246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>
                  <a:latin typeface="Avenir Book" panose="02000503020000020003" pitchFamily="2" charset="0"/>
                </a:rPr>
                <a:t>Buffer Medium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2D97574-377E-E14B-8CD7-FFBC5057066D}"/>
              </a:ext>
            </a:extLst>
          </p:cNvPr>
          <p:cNvGrpSpPr/>
          <p:nvPr/>
        </p:nvGrpSpPr>
        <p:grpSpPr>
          <a:xfrm>
            <a:off x="3749771" y="3102694"/>
            <a:ext cx="4158617" cy="3583707"/>
            <a:chOff x="3749771" y="3102694"/>
            <a:chExt cx="4158617" cy="358370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1681F98-664D-6740-8D69-039BD704C3BC}"/>
                </a:ext>
              </a:extLst>
            </p:cNvPr>
            <p:cNvCxnSpPr>
              <a:cxnSpLocks/>
            </p:cNvCxnSpPr>
            <p:nvPr/>
          </p:nvCxnSpPr>
          <p:spPr>
            <a:xfrm>
              <a:off x="7908388" y="3102694"/>
              <a:ext cx="0" cy="35837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4" name="Picture 13" descr="A close up of a map&#10;&#10;Description automatically generated">
              <a:extLst>
                <a:ext uri="{FF2B5EF4-FFF2-40B4-BE49-F238E27FC236}">
                  <a16:creationId xmlns:a16="http://schemas.microsoft.com/office/drawing/2014/main" id="{0DF441CB-62F0-B44E-8F60-CF35A4BD54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-1" r="273"/>
            <a:stretch/>
          </p:blipFill>
          <p:spPr>
            <a:xfrm>
              <a:off x="3749771" y="4285565"/>
              <a:ext cx="3913387" cy="183896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959AEB8-07B6-D141-B7D0-10A9B08E39EA}"/>
                </a:ext>
              </a:extLst>
            </p:cNvPr>
            <p:cNvSpPr txBox="1"/>
            <p:nvPr/>
          </p:nvSpPr>
          <p:spPr>
            <a:xfrm>
              <a:off x="4945232" y="3102694"/>
              <a:ext cx="152246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>
                  <a:latin typeface="Avenir Book" panose="02000503020000020003" pitchFamily="2" charset="0"/>
                </a:rPr>
                <a:t>Efflux Pumps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540E8CD-883C-054D-B80D-E09ECBE13D8E}"/>
              </a:ext>
            </a:extLst>
          </p:cNvPr>
          <p:cNvSpPr txBox="1"/>
          <p:nvPr/>
        </p:nvSpPr>
        <p:spPr>
          <a:xfrm>
            <a:off x="9366116" y="3105835"/>
            <a:ext cx="180404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latin typeface="Avenir Book" panose="02000503020000020003" pitchFamily="2" charset="0"/>
              </a:rPr>
              <a:t>Adding Acidic Oil</a:t>
            </a:r>
          </a:p>
        </p:txBody>
      </p:sp>
    </p:spTree>
    <p:extLst>
      <p:ext uri="{BB962C8B-B14F-4D97-AF65-F5344CB8AC3E}">
        <p14:creationId xmlns:p14="http://schemas.microsoft.com/office/powerpoint/2010/main" val="77207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1AF48-9E8B-224F-BDD7-DD45B596E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Future directions - ATP synthase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44261-C2D1-3541-9F44-C4861423E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Implement proton gradient mechanism</a:t>
            </a:r>
          </a:p>
          <a:p>
            <a:r>
              <a:rPr lang="en-US" sz="2400" dirty="0" err="1"/>
              <a:t>scipy.odeint</a:t>
            </a:r>
            <a:r>
              <a:rPr lang="en-US" sz="2400" dirty="0"/>
              <a:t>() custom function to collaborate with </a:t>
            </a:r>
            <a:r>
              <a:rPr lang="en-US" sz="2400" dirty="0" err="1"/>
              <a:t>BioCRNPyler</a:t>
            </a:r>
            <a:r>
              <a:rPr lang="en-US" sz="2400" dirty="0"/>
              <a:t> (through SBML?)</a:t>
            </a:r>
          </a:p>
          <a:p>
            <a:r>
              <a:rPr lang="en-US" sz="2400" dirty="0"/>
              <a:t>Model reduction / linear stability analysis</a:t>
            </a:r>
          </a:p>
          <a:p>
            <a:endParaRPr lang="en-US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B90D48BE-8DF1-F24F-AB85-D7D6444C0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526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FF114-D83B-B844-A414-253DC7955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" y="14017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Misc.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5E5D8-958A-8D46-B3EC-900FE20C3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519" y="1465738"/>
            <a:ext cx="10515600" cy="4351338"/>
          </a:xfrm>
        </p:spPr>
        <p:txBody>
          <a:bodyPr/>
          <a:lstStyle/>
          <a:p>
            <a:r>
              <a:rPr lang="en-US" sz="2200" dirty="0"/>
              <a:t>SURF presentation</a:t>
            </a:r>
          </a:p>
          <a:p>
            <a:r>
              <a:rPr lang="en-US" sz="2200" dirty="0"/>
              <a:t>Grad school update</a:t>
            </a:r>
          </a:p>
          <a:p>
            <a:r>
              <a:rPr lang="en-US" sz="2200" dirty="0"/>
              <a:t>Public/private </a:t>
            </a:r>
            <a:r>
              <a:rPr lang="en-US" sz="2200" dirty="0" err="1"/>
              <a:t>github</a:t>
            </a:r>
            <a:r>
              <a:rPr lang="en-US" sz="2200" dirty="0"/>
              <a:t> repo</a:t>
            </a:r>
          </a:p>
          <a:p>
            <a:pPr lvl="1"/>
            <a:r>
              <a:rPr lang="en-US" sz="1800" dirty="0"/>
              <a:t>Concerns: Zoila’s Data, Jewett lab unpublished paper, other downloaded papers</a:t>
            </a:r>
          </a:p>
          <a:p>
            <a:r>
              <a:rPr lang="en-US" sz="2200" dirty="0"/>
              <a:t>Thank you for sending the email to Dean Nye!</a:t>
            </a:r>
          </a:p>
          <a:p>
            <a:pPr lvl="1"/>
            <a:r>
              <a:rPr lang="en-US" sz="1800" dirty="0"/>
              <a:t>Return to lab plan?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6FBB4365-E68D-6147-888C-0DA6C451F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26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AD79EA2-F637-4648-8CCC-AB9D5E2CA2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7757197"/>
              </p:ext>
            </p:extLst>
          </p:nvPr>
        </p:nvGraphicFramePr>
        <p:xfrm>
          <a:off x="719447" y="207062"/>
          <a:ext cx="5190285" cy="6415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095">
                  <a:extLst>
                    <a:ext uri="{9D8B030D-6E8A-4147-A177-3AD203B41FA5}">
                      <a16:colId xmlns:a16="http://schemas.microsoft.com/office/drawing/2014/main" val="1086898738"/>
                    </a:ext>
                  </a:extLst>
                </a:gridCol>
                <a:gridCol w="1730095">
                  <a:extLst>
                    <a:ext uri="{9D8B030D-6E8A-4147-A177-3AD203B41FA5}">
                      <a16:colId xmlns:a16="http://schemas.microsoft.com/office/drawing/2014/main" val="1684887687"/>
                    </a:ext>
                  </a:extLst>
                </a:gridCol>
                <a:gridCol w="1730095">
                  <a:extLst>
                    <a:ext uri="{9D8B030D-6E8A-4147-A177-3AD203B41FA5}">
                      <a16:colId xmlns:a16="http://schemas.microsoft.com/office/drawing/2014/main" val="3410659851"/>
                    </a:ext>
                  </a:extLst>
                </a:gridCol>
              </a:tblGrid>
              <a:tr h="444291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Fellowship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Due Date for Recommendation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394978"/>
                  </a:ext>
                </a:extLst>
              </a:tr>
              <a:tr h="919117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venir Book" panose="02000503020000020003" pitchFamily="2" charset="0"/>
                        </a:rPr>
                        <a:t>Hertz Fellowship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October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Special form, specific date not yet released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216209"/>
                  </a:ext>
                </a:extLst>
              </a:tr>
              <a:tr h="651041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venir Book" panose="02000503020000020003" pitchFamily="2" charset="0"/>
                        </a:rPr>
                        <a:t>DOD NDSEG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December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Specific date not yet released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134596"/>
                  </a:ext>
                </a:extLst>
              </a:tr>
              <a:tr h="651041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venir Book" panose="02000503020000020003" pitchFamily="2" charset="0"/>
                        </a:rPr>
                        <a:t>Paul &amp; Daisy Soros Fellowship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October 29 2020 2PM EDT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938741"/>
                  </a:ext>
                </a:extLst>
              </a:tr>
              <a:tr h="919117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venir Book" panose="02000503020000020003" pitchFamily="2" charset="0"/>
                        </a:rPr>
                        <a:t>National Physical Science Consortium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December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Specific date not yet released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407360"/>
                  </a:ext>
                </a:extLst>
              </a:tr>
              <a:tr h="919117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latin typeface="Avenir Book" panose="02000503020000020003" pitchFamily="2" charset="0"/>
                        </a:rPr>
                        <a:t>Zonta</a:t>
                      </a:r>
                      <a:r>
                        <a:rPr lang="en-US" sz="1400" b="1" dirty="0">
                          <a:latin typeface="Avenir Book" panose="02000503020000020003" pitchFamily="2" charset="0"/>
                        </a:rPr>
                        <a:t> International Amelia Earhart Fellowship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November 15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705457"/>
                  </a:ext>
                </a:extLst>
              </a:tr>
              <a:tr h="919117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venir Book" panose="02000503020000020003" pitchFamily="2" charset="0"/>
                        </a:rPr>
                        <a:t>American Association of University Women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November 1 2020</a:t>
                      </a:r>
                    </a:p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December 1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803702"/>
                  </a:ext>
                </a:extLst>
              </a:tr>
              <a:tr h="919117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venir Book" panose="02000503020000020003" pitchFamily="2" charset="0"/>
                        </a:rPr>
                        <a:t>Society of Women’s Engineers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Released in December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Specific due date not yet released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78266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00CD3616-77F0-9542-8FEE-D5528D3711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1192071"/>
              </p:ext>
            </p:extLst>
          </p:nvPr>
        </p:nvGraphicFramePr>
        <p:xfrm>
          <a:off x="6282268" y="207063"/>
          <a:ext cx="5190285" cy="6415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095">
                  <a:extLst>
                    <a:ext uri="{9D8B030D-6E8A-4147-A177-3AD203B41FA5}">
                      <a16:colId xmlns:a16="http://schemas.microsoft.com/office/drawing/2014/main" val="1086898738"/>
                    </a:ext>
                  </a:extLst>
                </a:gridCol>
                <a:gridCol w="1730095">
                  <a:extLst>
                    <a:ext uri="{9D8B030D-6E8A-4147-A177-3AD203B41FA5}">
                      <a16:colId xmlns:a16="http://schemas.microsoft.com/office/drawing/2014/main" val="1684887687"/>
                    </a:ext>
                  </a:extLst>
                </a:gridCol>
                <a:gridCol w="1730095">
                  <a:extLst>
                    <a:ext uri="{9D8B030D-6E8A-4147-A177-3AD203B41FA5}">
                      <a16:colId xmlns:a16="http://schemas.microsoft.com/office/drawing/2014/main" val="3410659851"/>
                    </a:ext>
                  </a:extLst>
                </a:gridCol>
              </a:tblGrid>
              <a:tr h="522604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School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Due Date for Recommendation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394978"/>
                  </a:ext>
                </a:extLst>
              </a:tr>
              <a:tr h="544432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venir Book" panose="02000503020000020003" pitchFamily="2" charset="0"/>
                        </a:rPr>
                        <a:t>UCSF/Berkeley (and joint)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N/A (De 1 2020)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Bioengineering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216209"/>
                  </a:ext>
                </a:extLst>
              </a:tr>
              <a:tr h="392459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venir Book" panose="02000503020000020003" pitchFamily="2" charset="0"/>
                        </a:rPr>
                        <a:t>Stanford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N/A (Dec 1 2020)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Bioengineering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134596"/>
                  </a:ext>
                </a:extLst>
              </a:tr>
              <a:tr h="768535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venir Book" panose="02000503020000020003" pitchFamily="2" charset="0"/>
                        </a:rPr>
                        <a:t>Harvard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N/A/ (Dec 2020)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Avenir Book" panose="02000503020000020003" pitchFamily="2" charset="0"/>
                        </a:rPr>
                        <a:t>Wyss Institute/ Bioengineering/ Systems, Synthetic, and Quantitative Biology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938741"/>
                  </a:ext>
                </a:extLst>
              </a:tr>
              <a:tr h="1006781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venir Book" panose="02000503020000020003" pitchFamily="2" charset="0"/>
                        </a:rPr>
                        <a:t>JHU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Dec 1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Biomedical Engineering </a:t>
                      </a:r>
                      <a:r>
                        <a:rPr lang="en-US" sz="1050" dirty="0">
                          <a:latin typeface="Avenir Book" panose="02000503020000020003" pitchFamily="2" charset="0"/>
                        </a:rPr>
                        <a:t>(through School of Medicine and Whiting School of Engineering)</a:t>
                      </a:r>
                      <a:endParaRPr lang="en-US" sz="14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407360"/>
                  </a:ext>
                </a:extLst>
              </a:tr>
              <a:tr h="544432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venir Book" panose="02000503020000020003" pitchFamily="2" charset="0"/>
                        </a:rPr>
                        <a:t>MIT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N/A (Dec 15 2020)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Biological engineering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705457"/>
                  </a:ext>
                </a:extLst>
              </a:tr>
              <a:tr h="461121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venir Book" panose="02000503020000020003" pitchFamily="2" charset="0"/>
                        </a:rPr>
                        <a:t>Yale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Dec 15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Avenir Book" panose="02000503020000020003" pitchFamily="2" charset="0"/>
                        </a:rPr>
                        <a:t>Biomolecular engineering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803702"/>
                  </a:ext>
                </a:extLst>
              </a:tr>
              <a:tr h="522604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venir Book" panose="02000503020000020003" pitchFamily="2" charset="0"/>
                        </a:rPr>
                        <a:t>Northwestern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Dec 15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Biomedical engineering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78266"/>
                  </a:ext>
                </a:extLst>
              </a:tr>
              <a:tr h="522604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venir Book" panose="02000503020000020003" pitchFamily="2" charset="0"/>
                        </a:rPr>
                        <a:t>Duke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Dec 15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Biomedical engineering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93402"/>
                  </a:ext>
                </a:extLst>
              </a:tr>
              <a:tr h="392459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venir Book" panose="02000503020000020003" pitchFamily="2" charset="0"/>
                        </a:rPr>
                        <a:t>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Dec 15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852012"/>
                  </a:ext>
                </a:extLst>
              </a:tr>
              <a:tr h="737794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venir Book" panose="02000503020000020003" pitchFamily="2" charset="0"/>
                        </a:rPr>
                        <a:t>Princeton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Dec 1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Chemical and Biological Engineering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837171"/>
                  </a:ext>
                </a:extLst>
              </a:tr>
            </a:tbl>
          </a:graphicData>
        </a:graphic>
      </p:graphicFrame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83ABF1A3-B277-2144-A18B-78AF24585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2553" y="6628288"/>
            <a:ext cx="719447" cy="229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551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F3BB3-77AB-F94D-A671-0879CE660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8B660-A6B9-D34F-B145-8B7FFA417B7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William Poole</a:t>
            </a:r>
          </a:p>
          <a:p>
            <a:r>
              <a:rPr lang="en-US" dirty="0"/>
              <a:t>David Garcia</a:t>
            </a:r>
          </a:p>
          <a:p>
            <a:r>
              <a:rPr lang="en-US" dirty="0" err="1"/>
              <a:t>Ayush</a:t>
            </a:r>
            <a:r>
              <a:rPr lang="en-US" dirty="0"/>
              <a:t> Pandey</a:t>
            </a:r>
          </a:p>
          <a:p>
            <a:r>
              <a:rPr lang="en-US" dirty="0"/>
              <a:t>Zoila Jurado</a:t>
            </a:r>
          </a:p>
          <a:p>
            <a:r>
              <a:rPr lang="en-US" dirty="0"/>
              <a:t>Manisha </a:t>
            </a:r>
            <a:r>
              <a:rPr lang="en-US" dirty="0" err="1"/>
              <a:t>Kapasiawala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F6E671-4B35-664E-B7D1-0A7BA08E3F4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Melissa Takahashi</a:t>
            </a:r>
          </a:p>
          <a:p>
            <a:r>
              <a:rPr lang="en-US" dirty="0"/>
              <a:t>Richard Murray</a:t>
            </a:r>
          </a:p>
          <a:p>
            <a:endParaRPr lang="en-US" dirty="0"/>
          </a:p>
          <a:p>
            <a:r>
              <a:rPr lang="en-US" dirty="0"/>
              <a:t>Samuel P. and Frances </a:t>
            </a:r>
            <a:r>
              <a:rPr lang="en-US" dirty="0" err="1"/>
              <a:t>Krown</a:t>
            </a:r>
            <a:r>
              <a:rPr lang="en-US" dirty="0"/>
              <a:t> SURF Fellow</a:t>
            </a:r>
          </a:p>
          <a:p>
            <a:endParaRPr lang="en-US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14BF12C-6997-D54E-9304-BD650BAC1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48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39E81-C1D2-A74A-B095-1D3CF78DD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020" y="342357"/>
            <a:ext cx="4343718" cy="881784"/>
          </a:xfrm>
        </p:spPr>
        <p:txBody>
          <a:bodyPr>
            <a:noAutofit/>
          </a:bodyPr>
          <a:lstStyle/>
          <a:p>
            <a:r>
              <a:rPr lang="en-US" sz="2400" b="1" dirty="0"/>
              <a:t>Goal</a:t>
            </a:r>
            <a:r>
              <a:rPr lang="en-US" sz="2400" dirty="0"/>
              <a:t>: ATP Life Extension in Synthetic Cells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758C4B6-413B-6848-8E4F-E7699DA003E3}"/>
              </a:ext>
            </a:extLst>
          </p:cNvPr>
          <p:cNvGrpSpPr/>
          <p:nvPr/>
        </p:nvGrpSpPr>
        <p:grpSpPr>
          <a:xfrm>
            <a:off x="538293" y="2272653"/>
            <a:ext cx="3627313" cy="2312694"/>
            <a:chOff x="2673543" y="2305946"/>
            <a:chExt cx="6358945" cy="3897417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0EE84680-DA8D-BD45-80A8-94D8AE7B67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3543" y="2305946"/>
              <a:ext cx="6358945" cy="38974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9E9F93C-F176-C040-A502-EB00509D4597}"/>
                </a:ext>
              </a:extLst>
            </p:cNvPr>
            <p:cNvSpPr txBox="1"/>
            <p:nvPr/>
          </p:nvSpPr>
          <p:spPr>
            <a:xfrm>
              <a:off x="4260188" y="3851123"/>
              <a:ext cx="1447102" cy="466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venir Book" panose="02000503020000020003" pitchFamily="2" charset="0"/>
                </a:rPr>
                <a:t>TX/TL</a:t>
              </a: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06B6780-5638-DE41-9832-90B3EABC07F7}"/>
              </a:ext>
            </a:extLst>
          </p:cNvPr>
          <p:cNvCxnSpPr/>
          <p:nvPr/>
        </p:nvCxnSpPr>
        <p:spPr>
          <a:xfrm>
            <a:off x="5485422" y="0"/>
            <a:ext cx="0" cy="68580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D158DBD9-2C90-7844-A92A-7C2AE8046B1A}"/>
              </a:ext>
            </a:extLst>
          </p:cNvPr>
          <p:cNvSpPr txBox="1">
            <a:spLocks/>
          </p:cNvSpPr>
          <p:nvPr/>
        </p:nvSpPr>
        <p:spPr>
          <a:xfrm>
            <a:off x="6515548" y="292036"/>
            <a:ext cx="3854380" cy="982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sz="2400" dirty="0"/>
              <a:t>Proposal: Regeneration by ATP Synthase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19F486-C676-3F40-86A3-38309C63648F}"/>
              </a:ext>
            </a:extLst>
          </p:cNvPr>
          <p:cNvSpPr txBox="1"/>
          <p:nvPr/>
        </p:nvSpPr>
        <p:spPr>
          <a:xfrm>
            <a:off x="1167832" y="6600693"/>
            <a:ext cx="15183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Ankita Roychoudhury</a:t>
            </a:r>
          </a:p>
        </p:txBody>
      </p:sp>
      <p:pic>
        <p:nvPicPr>
          <p:cNvPr id="31" name="Picture 30" descr="A picture containing drawing&#10;&#10;Description automatically generated">
            <a:extLst>
              <a:ext uri="{FF2B5EF4-FFF2-40B4-BE49-F238E27FC236}">
                <a16:creationId xmlns:a16="http://schemas.microsoft.com/office/drawing/2014/main" id="{9AD7B1B5-3576-9242-AA6E-B2832441E74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5" b="862"/>
          <a:stretch/>
        </p:blipFill>
        <p:spPr>
          <a:xfrm>
            <a:off x="34411" y="6560127"/>
            <a:ext cx="1074881" cy="259080"/>
          </a:xfrm>
          <a:prstGeom prst="rect">
            <a:avLst/>
          </a:prstGeom>
        </p:spPr>
      </p:pic>
      <p:pic>
        <p:nvPicPr>
          <p:cNvPr id="32" name="Picture 31" descr="A picture containing clock&#10;&#10;Description automatically generated">
            <a:extLst>
              <a:ext uri="{FF2B5EF4-FFF2-40B4-BE49-F238E27FC236}">
                <a16:creationId xmlns:a16="http://schemas.microsoft.com/office/drawing/2014/main" id="{0CA8DF3F-58A0-0C4F-9303-542CD3947F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871" y="1590320"/>
            <a:ext cx="3535727" cy="405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101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4C9F1-D5C6-0A48-B48B-FBD79C596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C0C25-F89E-6149-9543-F9C1680BC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Atp</a:t>
            </a:r>
            <a:r>
              <a:rPr lang="en-US" dirty="0"/>
              <a:t> regen</a:t>
            </a:r>
          </a:p>
          <a:p>
            <a:r>
              <a:rPr lang="en-US" dirty="0"/>
              <a:t>Plots from summer work</a:t>
            </a:r>
          </a:p>
          <a:p>
            <a:pPr lvl="1"/>
            <a:r>
              <a:rPr lang="en-US" dirty="0"/>
              <a:t>What I learnt</a:t>
            </a:r>
          </a:p>
          <a:p>
            <a:pPr lvl="1"/>
            <a:r>
              <a:rPr lang="en-US" dirty="0"/>
              <a:t>Biggest drawbacks/limitations</a:t>
            </a:r>
          </a:p>
          <a:p>
            <a:r>
              <a:rPr lang="en-US" dirty="0"/>
              <a:t>Experimental plans</a:t>
            </a:r>
          </a:p>
          <a:p>
            <a:pPr lvl="1"/>
            <a:r>
              <a:rPr lang="en-US" dirty="0"/>
              <a:t>What I hope to figure out</a:t>
            </a:r>
          </a:p>
          <a:p>
            <a:pPr lvl="1"/>
            <a:r>
              <a:rPr lang="en-US" dirty="0"/>
              <a:t>How I play to do it</a:t>
            </a:r>
          </a:p>
          <a:p>
            <a:pPr lvl="1"/>
            <a:r>
              <a:rPr lang="en-US" dirty="0"/>
              <a:t>How I will analyze </a:t>
            </a:r>
            <a:r>
              <a:rPr lang="en-US" dirty="0" err="1"/>
              <a:t>difft</a:t>
            </a:r>
            <a:r>
              <a:rPr lang="en-US" dirty="0"/>
              <a:t> </a:t>
            </a:r>
            <a:r>
              <a:rPr lang="en-US" dirty="0" err="1"/>
              <a:t>otucomes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537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CE10D-DF2E-1A4F-BCAD-9F56A9E97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6A9A9-3D99-1145-91D9-8FCFAB5D3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Conclusions from Summer</a:t>
            </a:r>
          </a:p>
          <a:p>
            <a:r>
              <a:rPr lang="en-US" dirty="0"/>
              <a:t>Experimental Plans </a:t>
            </a:r>
          </a:p>
          <a:p>
            <a:pPr lvl="1"/>
            <a:r>
              <a:rPr lang="en-US" dirty="0"/>
              <a:t>Ideal Figures</a:t>
            </a:r>
          </a:p>
          <a:p>
            <a:endParaRPr lang="en-US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36996A37-FDE7-FC47-96B2-49A0D8AA9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659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5E2B9-D8DB-4B4D-BB76-7AF5DF9A6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534" y="9813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Summer Conclusion Plots </a:t>
            </a:r>
            <a:r>
              <a:rPr lang="en-US" sz="2000" dirty="0">
                <a:solidFill>
                  <a:srgbClr val="00B050"/>
                </a:solidFill>
              </a:rPr>
              <a:t>ATP Synthase</a:t>
            </a:r>
            <a:endParaRPr lang="en-US" sz="3200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8C51ABAB-C774-4F40-9EDF-0783653B9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34431FC1-B877-0247-8BB2-A54D833EA594}"/>
              </a:ext>
            </a:extLst>
          </p:cNvPr>
          <p:cNvGrpSpPr/>
          <p:nvPr/>
        </p:nvGrpSpPr>
        <p:grpSpPr>
          <a:xfrm>
            <a:off x="1154722" y="1483014"/>
            <a:ext cx="4104532" cy="4552025"/>
            <a:chOff x="-129915" y="35091"/>
            <a:chExt cx="4104579" cy="4552900"/>
          </a:xfrm>
        </p:grpSpPr>
        <p:sp>
          <p:nvSpPr>
            <p:cNvPr id="8" name="Text Box 7">
              <a:extLst>
                <a:ext uri="{FF2B5EF4-FFF2-40B4-BE49-F238E27FC236}">
                  <a16:creationId xmlns:a16="http://schemas.microsoft.com/office/drawing/2014/main" id="{12BC5141-B7D8-9F48-82D6-7E5B328D425B}"/>
                </a:ext>
              </a:extLst>
            </p:cNvPr>
            <p:cNvSpPr txBox="1"/>
            <p:nvPr/>
          </p:nvSpPr>
          <p:spPr>
            <a:xfrm>
              <a:off x="286219" y="3486484"/>
              <a:ext cx="3165601" cy="1101507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6350" marR="0" indent="-6350">
                <a:spcBef>
                  <a:spcPts val="0"/>
                </a:spcBef>
                <a:spcAft>
                  <a:spcPts val="1000"/>
                </a:spcAft>
              </a:pPr>
              <a:r>
                <a:rPr lang="en-US" sz="150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ATP </a:t>
              </a:r>
              <a:r>
                <a:rPr lang="en-US" sz="1500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is </a:t>
              </a:r>
              <a:r>
                <a:rPr lang="en-US" sz="150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regenerated and maintained. Consistent desired proton gradient at these parameters.</a:t>
              </a:r>
              <a:endParaRPr lang="en-US" sz="15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10" name="Picture 9" descr="A close up of a map&#10;&#10;Description automatically generated">
              <a:extLst>
                <a:ext uri="{FF2B5EF4-FFF2-40B4-BE49-F238E27FC236}">
                  <a16:creationId xmlns:a16="http://schemas.microsoft.com/office/drawing/2014/main" id="{DF506DB0-0717-9342-91A0-713804C95C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29915" y="35091"/>
              <a:ext cx="4104579" cy="3191846"/>
            </a:xfrm>
            <a:prstGeom prst="rect">
              <a:avLst/>
            </a:prstGeom>
          </p:spPr>
        </p:pic>
      </p:grpSp>
      <p:pic>
        <p:nvPicPr>
          <p:cNvPr id="15" name="Picture 1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5669DD5-3D14-634F-AA03-772238C2EF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040" y="1483014"/>
            <a:ext cx="4332015" cy="3191256"/>
          </a:xfrm>
          <a:prstGeom prst="rect">
            <a:avLst/>
          </a:prstGeom>
        </p:spPr>
      </p:pic>
      <p:sp>
        <p:nvSpPr>
          <p:cNvPr id="16" name="Text Box 7">
            <a:extLst>
              <a:ext uri="{FF2B5EF4-FFF2-40B4-BE49-F238E27FC236}">
                <a16:creationId xmlns:a16="http://schemas.microsoft.com/office/drawing/2014/main" id="{42BB5290-407D-C34C-985A-A8647EC43A43}"/>
              </a:ext>
            </a:extLst>
          </p:cNvPr>
          <p:cNvSpPr txBox="1"/>
          <p:nvPr/>
        </p:nvSpPr>
        <p:spPr>
          <a:xfrm>
            <a:off x="6972983" y="4940486"/>
            <a:ext cx="3165565" cy="315988"/>
          </a:xfrm>
          <a:prstGeom prst="rect">
            <a:avLst/>
          </a:prstGeom>
          <a:solidFill>
            <a:prstClr val="white"/>
          </a:solidFill>
          <a:ln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6350" marR="0" indent="-6350">
              <a:spcBef>
                <a:spcPts val="0"/>
              </a:spcBef>
              <a:spcAft>
                <a:spcPts val="1000"/>
              </a:spcAft>
            </a:pPr>
            <a:r>
              <a:rPr lang="en-US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Proton Pump is necessary.</a:t>
            </a:r>
            <a:endParaRPr lang="en-US" sz="1500" i="1" dirty="0">
              <a:solidFill>
                <a:srgbClr val="44546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734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D6322-806A-9D4A-9D70-6EB72C640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994E8-6FED-5448-BC7C-85CB5FAAD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Calibration</a:t>
            </a:r>
          </a:p>
          <a:p>
            <a:r>
              <a:rPr lang="en-US" dirty="0"/>
              <a:t>Generate ideal curves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CD353888-A556-8B48-8EC9-DBD231B7C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709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01DE2-1723-7F45-B8BA-ABC8FCE58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50" y="182245"/>
            <a:ext cx="2934245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ATP Rheostat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F33AC-F558-2E4D-90C2-F9190B62E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050" y="1652498"/>
            <a:ext cx="4690402" cy="47623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Reduced Model: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Continue to collaborate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672D5C10-EF45-4A4E-9F8D-762521D37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9306" y="1153247"/>
            <a:ext cx="3715076" cy="2743200"/>
          </a:xfrm>
          <a:prstGeom prst="rect">
            <a:avLst/>
          </a:prstGeom>
        </p:spPr>
      </p:pic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7708A3E1-10AE-BE42-A88D-DBC5FF5FB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4382" y="1153247"/>
            <a:ext cx="3715077" cy="2743200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28273CE0-A5A1-254D-A285-3824DB9C54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BA7AF8-680D-204A-A2C0-08E966BFDF4B}"/>
              </a:ext>
            </a:extLst>
          </p:cNvPr>
          <p:cNvSpPr txBox="1"/>
          <p:nvPr/>
        </p:nvSpPr>
        <p:spPr>
          <a:xfrm>
            <a:off x="8331126" y="6596390"/>
            <a:ext cx="29482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Avenir Book" panose="02000503020000020003" pitchFamily="2" charset="0"/>
              </a:rPr>
              <a:t>Ayush</a:t>
            </a:r>
            <a:r>
              <a:rPr lang="en-US" sz="1100" dirty="0">
                <a:latin typeface="Avenir Book" panose="02000503020000020003" pitchFamily="2" charset="0"/>
              </a:rPr>
              <a:t> Pandey, R. M. Murray, </a:t>
            </a:r>
            <a:r>
              <a:rPr lang="en-US" sz="1100" i="1" dirty="0" err="1">
                <a:latin typeface="Avenir Book" panose="02000503020000020003" pitchFamily="2" charset="0"/>
              </a:rPr>
              <a:t>biorxiv</a:t>
            </a:r>
            <a:r>
              <a:rPr lang="en-US" sz="1100" i="1" dirty="0">
                <a:latin typeface="Avenir Book" panose="02000503020000020003" pitchFamily="2" charset="0"/>
              </a:rPr>
              <a:t>,</a:t>
            </a:r>
            <a:r>
              <a:rPr lang="en-US" sz="1100" dirty="0">
                <a:latin typeface="Avenir Book" panose="02000503020000020003" pitchFamily="2" charset="0"/>
              </a:rPr>
              <a:t> 2020 </a:t>
            </a:r>
          </a:p>
        </p:txBody>
      </p:sp>
    </p:spTree>
    <p:extLst>
      <p:ext uri="{BB962C8B-B14F-4D97-AF65-F5344CB8AC3E}">
        <p14:creationId xmlns:p14="http://schemas.microsoft.com/office/powerpoint/2010/main" val="219757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EC15F-F954-CC46-97B4-6952EEA43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NADPH Regeneration</a:t>
            </a:r>
          </a:p>
        </p:txBody>
      </p:sp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7F65FD25-15C8-1B4D-BE17-3416B16C69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260" t="3722"/>
          <a:stretch/>
        </p:blipFill>
        <p:spPr>
          <a:xfrm>
            <a:off x="415636" y="2191729"/>
            <a:ext cx="4147166" cy="2474541"/>
          </a:xfrm>
        </p:spPr>
      </p:pic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BE9B9A2-ACD3-C54B-9935-F7D07D654E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E75637-8AED-A043-BEEF-3FE4BB47916E}"/>
              </a:ext>
            </a:extLst>
          </p:cNvPr>
          <p:cNvSpPr txBox="1"/>
          <p:nvPr/>
        </p:nvSpPr>
        <p:spPr>
          <a:xfrm>
            <a:off x="0" y="6555596"/>
            <a:ext cx="3312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Opgenorth et al., </a:t>
            </a:r>
            <a:r>
              <a:rPr lang="en-US" sz="1100" i="1" dirty="0">
                <a:latin typeface="Avenir Book" panose="02000503020000020003" pitchFamily="2" charset="0"/>
              </a:rPr>
              <a:t>Nature Chemical Biology</a:t>
            </a:r>
            <a:r>
              <a:rPr lang="en-US" sz="1100" dirty="0">
                <a:latin typeface="Avenir Book" panose="02000503020000020003" pitchFamily="2" charset="0"/>
              </a:rPr>
              <a:t>, 2016 </a:t>
            </a:r>
            <a:endParaRPr lang="en-US" sz="1100" i="1" dirty="0">
              <a:latin typeface="Avenir Book" panose="02000503020000020003" pitchFamily="2" charset="0"/>
            </a:endParaRPr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C9D88AFD-0577-5944-85B6-7EB0A59D17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8056" y="1136190"/>
            <a:ext cx="3526972" cy="2743200"/>
          </a:xfrm>
          <a:prstGeom prst="rect">
            <a:avLst/>
          </a:prstGeom>
        </p:spPr>
      </p:pic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723FEAE3-3431-4F4E-9609-CA34C23C9B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65028" y="1136190"/>
            <a:ext cx="3526972" cy="2743200"/>
          </a:xfrm>
          <a:prstGeom prst="rect">
            <a:avLst/>
          </a:prstGeom>
        </p:spPr>
      </p:pic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38953F22-DADC-124F-AE71-26F879E1E2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47854" y="3983995"/>
            <a:ext cx="3526972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678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769011E-EBA1-9443-8DA0-34CFC8EE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846" y="1216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ATP synthase simulation</a:t>
            </a:r>
            <a:r>
              <a:rPr lang="en-US" sz="1800" dirty="0"/>
              <a:t> (NO MEMBRANE INTEGRATION)</a:t>
            </a:r>
            <a:endParaRPr lang="en-US" sz="3200" dirty="0"/>
          </a:p>
        </p:txBody>
      </p:sp>
      <p:pic>
        <p:nvPicPr>
          <p:cNvPr id="18" name="Picture 17" descr="A picture containing drawing&#10;&#10;Description automatically generated">
            <a:extLst>
              <a:ext uri="{FF2B5EF4-FFF2-40B4-BE49-F238E27FC236}">
                <a16:creationId xmlns:a16="http://schemas.microsoft.com/office/drawing/2014/main" id="{E5F9C9FF-8E15-1E4B-9FD7-44B9F17E4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E6FCE3AC-99CF-2B4F-8603-241ED5804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40" y="1163320"/>
            <a:ext cx="4403912" cy="2286000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16203EE-1FE0-A14F-9B5C-19801921A0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540" y="3906520"/>
            <a:ext cx="4403912" cy="2286000"/>
          </a:xfrm>
          <a:prstGeom prst="rect">
            <a:avLst/>
          </a:prstGeom>
        </p:spPr>
      </p:pic>
      <p:pic>
        <p:nvPicPr>
          <p:cNvPr id="10" name="Picture 9" descr="A close up of a device&#10;&#10;Description automatically generated">
            <a:extLst>
              <a:ext uri="{FF2B5EF4-FFF2-40B4-BE49-F238E27FC236}">
                <a16:creationId xmlns:a16="http://schemas.microsoft.com/office/drawing/2014/main" id="{30C8E3E4-2C27-B443-AF8B-4452B21AB4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4646" y="1163320"/>
            <a:ext cx="4403912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222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020720_murray_mtg" id="{2DE1C789-4143-8E47-8468-9F3A634EEE06}" vid="{01A7612C-FA67-EA46-B6FD-E8E4143AD7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2495</TotalTime>
  <Words>897</Words>
  <Application>Microsoft Macintosh PowerPoint</Application>
  <PresentationFormat>Widescreen</PresentationFormat>
  <Paragraphs>177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Avenir Book</vt:lpstr>
      <vt:lpstr>Calibri</vt:lpstr>
      <vt:lpstr>Times New Roman</vt:lpstr>
      <vt:lpstr>Office Theme</vt:lpstr>
      <vt:lpstr>Project Updates</vt:lpstr>
      <vt:lpstr>Goal: ATP Life Extension in Synthetic Cells</vt:lpstr>
      <vt:lpstr>For me</vt:lpstr>
      <vt:lpstr>Outline</vt:lpstr>
      <vt:lpstr>Summer Conclusion Plots ATP Synthase</vt:lpstr>
      <vt:lpstr>Experimental Plans</vt:lpstr>
      <vt:lpstr>ATP Rheostat</vt:lpstr>
      <vt:lpstr>NADPH Regeneration</vt:lpstr>
      <vt:lpstr>ATP synthase simulation (NO MEMBRANE INTEGRATION)</vt:lpstr>
      <vt:lpstr>ATP Synthase Model with Gene Expression ZOILA’ DATA</vt:lpstr>
      <vt:lpstr>ATP Synthase Model with Gene Expression</vt:lpstr>
      <vt:lpstr>Proton Gradient Mechanisms</vt:lpstr>
      <vt:lpstr>Future directions - ATP synthase</vt:lpstr>
      <vt:lpstr>Misc.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Updates</dc:title>
  <dc:creator>Roychoudhury, Ankita</dc:creator>
  <cp:lastModifiedBy>Roychoudhury, Ankita</cp:lastModifiedBy>
  <cp:revision>7</cp:revision>
  <dcterms:created xsi:type="dcterms:W3CDTF">2020-10-10T03:24:58Z</dcterms:created>
  <dcterms:modified xsi:type="dcterms:W3CDTF">2020-10-11T21:00:11Z</dcterms:modified>
</cp:coreProperties>
</file>