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
  </p:notesMasterIdLst>
  <p:sldIdLst>
    <p:sldId id="256" r:id="rId2"/>
  </p:sldIdLst>
  <p:sldSz cx="40233600" cy="40233600"/>
  <p:notesSz cx="7004050" cy="92900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672">
          <p15:clr>
            <a:srgbClr val="A4A3A4"/>
          </p15:clr>
        </p15:guide>
        <p15:guide id="2" pos="126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60" autoAdjust="0"/>
    <p:restoredTop sz="94676" autoAdjust="0"/>
  </p:normalViewPr>
  <p:slideViewPr>
    <p:cSldViewPr>
      <p:cViewPr>
        <p:scale>
          <a:sx n="48" d="100"/>
          <a:sy n="48" d="100"/>
        </p:scale>
        <p:origin x="-3800" y="-1392"/>
      </p:cViewPr>
      <p:guideLst>
        <p:guide orient="horz" pos="12672"/>
        <p:guide pos="1267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336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lumMod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C2A-4024-9B8F-8CA5FE586B63}"/>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C2A-4024-9B8F-8CA5FE586B63}"/>
            </c:ext>
          </c:extLst>
        </c:ser>
        <c:ser>
          <c:idx val="2"/>
          <c:order val="2"/>
          <c:tx>
            <c:strRef>
              <c:f>Sheet1!$D$1</c:f>
              <c:strCache>
                <c:ptCount val="1"/>
                <c:pt idx="0">
                  <c:v>Series 3</c:v>
                </c:pt>
              </c:strCache>
            </c:strRef>
          </c:tx>
          <c:spPr>
            <a:solidFill>
              <a:schemeClr val="accent5"/>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C2A-4024-9B8F-8CA5FE586B63}"/>
            </c:ext>
          </c:extLst>
        </c:ser>
        <c:dLbls>
          <c:showLegendKey val="0"/>
          <c:showVal val="0"/>
          <c:showCatName val="0"/>
          <c:showSerName val="0"/>
          <c:showPercent val="0"/>
          <c:showBubbleSize val="0"/>
        </c:dLbls>
        <c:gapWidth val="219"/>
        <c:overlap val="-27"/>
        <c:axId val="551219048"/>
        <c:axId val="551223312"/>
      </c:barChart>
      <c:catAx>
        <c:axId val="551219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crossAx val="551223312"/>
        <c:crosses val="autoZero"/>
        <c:auto val="1"/>
        <c:lblAlgn val="ctr"/>
        <c:lblOffset val="100"/>
        <c:noMultiLvlLbl val="0"/>
      </c:catAx>
      <c:valAx>
        <c:axId val="5512233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crossAx val="551219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8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67163" y="0"/>
            <a:ext cx="3035300" cy="465138"/>
          </a:xfrm>
          <a:prstGeom prst="rect">
            <a:avLst/>
          </a:prstGeom>
        </p:spPr>
        <p:txBody>
          <a:bodyPr vert="horz" lIns="91440" tIns="45720" rIns="91440" bIns="45720" rtlCol="0"/>
          <a:lstStyle>
            <a:lvl1pPr algn="r">
              <a:defRPr sz="1200"/>
            </a:lvl1pPr>
          </a:lstStyle>
          <a:p>
            <a:fld id="{D0122DAE-40C7-2D42-B6C8-B9C4D6CB2DF1}" type="datetimeFigureOut">
              <a:rPr lang="en-US" smtClean="0"/>
              <a:t>8/16/20</a:t>
            </a:fld>
            <a:endParaRPr lang="en-US"/>
          </a:p>
        </p:txBody>
      </p:sp>
      <p:sp>
        <p:nvSpPr>
          <p:cNvPr id="4" name="Slide Image Placeholder 3"/>
          <p:cNvSpPr>
            <a:spLocks noGrp="1" noRot="1" noChangeAspect="1"/>
          </p:cNvSpPr>
          <p:nvPr>
            <p:ph type="sldImg" idx="2"/>
          </p:nvPr>
        </p:nvSpPr>
        <p:spPr>
          <a:xfrm>
            <a:off x="1933575" y="1162050"/>
            <a:ext cx="3136900" cy="31353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0088" y="4470400"/>
            <a:ext cx="5603875" cy="365918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4913"/>
            <a:ext cx="3035300" cy="4651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67163" y="8824913"/>
            <a:ext cx="3035300" cy="465137"/>
          </a:xfrm>
          <a:prstGeom prst="rect">
            <a:avLst/>
          </a:prstGeom>
        </p:spPr>
        <p:txBody>
          <a:bodyPr vert="horz" lIns="91440" tIns="45720" rIns="91440" bIns="45720" rtlCol="0" anchor="b"/>
          <a:lstStyle>
            <a:lvl1pPr algn="r">
              <a:defRPr sz="1200"/>
            </a:lvl1pPr>
          </a:lstStyle>
          <a:p>
            <a:fld id="{8C42C4BF-8D8E-4548-BFC9-FF95F2FD7865}" type="slidenum">
              <a:rPr lang="en-US" smtClean="0"/>
              <a:t>‹#›</a:t>
            </a:fld>
            <a:endParaRPr lang="en-US"/>
          </a:p>
        </p:txBody>
      </p:sp>
    </p:spTree>
    <p:extLst>
      <p:ext uri="{BB962C8B-B14F-4D97-AF65-F5344CB8AC3E}">
        <p14:creationId xmlns:p14="http://schemas.microsoft.com/office/powerpoint/2010/main" val="1182167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42C4BF-8D8E-4548-BFC9-FF95F2FD7865}" type="slidenum">
              <a:rPr lang="en-US" smtClean="0"/>
              <a:t>1</a:t>
            </a:fld>
            <a:endParaRPr lang="en-US"/>
          </a:p>
        </p:txBody>
      </p:sp>
    </p:spTree>
    <p:extLst>
      <p:ext uri="{BB962C8B-B14F-4D97-AF65-F5344CB8AC3E}">
        <p14:creationId xmlns:p14="http://schemas.microsoft.com/office/powerpoint/2010/main" val="546912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81DC7-FC35-4849-B8C7-EEDF898772A5}"/>
              </a:ext>
            </a:extLst>
          </p:cNvPr>
          <p:cNvSpPr>
            <a:spLocks noGrp="1"/>
          </p:cNvSpPr>
          <p:nvPr>
            <p:ph type="ctrTitle"/>
          </p:nvPr>
        </p:nvSpPr>
        <p:spPr>
          <a:xfrm>
            <a:off x="5029200" y="6584530"/>
            <a:ext cx="30175200" cy="14007253"/>
          </a:xfrm>
        </p:spPr>
        <p:txBody>
          <a:bodyPr anchor="b"/>
          <a:lstStyle>
            <a:lvl1pPr algn="ctr">
              <a:defRPr sz="19800"/>
            </a:lvl1pPr>
          </a:lstStyle>
          <a:p>
            <a:r>
              <a:rPr lang="en-US"/>
              <a:t>Click to edit Master title style</a:t>
            </a:r>
          </a:p>
        </p:txBody>
      </p:sp>
      <p:sp>
        <p:nvSpPr>
          <p:cNvPr id="3" name="Subtitle 2">
            <a:extLst>
              <a:ext uri="{FF2B5EF4-FFF2-40B4-BE49-F238E27FC236}">
                <a16:creationId xmlns:a16="http://schemas.microsoft.com/office/drawing/2014/main" id="{DA87759C-B52C-4F67-ABB0-67C58651D405}"/>
              </a:ext>
            </a:extLst>
          </p:cNvPr>
          <p:cNvSpPr>
            <a:spLocks noGrp="1"/>
          </p:cNvSpPr>
          <p:nvPr>
            <p:ph type="subTitle" idx="1"/>
          </p:nvPr>
        </p:nvSpPr>
        <p:spPr>
          <a:xfrm>
            <a:off x="5029200" y="21131956"/>
            <a:ext cx="30175200" cy="9713804"/>
          </a:xfrm>
        </p:spPr>
        <p:txBody>
          <a:bodyPr/>
          <a:lstStyle>
            <a:lvl1pPr marL="0" indent="0" algn="ctr">
              <a:buNone/>
              <a:defRPr sz="7920"/>
            </a:lvl1pPr>
            <a:lvl2pPr marL="1508760" indent="0" algn="ctr">
              <a:buNone/>
              <a:defRPr sz="6600"/>
            </a:lvl2pPr>
            <a:lvl3pPr marL="3017520" indent="0" algn="ctr">
              <a:buNone/>
              <a:defRPr sz="5940"/>
            </a:lvl3pPr>
            <a:lvl4pPr marL="4526280" indent="0" algn="ctr">
              <a:buNone/>
              <a:defRPr sz="5280"/>
            </a:lvl4pPr>
            <a:lvl5pPr marL="6035040" indent="0" algn="ctr">
              <a:buNone/>
              <a:defRPr sz="5280"/>
            </a:lvl5pPr>
            <a:lvl6pPr marL="7543800" indent="0" algn="ctr">
              <a:buNone/>
              <a:defRPr sz="5280"/>
            </a:lvl6pPr>
            <a:lvl7pPr marL="9052560" indent="0" algn="ctr">
              <a:buNone/>
              <a:defRPr sz="5280"/>
            </a:lvl7pPr>
            <a:lvl8pPr marL="10561320" indent="0" algn="ctr">
              <a:buNone/>
              <a:defRPr sz="5280"/>
            </a:lvl8pPr>
            <a:lvl9pPr marL="12070080" indent="0" algn="ctr">
              <a:buNone/>
              <a:defRPr sz="5280"/>
            </a:lvl9pPr>
          </a:lstStyle>
          <a:p>
            <a:r>
              <a:rPr lang="en-US"/>
              <a:t>Click to edit Master subtitle style</a:t>
            </a:r>
          </a:p>
        </p:txBody>
      </p:sp>
      <p:sp>
        <p:nvSpPr>
          <p:cNvPr id="4" name="Date Placeholder 3">
            <a:extLst>
              <a:ext uri="{FF2B5EF4-FFF2-40B4-BE49-F238E27FC236}">
                <a16:creationId xmlns:a16="http://schemas.microsoft.com/office/drawing/2014/main" id="{DD5FC245-290D-49B3-87A2-5DF69F1A163D}"/>
              </a:ext>
            </a:extLst>
          </p:cNvPr>
          <p:cNvSpPr>
            <a:spLocks noGrp="1"/>
          </p:cNvSpPr>
          <p:nvPr>
            <p:ph type="dt" sz="half" idx="10"/>
          </p:nvPr>
        </p:nvSpPr>
        <p:spPr/>
        <p:txBody>
          <a:bodyPr/>
          <a:lstStyle/>
          <a:p>
            <a:fld id="{985D6BDF-9D0E-4E2B-85B8-D8F4790360C9}" type="datetimeFigureOut">
              <a:rPr lang="en-US" smtClean="0"/>
              <a:t>8/15/20</a:t>
            </a:fld>
            <a:endParaRPr lang="en-US" dirty="0"/>
          </a:p>
        </p:txBody>
      </p:sp>
      <p:sp>
        <p:nvSpPr>
          <p:cNvPr id="5" name="Footer Placeholder 4">
            <a:extLst>
              <a:ext uri="{FF2B5EF4-FFF2-40B4-BE49-F238E27FC236}">
                <a16:creationId xmlns:a16="http://schemas.microsoft.com/office/drawing/2014/main" id="{4DFC3046-DD40-4637-81A0-D45B6C666E9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972C63F-6B8F-4F59-9039-4979BE306A95}"/>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724668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27348-EF46-4390-91D5-EB2565D140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DAD6DB-A3F6-47CA-8E71-7536C094C95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1B746D-D437-4732-9E77-EFC695FD9FE2}"/>
              </a:ext>
            </a:extLst>
          </p:cNvPr>
          <p:cNvSpPr>
            <a:spLocks noGrp="1"/>
          </p:cNvSpPr>
          <p:nvPr>
            <p:ph type="dt" sz="half" idx="10"/>
          </p:nvPr>
        </p:nvSpPr>
        <p:spPr/>
        <p:txBody>
          <a:bodyPr/>
          <a:lstStyle/>
          <a:p>
            <a:fld id="{985D6BDF-9D0E-4E2B-85B8-D8F4790360C9}" type="datetimeFigureOut">
              <a:rPr lang="en-US" smtClean="0"/>
              <a:t>8/15/20</a:t>
            </a:fld>
            <a:endParaRPr lang="en-US" dirty="0"/>
          </a:p>
        </p:txBody>
      </p:sp>
      <p:sp>
        <p:nvSpPr>
          <p:cNvPr id="5" name="Footer Placeholder 4">
            <a:extLst>
              <a:ext uri="{FF2B5EF4-FFF2-40B4-BE49-F238E27FC236}">
                <a16:creationId xmlns:a16="http://schemas.microsoft.com/office/drawing/2014/main" id="{4CDFACFD-4E35-4AA7-8328-3C7374EDB58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7C202EB-D215-44FF-B42E-ADC50D3EBFB4}"/>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867686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6E9A4F-1815-43E8-A521-8BA797BB745E}"/>
              </a:ext>
            </a:extLst>
          </p:cNvPr>
          <p:cNvSpPr>
            <a:spLocks noGrp="1"/>
          </p:cNvSpPr>
          <p:nvPr>
            <p:ph type="title" orient="vert"/>
          </p:nvPr>
        </p:nvSpPr>
        <p:spPr>
          <a:xfrm>
            <a:off x="28792170" y="2142067"/>
            <a:ext cx="8675370" cy="3409611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7131A3-8E34-4AFF-BF20-72A67801C9C0}"/>
              </a:ext>
            </a:extLst>
          </p:cNvPr>
          <p:cNvSpPr>
            <a:spLocks noGrp="1"/>
          </p:cNvSpPr>
          <p:nvPr>
            <p:ph type="body" orient="vert" idx="1"/>
          </p:nvPr>
        </p:nvSpPr>
        <p:spPr>
          <a:xfrm>
            <a:off x="2766060" y="2142067"/>
            <a:ext cx="25523190" cy="3409611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A390FB-8F4E-4E40-B3E9-5D590FD86B62}"/>
              </a:ext>
            </a:extLst>
          </p:cNvPr>
          <p:cNvSpPr>
            <a:spLocks noGrp="1"/>
          </p:cNvSpPr>
          <p:nvPr>
            <p:ph type="dt" sz="half" idx="10"/>
          </p:nvPr>
        </p:nvSpPr>
        <p:spPr/>
        <p:txBody>
          <a:bodyPr/>
          <a:lstStyle/>
          <a:p>
            <a:fld id="{985D6BDF-9D0E-4E2B-85B8-D8F4790360C9}" type="datetimeFigureOut">
              <a:rPr lang="en-US" smtClean="0"/>
              <a:t>8/15/20</a:t>
            </a:fld>
            <a:endParaRPr lang="en-US" dirty="0"/>
          </a:p>
        </p:txBody>
      </p:sp>
      <p:sp>
        <p:nvSpPr>
          <p:cNvPr id="5" name="Footer Placeholder 4">
            <a:extLst>
              <a:ext uri="{FF2B5EF4-FFF2-40B4-BE49-F238E27FC236}">
                <a16:creationId xmlns:a16="http://schemas.microsoft.com/office/drawing/2014/main" id="{A14B9BFE-7206-4620-B6CA-CDEB411D77E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EA574FB-97E1-453C-B90A-BEA15887D898}"/>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809836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Rectangle 14"/>
          <p:cNvSpPr/>
          <p:nvPr userDrawn="1"/>
        </p:nvSpPr>
        <p:spPr>
          <a:xfrm>
            <a:off x="39502080" y="0"/>
            <a:ext cx="731520" cy="40233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endParaRPr lang="en-US" dirty="0"/>
          </a:p>
        </p:txBody>
      </p:sp>
      <p:sp>
        <p:nvSpPr>
          <p:cNvPr id="16" name="Rectangle 15"/>
          <p:cNvSpPr/>
          <p:nvPr userDrawn="1"/>
        </p:nvSpPr>
        <p:spPr>
          <a:xfrm>
            <a:off x="0" y="0"/>
            <a:ext cx="731520" cy="40233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endParaRPr lang="en-US" dirty="0"/>
          </a:p>
        </p:txBody>
      </p:sp>
      <p:sp>
        <p:nvSpPr>
          <p:cNvPr id="17" name="Rectangle 16"/>
          <p:cNvSpPr/>
          <p:nvPr userDrawn="1"/>
        </p:nvSpPr>
        <p:spPr>
          <a:xfrm>
            <a:off x="0" y="0"/>
            <a:ext cx="40233600" cy="502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endParaRPr lang="en-US" dirty="0"/>
          </a:p>
        </p:txBody>
      </p:sp>
      <p:sp>
        <p:nvSpPr>
          <p:cNvPr id="18" name="Rectangle 17"/>
          <p:cNvSpPr/>
          <p:nvPr userDrawn="1"/>
        </p:nvSpPr>
        <p:spPr>
          <a:xfrm>
            <a:off x="0" y="35204400"/>
            <a:ext cx="40233600" cy="5029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endParaRPr lang="en-US" dirty="0"/>
          </a:p>
        </p:txBody>
      </p:sp>
      <p:sp>
        <p:nvSpPr>
          <p:cNvPr id="19" name="Instructions"/>
          <p:cNvSpPr/>
          <p:nvPr userDrawn="1"/>
        </p:nvSpPr>
        <p:spPr>
          <a:xfrm>
            <a:off x="-12573000" y="0"/>
            <a:ext cx="11734800" cy="40233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9535" tIns="209535" rIns="209535" bIns="209535"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00"/>
              </a:spcAft>
            </a:pPr>
            <a:r>
              <a:rPr lang="en-US" sz="8800" dirty="0">
                <a:solidFill>
                  <a:srgbClr val="7F7F7F"/>
                </a:solidFill>
                <a:latin typeface="Calibri" pitchFamily="34" charset="0"/>
                <a:cs typeface="Calibri" panose="020F0502020204030204" pitchFamily="34" charset="0"/>
              </a:rPr>
              <a:t>Poster Print Size:</a:t>
            </a:r>
            <a:endParaRPr sz="8800" dirty="0">
              <a:solidFill>
                <a:srgbClr val="7F7F7F"/>
              </a:solidFill>
              <a:latin typeface="Calibri" pitchFamily="34" charset="0"/>
              <a:cs typeface="Calibri" panose="020F0502020204030204" pitchFamily="34" charset="0"/>
            </a:endParaRPr>
          </a:p>
          <a:p>
            <a:pPr lvl="0">
              <a:spcBef>
                <a:spcPts val="0"/>
              </a:spcBef>
              <a:spcAft>
                <a:spcPts val="2200"/>
              </a:spcAft>
            </a:pPr>
            <a:r>
              <a:rPr lang="en-US" sz="6000" dirty="0">
                <a:solidFill>
                  <a:srgbClr val="7F7F7F"/>
                </a:solidFill>
                <a:latin typeface="Calibri" pitchFamily="34" charset="0"/>
                <a:cs typeface="Calibri" panose="020F0502020204030204" pitchFamily="34" charset="0"/>
              </a:rPr>
              <a:t>This poster template is 44” high by 44” wide. It can be used to print any poster with a 1:1 aspect ratio.</a:t>
            </a:r>
          </a:p>
          <a:p>
            <a:pPr lvl="0">
              <a:spcBef>
                <a:spcPts val="0"/>
              </a:spcBef>
              <a:spcAft>
                <a:spcPts val="2200"/>
              </a:spcAft>
            </a:pPr>
            <a:r>
              <a:rPr lang="en-US" sz="8800" dirty="0">
                <a:solidFill>
                  <a:srgbClr val="7F7F7F"/>
                </a:solidFill>
                <a:latin typeface="Calibri" pitchFamily="34" charset="0"/>
                <a:cs typeface="Calibri" panose="020F0502020204030204" pitchFamily="34" charset="0"/>
              </a:rPr>
              <a:t>Placeholders</a:t>
            </a:r>
            <a:r>
              <a:rPr sz="8800" dirty="0">
                <a:solidFill>
                  <a:srgbClr val="7F7F7F"/>
                </a:solidFill>
                <a:latin typeface="Calibri" pitchFamily="34" charset="0"/>
                <a:cs typeface="Calibri" panose="020F0502020204030204" pitchFamily="34" charset="0"/>
              </a:rPr>
              <a:t>:</a:t>
            </a:r>
          </a:p>
          <a:p>
            <a:pPr lvl="0">
              <a:spcBef>
                <a:spcPts val="0"/>
              </a:spcBef>
              <a:spcAft>
                <a:spcPts val="2200"/>
              </a:spcAft>
            </a:pPr>
            <a:r>
              <a:rPr sz="6000" dirty="0">
                <a:solidFill>
                  <a:srgbClr val="7F7F7F"/>
                </a:solidFill>
                <a:latin typeface="Calibri" pitchFamily="34" charset="0"/>
                <a:cs typeface="Calibri" panose="020F0502020204030204" pitchFamily="34" charset="0"/>
              </a:rPr>
              <a:t>The </a:t>
            </a:r>
            <a:r>
              <a:rPr lang="en-US" sz="6000" dirty="0">
                <a:solidFill>
                  <a:srgbClr val="7F7F7F"/>
                </a:solidFill>
                <a:latin typeface="Calibri" pitchFamily="34" charset="0"/>
                <a:cs typeface="Calibri" panose="020F0502020204030204" pitchFamily="34" charset="0"/>
              </a:rPr>
              <a:t>various elements included</a:t>
            </a:r>
            <a:r>
              <a:rPr sz="6000" dirty="0">
                <a:solidFill>
                  <a:srgbClr val="7F7F7F"/>
                </a:solidFill>
                <a:latin typeface="Calibri" pitchFamily="34" charset="0"/>
                <a:cs typeface="Calibri" panose="020F0502020204030204" pitchFamily="34" charset="0"/>
              </a:rPr>
              <a:t> in this </a:t>
            </a:r>
            <a:r>
              <a:rPr lang="en-US" sz="6000" dirty="0">
                <a:solidFill>
                  <a:srgbClr val="7F7F7F"/>
                </a:solidFill>
                <a:latin typeface="Calibri" pitchFamily="34" charset="0"/>
                <a:cs typeface="Calibri" panose="020F0502020204030204" pitchFamily="34" charset="0"/>
              </a:rPr>
              <a:t>poster are ones</a:t>
            </a:r>
            <a:r>
              <a:rPr lang="en-US" sz="6000" baseline="0" dirty="0">
                <a:solidFill>
                  <a:srgbClr val="7F7F7F"/>
                </a:solidFill>
                <a:latin typeface="Calibri" pitchFamily="34" charset="0"/>
                <a:cs typeface="Calibri" panose="020F0502020204030204" pitchFamily="34" charset="0"/>
              </a:rPr>
              <a:t> we often see in medical, research, and scientific posters.</a:t>
            </a:r>
            <a:r>
              <a:rPr sz="6000" dirty="0">
                <a:solidFill>
                  <a:srgbClr val="7F7F7F"/>
                </a:solidFill>
                <a:latin typeface="Calibri" pitchFamily="34" charset="0"/>
                <a:cs typeface="Calibri" panose="020F0502020204030204" pitchFamily="34" charset="0"/>
              </a:rPr>
              <a:t> </a:t>
            </a:r>
            <a:r>
              <a:rPr lang="en-US" sz="6000" dirty="0">
                <a:solidFill>
                  <a:srgbClr val="7F7F7F"/>
                </a:solidFill>
                <a:latin typeface="Calibri" pitchFamily="34" charset="0"/>
                <a:cs typeface="Calibri" panose="020F0502020204030204" pitchFamily="34" charset="0"/>
              </a:rPr>
              <a:t>Feel</a:t>
            </a:r>
            <a:r>
              <a:rPr lang="en-US" sz="60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200"/>
              </a:spcAft>
            </a:pPr>
            <a:r>
              <a:rPr lang="en-US" sz="8800" dirty="0">
                <a:solidFill>
                  <a:srgbClr val="7F7F7F"/>
                </a:solidFill>
                <a:latin typeface="Calibri" pitchFamily="34" charset="0"/>
                <a:cs typeface="Calibri" panose="020F0502020204030204" pitchFamily="34" charset="0"/>
              </a:rPr>
              <a:t>Image</a:t>
            </a:r>
            <a:r>
              <a:rPr lang="en-US" sz="8800" baseline="0" dirty="0">
                <a:solidFill>
                  <a:srgbClr val="7F7F7F"/>
                </a:solidFill>
                <a:latin typeface="Calibri" pitchFamily="34" charset="0"/>
                <a:cs typeface="Calibri" panose="020F0502020204030204" pitchFamily="34" charset="0"/>
              </a:rPr>
              <a:t> Quality</a:t>
            </a:r>
            <a:r>
              <a:rPr lang="en-US" sz="8800" dirty="0">
                <a:solidFill>
                  <a:srgbClr val="7F7F7F"/>
                </a:solidFill>
                <a:latin typeface="Calibri" pitchFamily="34" charset="0"/>
                <a:cs typeface="Calibri" panose="020F0502020204030204" pitchFamily="34" charset="0"/>
              </a:rPr>
              <a:t>:</a:t>
            </a:r>
          </a:p>
          <a:p>
            <a:pPr lvl="0">
              <a:spcBef>
                <a:spcPts val="0"/>
              </a:spcBef>
              <a:spcAft>
                <a:spcPts val="2200"/>
              </a:spcAft>
            </a:pPr>
            <a:r>
              <a:rPr lang="en-US" sz="6000" dirty="0">
                <a:solidFill>
                  <a:srgbClr val="7F7F7F"/>
                </a:solidFill>
                <a:latin typeface="Calibri" pitchFamily="34" charset="0"/>
                <a:cs typeface="Calibri" panose="020F0502020204030204" pitchFamily="34" charset="0"/>
              </a:rPr>
              <a:t>You can place digital photos or logo art in your poster file by selecting the </a:t>
            </a:r>
            <a:r>
              <a:rPr lang="en-US" sz="6000" b="1" dirty="0">
                <a:solidFill>
                  <a:srgbClr val="7F7F7F"/>
                </a:solidFill>
                <a:latin typeface="Calibri" pitchFamily="34" charset="0"/>
                <a:cs typeface="Calibri" panose="020F0502020204030204" pitchFamily="34" charset="0"/>
              </a:rPr>
              <a:t>Insert, Picture</a:t>
            </a:r>
            <a:r>
              <a:rPr lang="en-US" sz="60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6000" b="1" dirty="0">
                <a:solidFill>
                  <a:srgbClr val="7F7F7F"/>
                </a:solidFill>
                <a:latin typeface="Calibri" pitchFamily="34" charset="0"/>
                <a:cs typeface="Calibri" panose="020F0502020204030204" pitchFamily="34" charset="0"/>
              </a:rPr>
              <a:t>150-200 pixels per inch in their final printed size</a:t>
            </a:r>
            <a:r>
              <a:rPr lang="en-US" sz="6000" dirty="0">
                <a:solidFill>
                  <a:srgbClr val="7F7F7F"/>
                </a:solidFill>
                <a:latin typeface="Calibri" pitchFamily="34" charset="0"/>
                <a:cs typeface="Calibri" panose="020F0502020204030204" pitchFamily="34" charset="0"/>
              </a:rPr>
              <a:t>. For instance, a 1600 x 1200 pixel</a:t>
            </a:r>
            <a:r>
              <a:rPr lang="en-US" sz="6000" baseline="0" dirty="0">
                <a:solidFill>
                  <a:srgbClr val="7F7F7F"/>
                </a:solidFill>
                <a:latin typeface="Calibri" pitchFamily="34" charset="0"/>
                <a:cs typeface="Calibri" panose="020F0502020204030204" pitchFamily="34" charset="0"/>
              </a:rPr>
              <a:t> photo will usually look fine up to </a:t>
            </a:r>
            <a:r>
              <a:rPr lang="en-US" sz="6000" dirty="0">
                <a:solidFill>
                  <a:srgbClr val="7F7F7F"/>
                </a:solidFill>
                <a:latin typeface="Calibri" pitchFamily="34" charset="0"/>
                <a:cs typeface="Calibri" panose="020F0502020204030204" pitchFamily="34" charset="0"/>
              </a:rPr>
              <a:t>8“-10” wide on your printed poster.</a:t>
            </a:r>
          </a:p>
          <a:p>
            <a:pPr lvl="0">
              <a:spcBef>
                <a:spcPts val="0"/>
              </a:spcBef>
              <a:spcAft>
                <a:spcPts val="2200"/>
              </a:spcAft>
            </a:pPr>
            <a:r>
              <a:rPr lang="en-US" sz="60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200"/>
              </a:spcAft>
            </a:pPr>
            <a:r>
              <a:rPr lang="en-US" sz="60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200"/>
              </a:spcAft>
            </a:pPr>
            <a:br>
              <a:rPr lang="en-US" sz="4400" dirty="0">
                <a:solidFill>
                  <a:srgbClr val="7F7F7F"/>
                </a:solidFill>
                <a:latin typeface="Calibri" pitchFamily="34" charset="0"/>
                <a:cs typeface="Calibri" panose="020F0502020204030204" pitchFamily="34" charset="0"/>
              </a:rPr>
            </a:br>
            <a:r>
              <a:rPr lang="en-US" sz="4400" dirty="0">
                <a:solidFill>
                  <a:srgbClr val="7F7F7F"/>
                </a:solidFill>
                <a:latin typeface="Calibri" pitchFamily="34" charset="0"/>
                <a:cs typeface="Calibri" panose="020F0502020204030204" pitchFamily="34" charset="0"/>
              </a:rPr>
              <a:t>[This sidebar area does not print.]</a:t>
            </a:r>
          </a:p>
        </p:txBody>
      </p:sp>
      <p:grpSp>
        <p:nvGrpSpPr>
          <p:cNvPr id="20" name="Group 19"/>
          <p:cNvGrpSpPr/>
          <p:nvPr userDrawn="1"/>
        </p:nvGrpSpPr>
        <p:grpSpPr>
          <a:xfrm>
            <a:off x="41071800" y="0"/>
            <a:ext cx="11734800" cy="40233600"/>
            <a:chOff x="33832800" y="0"/>
            <a:chExt cx="12801600" cy="43891200"/>
          </a:xfrm>
        </p:grpSpPr>
        <p:sp>
          <p:nvSpPr>
            <p:cNvPr id="21"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00"/>
                </a:spcAft>
              </a:pPr>
              <a:r>
                <a:rPr lang="en-US" sz="8800" dirty="0">
                  <a:solidFill>
                    <a:schemeClr val="bg1">
                      <a:lumMod val="50000"/>
                    </a:schemeClr>
                  </a:solidFill>
                  <a:latin typeface="Calibri" pitchFamily="34" charset="0"/>
                  <a:cs typeface="Calibri" panose="020F0502020204030204" pitchFamily="34" charset="0"/>
                </a:rPr>
                <a:t>Change</a:t>
              </a:r>
              <a:r>
                <a:rPr lang="en-US" sz="8800" baseline="0" dirty="0">
                  <a:solidFill>
                    <a:schemeClr val="bg1">
                      <a:lumMod val="50000"/>
                    </a:schemeClr>
                  </a:solidFill>
                  <a:latin typeface="Calibri" pitchFamily="34" charset="0"/>
                  <a:cs typeface="Calibri" panose="020F0502020204030204" pitchFamily="34" charset="0"/>
                </a:rPr>
                <a:t> Color Theme</a:t>
              </a:r>
              <a:r>
                <a:rPr lang="en-US" sz="8800" dirty="0">
                  <a:solidFill>
                    <a:schemeClr val="bg1">
                      <a:lumMod val="50000"/>
                    </a:schemeClr>
                  </a:solidFill>
                  <a:latin typeface="Calibri" pitchFamily="34" charset="0"/>
                  <a:cs typeface="Calibri" panose="020F0502020204030204" pitchFamily="34" charset="0"/>
                </a:rPr>
                <a:t>:</a:t>
              </a:r>
              <a:endParaRPr sz="880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r>
                <a:rPr lang="en-US" sz="60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60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200"/>
                </a:spcAft>
              </a:pPr>
              <a:r>
                <a:rPr lang="en-US" sz="6000" baseline="0" dirty="0">
                  <a:solidFill>
                    <a:schemeClr val="bg1">
                      <a:lumMod val="50000"/>
                    </a:schemeClr>
                  </a:solidFill>
                  <a:latin typeface="Calibri" pitchFamily="34" charset="0"/>
                  <a:cs typeface="Calibri" panose="020F0502020204030204" pitchFamily="34" charset="0"/>
                </a:rPr>
                <a:t>To change the color theme, select the </a:t>
              </a:r>
              <a:r>
                <a:rPr lang="en-US" sz="6000" b="1" baseline="0" dirty="0">
                  <a:solidFill>
                    <a:schemeClr val="bg1">
                      <a:lumMod val="50000"/>
                    </a:schemeClr>
                  </a:solidFill>
                  <a:latin typeface="Calibri" pitchFamily="34" charset="0"/>
                  <a:cs typeface="Calibri" panose="020F0502020204030204" pitchFamily="34" charset="0"/>
                </a:rPr>
                <a:t>Design</a:t>
              </a:r>
              <a:r>
                <a:rPr lang="en-US" sz="6000" baseline="0" dirty="0">
                  <a:solidFill>
                    <a:schemeClr val="bg1">
                      <a:lumMod val="50000"/>
                    </a:schemeClr>
                  </a:solidFill>
                  <a:latin typeface="Calibri" pitchFamily="34" charset="0"/>
                  <a:cs typeface="Calibri" panose="020F0502020204030204" pitchFamily="34" charset="0"/>
                </a:rPr>
                <a:t> tab, then select the </a:t>
              </a:r>
              <a:r>
                <a:rPr lang="en-US" sz="6000" b="1" baseline="0" dirty="0">
                  <a:solidFill>
                    <a:schemeClr val="bg1">
                      <a:lumMod val="50000"/>
                    </a:schemeClr>
                  </a:solidFill>
                  <a:latin typeface="Calibri" pitchFamily="34" charset="0"/>
                  <a:cs typeface="Calibri" panose="020F0502020204030204" pitchFamily="34" charset="0"/>
                </a:rPr>
                <a:t>Colors</a:t>
              </a:r>
              <a:r>
                <a:rPr lang="en-US" sz="60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r>
                <a:rPr lang="en-US" sz="60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200"/>
                </a:spcAft>
              </a:pPr>
              <a:r>
                <a:rPr lang="en-US" sz="88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200"/>
                </a:spcAft>
              </a:pPr>
              <a:r>
                <a:rPr lang="en-US" sz="6000" dirty="0">
                  <a:solidFill>
                    <a:schemeClr val="bg1">
                      <a:lumMod val="50000"/>
                    </a:schemeClr>
                  </a:solidFill>
                  <a:latin typeface="Calibri" pitchFamily="34" charset="0"/>
                  <a:cs typeface="Calibri" panose="020F0502020204030204" pitchFamily="34" charset="0"/>
                </a:rPr>
                <a:t>Once your poster file is ready, visit</a:t>
              </a:r>
              <a:r>
                <a:rPr lang="en-US" sz="6000" baseline="0" dirty="0">
                  <a:solidFill>
                    <a:schemeClr val="bg1">
                      <a:lumMod val="50000"/>
                    </a:schemeClr>
                  </a:solidFill>
                  <a:latin typeface="Calibri" pitchFamily="34" charset="0"/>
                  <a:cs typeface="Calibri" panose="020F0502020204030204" pitchFamily="34" charset="0"/>
                </a:rPr>
                <a:t> </a:t>
              </a:r>
              <a:r>
                <a:rPr lang="en-US" sz="6000" b="1" baseline="0" dirty="0">
                  <a:solidFill>
                    <a:schemeClr val="bg1">
                      <a:lumMod val="50000"/>
                    </a:schemeClr>
                  </a:solidFill>
                  <a:latin typeface="Calibri" pitchFamily="34" charset="0"/>
                  <a:cs typeface="Calibri" panose="020F0502020204030204" pitchFamily="34" charset="0"/>
                </a:rPr>
                <a:t>www.genigraphics.com</a:t>
              </a:r>
              <a:r>
                <a:rPr lang="en-US" sz="60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2200"/>
                </a:spcAft>
              </a:pPr>
              <a:r>
                <a:rPr lang="en-US" sz="60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60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6000" baseline="0" dirty="0">
                  <a:solidFill>
                    <a:schemeClr val="bg1">
                      <a:lumMod val="50000"/>
                    </a:schemeClr>
                  </a:solidFill>
                  <a:latin typeface="Calibri" pitchFamily="34" charset="0"/>
                  <a:cs typeface="Calibri" panose="020F0502020204030204" pitchFamily="34" charset="0"/>
                </a:rPr>
                <a:t>US and Canada:  1-800-790-4001</a:t>
              </a:r>
              <a:br>
                <a:rPr lang="en-US" sz="6000" baseline="0" dirty="0">
                  <a:solidFill>
                    <a:schemeClr val="bg1">
                      <a:lumMod val="50000"/>
                    </a:schemeClr>
                  </a:solidFill>
                  <a:latin typeface="Calibri" pitchFamily="34" charset="0"/>
                  <a:cs typeface="Calibri" panose="020F0502020204030204" pitchFamily="34" charset="0"/>
                </a:rPr>
              </a:br>
              <a:r>
                <a:rPr lang="en-US" sz="60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4400" dirty="0">
                  <a:solidFill>
                    <a:schemeClr val="bg1">
                      <a:lumMod val="50000"/>
                    </a:schemeClr>
                  </a:solidFill>
                  <a:latin typeface="Calibri" pitchFamily="34" charset="0"/>
                  <a:cs typeface="Calibri" panose="020F0502020204030204" pitchFamily="34" charset="0"/>
                </a:rPr>
              </a:br>
              <a:r>
                <a:rPr lang="en-US" sz="4400" dirty="0">
                  <a:solidFill>
                    <a:schemeClr val="bg1">
                      <a:lumMod val="50000"/>
                    </a:schemeClr>
                  </a:solidFill>
                  <a:latin typeface="Calibri" pitchFamily="34" charset="0"/>
                  <a:cs typeface="Calibri" panose="020F0502020204030204" pitchFamily="34" charset="0"/>
                </a:rPr>
                <a:t>[This sidebar area does not print.]</a:t>
              </a:r>
            </a:p>
          </p:txBody>
        </p:sp>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47200" y="39928800"/>
            <a:ext cx="5297435" cy="185928"/>
          </a:xfrm>
          <a:prstGeom prst="rect">
            <a:avLst/>
          </a:prstGeom>
        </p:spPr>
      </p:pic>
    </p:spTree>
    <p:extLst>
      <p:ext uri="{BB962C8B-B14F-4D97-AF65-F5344CB8AC3E}">
        <p14:creationId xmlns:p14="http://schemas.microsoft.com/office/powerpoint/2010/main" val="3886826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D8B89-D93F-4394-8D75-03B3FA50F6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E48426-7658-47F7-9193-28200AE3C48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FDBD3D-38BA-4E6B-B71C-863FBD92C33F}"/>
              </a:ext>
            </a:extLst>
          </p:cNvPr>
          <p:cNvSpPr>
            <a:spLocks noGrp="1"/>
          </p:cNvSpPr>
          <p:nvPr>
            <p:ph type="dt" sz="half" idx="10"/>
          </p:nvPr>
        </p:nvSpPr>
        <p:spPr/>
        <p:txBody>
          <a:bodyPr/>
          <a:lstStyle/>
          <a:p>
            <a:fld id="{985D6BDF-9D0E-4E2B-85B8-D8F4790360C9}" type="datetimeFigureOut">
              <a:rPr lang="en-US" smtClean="0"/>
              <a:t>8/15/20</a:t>
            </a:fld>
            <a:endParaRPr lang="en-US" dirty="0"/>
          </a:p>
        </p:txBody>
      </p:sp>
      <p:sp>
        <p:nvSpPr>
          <p:cNvPr id="5" name="Footer Placeholder 4">
            <a:extLst>
              <a:ext uri="{FF2B5EF4-FFF2-40B4-BE49-F238E27FC236}">
                <a16:creationId xmlns:a16="http://schemas.microsoft.com/office/drawing/2014/main" id="{1618B70E-1536-448A-A76A-699E89692AB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278FFFE-C759-4624-AD14-3B47AD9FAE5B}"/>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49553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7E2DF-CC63-404F-83E5-BC74B83B889A}"/>
              </a:ext>
            </a:extLst>
          </p:cNvPr>
          <p:cNvSpPr>
            <a:spLocks noGrp="1"/>
          </p:cNvSpPr>
          <p:nvPr>
            <p:ph type="title"/>
          </p:nvPr>
        </p:nvSpPr>
        <p:spPr>
          <a:xfrm>
            <a:off x="2745105" y="10030466"/>
            <a:ext cx="34701480" cy="16736057"/>
          </a:xfrm>
        </p:spPr>
        <p:txBody>
          <a:bodyPr anchor="b"/>
          <a:lstStyle>
            <a:lvl1pPr>
              <a:defRPr sz="19800"/>
            </a:lvl1pPr>
          </a:lstStyle>
          <a:p>
            <a:r>
              <a:rPr lang="en-US"/>
              <a:t>Click to edit Master title style</a:t>
            </a:r>
          </a:p>
        </p:txBody>
      </p:sp>
      <p:sp>
        <p:nvSpPr>
          <p:cNvPr id="3" name="Text Placeholder 2">
            <a:extLst>
              <a:ext uri="{FF2B5EF4-FFF2-40B4-BE49-F238E27FC236}">
                <a16:creationId xmlns:a16="http://schemas.microsoft.com/office/drawing/2014/main" id="{7A45162D-7B4B-4445-A485-2B6B89BDF001}"/>
              </a:ext>
            </a:extLst>
          </p:cNvPr>
          <p:cNvSpPr>
            <a:spLocks noGrp="1"/>
          </p:cNvSpPr>
          <p:nvPr>
            <p:ph type="body" idx="1"/>
          </p:nvPr>
        </p:nvSpPr>
        <p:spPr>
          <a:xfrm>
            <a:off x="2745105" y="26924853"/>
            <a:ext cx="34701480" cy="8801097"/>
          </a:xfrm>
        </p:spPr>
        <p:txBody>
          <a:bodyPr/>
          <a:lstStyle>
            <a:lvl1pPr marL="0" indent="0">
              <a:buNone/>
              <a:defRPr sz="7920">
                <a:solidFill>
                  <a:schemeClr val="tx1">
                    <a:tint val="75000"/>
                  </a:schemeClr>
                </a:solidFill>
              </a:defRPr>
            </a:lvl1pPr>
            <a:lvl2pPr marL="1508760" indent="0">
              <a:buNone/>
              <a:defRPr sz="6600">
                <a:solidFill>
                  <a:schemeClr val="tx1">
                    <a:tint val="75000"/>
                  </a:schemeClr>
                </a:solidFill>
              </a:defRPr>
            </a:lvl2pPr>
            <a:lvl3pPr marL="3017520" indent="0">
              <a:buNone/>
              <a:defRPr sz="5940">
                <a:solidFill>
                  <a:schemeClr val="tx1">
                    <a:tint val="75000"/>
                  </a:schemeClr>
                </a:solidFill>
              </a:defRPr>
            </a:lvl3pPr>
            <a:lvl4pPr marL="4526280" indent="0">
              <a:buNone/>
              <a:defRPr sz="5280">
                <a:solidFill>
                  <a:schemeClr val="tx1">
                    <a:tint val="75000"/>
                  </a:schemeClr>
                </a:solidFill>
              </a:defRPr>
            </a:lvl4pPr>
            <a:lvl5pPr marL="6035040" indent="0">
              <a:buNone/>
              <a:defRPr sz="5280">
                <a:solidFill>
                  <a:schemeClr val="tx1">
                    <a:tint val="75000"/>
                  </a:schemeClr>
                </a:solidFill>
              </a:defRPr>
            </a:lvl5pPr>
            <a:lvl6pPr marL="7543800" indent="0">
              <a:buNone/>
              <a:defRPr sz="5280">
                <a:solidFill>
                  <a:schemeClr val="tx1">
                    <a:tint val="75000"/>
                  </a:schemeClr>
                </a:solidFill>
              </a:defRPr>
            </a:lvl6pPr>
            <a:lvl7pPr marL="9052560" indent="0">
              <a:buNone/>
              <a:defRPr sz="5280">
                <a:solidFill>
                  <a:schemeClr val="tx1">
                    <a:tint val="75000"/>
                  </a:schemeClr>
                </a:solidFill>
              </a:defRPr>
            </a:lvl7pPr>
            <a:lvl8pPr marL="10561320" indent="0">
              <a:buNone/>
              <a:defRPr sz="5280">
                <a:solidFill>
                  <a:schemeClr val="tx1">
                    <a:tint val="75000"/>
                  </a:schemeClr>
                </a:solidFill>
              </a:defRPr>
            </a:lvl8pPr>
            <a:lvl9pPr marL="12070080" indent="0">
              <a:buNone/>
              <a:defRPr sz="528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5B8EA8A-F22C-41D7-8490-1BBDFAE851E4}"/>
              </a:ext>
            </a:extLst>
          </p:cNvPr>
          <p:cNvSpPr>
            <a:spLocks noGrp="1"/>
          </p:cNvSpPr>
          <p:nvPr>
            <p:ph type="dt" sz="half" idx="10"/>
          </p:nvPr>
        </p:nvSpPr>
        <p:spPr/>
        <p:txBody>
          <a:bodyPr/>
          <a:lstStyle/>
          <a:p>
            <a:fld id="{985D6BDF-9D0E-4E2B-85B8-D8F4790360C9}" type="datetimeFigureOut">
              <a:rPr lang="en-US" smtClean="0"/>
              <a:t>8/15/20</a:t>
            </a:fld>
            <a:endParaRPr lang="en-US" dirty="0"/>
          </a:p>
        </p:txBody>
      </p:sp>
      <p:sp>
        <p:nvSpPr>
          <p:cNvPr id="5" name="Footer Placeholder 4">
            <a:extLst>
              <a:ext uri="{FF2B5EF4-FFF2-40B4-BE49-F238E27FC236}">
                <a16:creationId xmlns:a16="http://schemas.microsoft.com/office/drawing/2014/main" id="{324DD495-A011-4ADE-B7A2-72B5D77C44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9AEA84B-1B2C-45EC-B490-59B0BFDA5C87}"/>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046585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E65D9-DA60-493B-A8FD-107C6CE542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00E69B-8E48-420B-9900-FF25268FE257}"/>
              </a:ext>
            </a:extLst>
          </p:cNvPr>
          <p:cNvSpPr>
            <a:spLocks noGrp="1"/>
          </p:cNvSpPr>
          <p:nvPr>
            <p:ph sz="half" idx="1"/>
          </p:nvPr>
        </p:nvSpPr>
        <p:spPr>
          <a:xfrm>
            <a:off x="2766060" y="10710333"/>
            <a:ext cx="17099280" cy="25527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7F4B964-100E-4878-9C8A-2C183E19F3C0}"/>
              </a:ext>
            </a:extLst>
          </p:cNvPr>
          <p:cNvSpPr>
            <a:spLocks noGrp="1"/>
          </p:cNvSpPr>
          <p:nvPr>
            <p:ph sz="half" idx="2"/>
          </p:nvPr>
        </p:nvSpPr>
        <p:spPr>
          <a:xfrm>
            <a:off x="20368260" y="10710333"/>
            <a:ext cx="17099280" cy="25527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7DAF6B-CD0C-4C75-93A2-06A0D2951F3F}"/>
              </a:ext>
            </a:extLst>
          </p:cNvPr>
          <p:cNvSpPr>
            <a:spLocks noGrp="1"/>
          </p:cNvSpPr>
          <p:nvPr>
            <p:ph type="dt" sz="half" idx="10"/>
          </p:nvPr>
        </p:nvSpPr>
        <p:spPr/>
        <p:txBody>
          <a:bodyPr/>
          <a:lstStyle/>
          <a:p>
            <a:fld id="{985D6BDF-9D0E-4E2B-85B8-D8F4790360C9}" type="datetimeFigureOut">
              <a:rPr lang="en-US" smtClean="0"/>
              <a:t>8/15/20</a:t>
            </a:fld>
            <a:endParaRPr lang="en-US" dirty="0"/>
          </a:p>
        </p:txBody>
      </p:sp>
      <p:sp>
        <p:nvSpPr>
          <p:cNvPr id="6" name="Footer Placeholder 5">
            <a:extLst>
              <a:ext uri="{FF2B5EF4-FFF2-40B4-BE49-F238E27FC236}">
                <a16:creationId xmlns:a16="http://schemas.microsoft.com/office/drawing/2014/main" id="{9733998C-88E9-4157-B622-9AA4509E50F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2AA0108-5D7F-4587-8AA9-E7B3F10BDAFE}"/>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688212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A8FFA-B521-4C8B-8C74-7C6CAF508D99}"/>
              </a:ext>
            </a:extLst>
          </p:cNvPr>
          <p:cNvSpPr>
            <a:spLocks noGrp="1"/>
          </p:cNvSpPr>
          <p:nvPr>
            <p:ph type="title"/>
          </p:nvPr>
        </p:nvSpPr>
        <p:spPr>
          <a:xfrm>
            <a:off x="2771300" y="2142070"/>
            <a:ext cx="34701480" cy="7776636"/>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5B678F-1DD1-48E7-84EA-59CD80AF75D7}"/>
              </a:ext>
            </a:extLst>
          </p:cNvPr>
          <p:cNvSpPr>
            <a:spLocks noGrp="1"/>
          </p:cNvSpPr>
          <p:nvPr>
            <p:ph type="body" idx="1"/>
          </p:nvPr>
        </p:nvSpPr>
        <p:spPr>
          <a:xfrm>
            <a:off x="2771302" y="9862823"/>
            <a:ext cx="17020697" cy="4833617"/>
          </a:xfrm>
        </p:spPr>
        <p:txBody>
          <a:bodyPr anchor="b"/>
          <a:lstStyle>
            <a:lvl1pPr marL="0" indent="0">
              <a:buNone/>
              <a:defRPr sz="7920" b="1"/>
            </a:lvl1pPr>
            <a:lvl2pPr marL="1508760" indent="0">
              <a:buNone/>
              <a:defRPr sz="6600" b="1"/>
            </a:lvl2pPr>
            <a:lvl3pPr marL="3017520" indent="0">
              <a:buNone/>
              <a:defRPr sz="5940" b="1"/>
            </a:lvl3pPr>
            <a:lvl4pPr marL="4526280" indent="0">
              <a:buNone/>
              <a:defRPr sz="5280" b="1"/>
            </a:lvl4pPr>
            <a:lvl5pPr marL="6035040" indent="0">
              <a:buNone/>
              <a:defRPr sz="5280" b="1"/>
            </a:lvl5pPr>
            <a:lvl6pPr marL="7543800" indent="0">
              <a:buNone/>
              <a:defRPr sz="5280" b="1"/>
            </a:lvl6pPr>
            <a:lvl7pPr marL="9052560" indent="0">
              <a:buNone/>
              <a:defRPr sz="5280" b="1"/>
            </a:lvl7pPr>
            <a:lvl8pPr marL="10561320" indent="0">
              <a:buNone/>
              <a:defRPr sz="5280" b="1"/>
            </a:lvl8pPr>
            <a:lvl9pPr marL="12070080" indent="0">
              <a:buNone/>
              <a:defRPr sz="5280" b="1"/>
            </a:lvl9pPr>
          </a:lstStyle>
          <a:p>
            <a:pPr lvl="0"/>
            <a:r>
              <a:rPr lang="en-US"/>
              <a:t>Edit Master text styles</a:t>
            </a:r>
          </a:p>
        </p:txBody>
      </p:sp>
      <p:sp>
        <p:nvSpPr>
          <p:cNvPr id="4" name="Content Placeholder 3">
            <a:extLst>
              <a:ext uri="{FF2B5EF4-FFF2-40B4-BE49-F238E27FC236}">
                <a16:creationId xmlns:a16="http://schemas.microsoft.com/office/drawing/2014/main" id="{0EE0FD66-B2AB-4883-BA7B-FEEA4D9069AD}"/>
              </a:ext>
            </a:extLst>
          </p:cNvPr>
          <p:cNvSpPr>
            <a:spLocks noGrp="1"/>
          </p:cNvSpPr>
          <p:nvPr>
            <p:ph sz="half" idx="2"/>
          </p:nvPr>
        </p:nvSpPr>
        <p:spPr>
          <a:xfrm>
            <a:off x="2771302" y="14696440"/>
            <a:ext cx="17020697" cy="21616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38C1EE-D15F-4943-B36D-CC876FA3C43F}"/>
              </a:ext>
            </a:extLst>
          </p:cNvPr>
          <p:cNvSpPr>
            <a:spLocks noGrp="1"/>
          </p:cNvSpPr>
          <p:nvPr>
            <p:ph type="body" sz="quarter" idx="3"/>
          </p:nvPr>
        </p:nvSpPr>
        <p:spPr>
          <a:xfrm>
            <a:off x="20368260" y="9862823"/>
            <a:ext cx="17104520" cy="4833617"/>
          </a:xfrm>
        </p:spPr>
        <p:txBody>
          <a:bodyPr anchor="b"/>
          <a:lstStyle>
            <a:lvl1pPr marL="0" indent="0">
              <a:buNone/>
              <a:defRPr sz="7920" b="1"/>
            </a:lvl1pPr>
            <a:lvl2pPr marL="1508760" indent="0">
              <a:buNone/>
              <a:defRPr sz="6600" b="1"/>
            </a:lvl2pPr>
            <a:lvl3pPr marL="3017520" indent="0">
              <a:buNone/>
              <a:defRPr sz="5940" b="1"/>
            </a:lvl3pPr>
            <a:lvl4pPr marL="4526280" indent="0">
              <a:buNone/>
              <a:defRPr sz="5280" b="1"/>
            </a:lvl4pPr>
            <a:lvl5pPr marL="6035040" indent="0">
              <a:buNone/>
              <a:defRPr sz="5280" b="1"/>
            </a:lvl5pPr>
            <a:lvl6pPr marL="7543800" indent="0">
              <a:buNone/>
              <a:defRPr sz="5280" b="1"/>
            </a:lvl6pPr>
            <a:lvl7pPr marL="9052560" indent="0">
              <a:buNone/>
              <a:defRPr sz="5280" b="1"/>
            </a:lvl7pPr>
            <a:lvl8pPr marL="10561320" indent="0">
              <a:buNone/>
              <a:defRPr sz="5280" b="1"/>
            </a:lvl8pPr>
            <a:lvl9pPr marL="12070080" indent="0">
              <a:buNone/>
              <a:defRPr sz="5280" b="1"/>
            </a:lvl9pPr>
          </a:lstStyle>
          <a:p>
            <a:pPr lvl="0"/>
            <a:r>
              <a:rPr lang="en-US"/>
              <a:t>Edit Master text styles</a:t>
            </a:r>
          </a:p>
        </p:txBody>
      </p:sp>
      <p:sp>
        <p:nvSpPr>
          <p:cNvPr id="6" name="Content Placeholder 5">
            <a:extLst>
              <a:ext uri="{FF2B5EF4-FFF2-40B4-BE49-F238E27FC236}">
                <a16:creationId xmlns:a16="http://schemas.microsoft.com/office/drawing/2014/main" id="{41F1F7A0-E5C7-433C-8ABA-0768D0FAC6DA}"/>
              </a:ext>
            </a:extLst>
          </p:cNvPr>
          <p:cNvSpPr>
            <a:spLocks noGrp="1"/>
          </p:cNvSpPr>
          <p:nvPr>
            <p:ph sz="quarter" idx="4"/>
          </p:nvPr>
        </p:nvSpPr>
        <p:spPr>
          <a:xfrm>
            <a:off x="20368260" y="14696440"/>
            <a:ext cx="17104520" cy="21616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C755D7-ECCF-403A-B6A8-975ED9A240C8}"/>
              </a:ext>
            </a:extLst>
          </p:cNvPr>
          <p:cNvSpPr>
            <a:spLocks noGrp="1"/>
          </p:cNvSpPr>
          <p:nvPr>
            <p:ph type="dt" sz="half" idx="10"/>
          </p:nvPr>
        </p:nvSpPr>
        <p:spPr/>
        <p:txBody>
          <a:bodyPr/>
          <a:lstStyle/>
          <a:p>
            <a:fld id="{985D6BDF-9D0E-4E2B-85B8-D8F4790360C9}" type="datetimeFigureOut">
              <a:rPr lang="en-US" smtClean="0"/>
              <a:t>8/15/20</a:t>
            </a:fld>
            <a:endParaRPr lang="en-US" dirty="0"/>
          </a:p>
        </p:txBody>
      </p:sp>
      <p:sp>
        <p:nvSpPr>
          <p:cNvPr id="8" name="Footer Placeholder 7">
            <a:extLst>
              <a:ext uri="{FF2B5EF4-FFF2-40B4-BE49-F238E27FC236}">
                <a16:creationId xmlns:a16="http://schemas.microsoft.com/office/drawing/2014/main" id="{4F97B1B6-E1ED-4B7A-B2ED-4E06A637272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DDCC9B2-583C-46AE-B651-0BB7C6F75B57}"/>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318914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BBD50-1B26-45EB-A870-4FE1A3AC16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9165AB-3B6F-4CAE-958F-5EE80EE0F2BB}"/>
              </a:ext>
            </a:extLst>
          </p:cNvPr>
          <p:cNvSpPr>
            <a:spLocks noGrp="1"/>
          </p:cNvSpPr>
          <p:nvPr>
            <p:ph type="dt" sz="half" idx="10"/>
          </p:nvPr>
        </p:nvSpPr>
        <p:spPr/>
        <p:txBody>
          <a:bodyPr/>
          <a:lstStyle/>
          <a:p>
            <a:fld id="{985D6BDF-9D0E-4E2B-85B8-D8F4790360C9}" type="datetimeFigureOut">
              <a:rPr lang="en-US" smtClean="0"/>
              <a:t>8/15/20</a:t>
            </a:fld>
            <a:endParaRPr lang="en-US" dirty="0"/>
          </a:p>
        </p:txBody>
      </p:sp>
      <p:sp>
        <p:nvSpPr>
          <p:cNvPr id="4" name="Footer Placeholder 3">
            <a:extLst>
              <a:ext uri="{FF2B5EF4-FFF2-40B4-BE49-F238E27FC236}">
                <a16:creationId xmlns:a16="http://schemas.microsoft.com/office/drawing/2014/main" id="{C483F596-4417-4DAD-99E3-048236F16C9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39252A5-623F-4C43-81FC-678FDC08F723}"/>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28032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B8FC5C-A8EC-4A85-B407-D69516FD4FAE}"/>
              </a:ext>
            </a:extLst>
          </p:cNvPr>
          <p:cNvSpPr>
            <a:spLocks noGrp="1"/>
          </p:cNvSpPr>
          <p:nvPr>
            <p:ph type="dt" sz="half" idx="10"/>
          </p:nvPr>
        </p:nvSpPr>
        <p:spPr/>
        <p:txBody>
          <a:bodyPr/>
          <a:lstStyle/>
          <a:p>
            <a:fld id="{985D6BDF-9D0E-4E2B-85B8-D8F4790360C9}" type="datetimeFigureOut">
              <a:rPr lang="en-US" smtClean="0"/>
              <a:t>8/15/20</a:t>
            </a:fld>
            <a:endParaRPr lang="en-US" dirty="0"/>
          </a:p>
        </p:txBody>
      </p:sp>
      <p:sp>
        <p:nvSpPr>
          <p:cNvPr id="3" name="Footer Placeholder 2">
            <a:extLst>
              <a:ext uri="{FF2B5EF4-FFF2-40B4-BE49-F238E27FC236}">
                <a16:creationId xmlns:a16="http://schemas.microsoft.com/office/drawing/2014/main" id="{E3D79C1D-05C8-44A8-AD6C-EE136ABD33E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CF8404A-2714-494B-BFCA-173CE7292CF0}"/>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763962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1A736-6BE8-4A89-92E0-4FBA4A405148}"/>
              </a:ext>
            </a:extLst>
          </p:cNvPr>
          <p:cNvSpPr>
            <a:spLocks noGrp="1"/>
          </p:cNvSpPr>
          <p:nvPr>
            <p:ph type="title"/>
          </p:nvPr>
        </p:nvSpPr>
        <p:spPr>
          <a:xfrm>
            <a:off x="2771302" y="2682240"/>
            <a:ext cx="12976382" cy="9387840"/>
          </a:xfrm>
        </p:spPr>
        <p:txBody>
          <a:bodyPr anchor="b"/>
          <a:lstStyle>
            <a:lvl1pPr>
              <a:defRPr sz="10560"/>
            </a:lvl1pPr>
          </a:lstStyle>
          <a:p>
            <a:r>
              <a:rPr lang="en-US"/>
              <a:t>Click to edit Master title style</a:t>
            </a:r>
          </a:p>
        </p:txBody>
      </p:sp>
      <p:sp>
        <p:nvSpPr>
          <p:cNvPr id="3" name="Content Placeholder 2">
            <a:extLst>
              <a:ext uri="{FF2B5EF4-FFF2-40B4-BE49-F238E27FC236}">
                <a16:creationId xmlns:a16="http://schemas.microsoft.com/office/drawing/2014/main" id="{CE314A34-D1B7-4E26-BE61-5B5958F492C9}"/>
              </a:ext>
            </a:extLst>
          </p:cNvPr>
          <p:cNvSpPr>
            <a:spLocks noGrp="1"/>
          </p:cNvSpPr>
          <p:nvPr>
            <p:ph idx="1"/>
          </p:nvPr>
        </p:nvSpPr>
        <p:spPr>
          <a:xfrm>
            <a:off x="17104520" y="5792896"/>
            <a:ext cx="20368260" cy="28591933"/>
          </a:xfrm>
        </p:spPr>
        <p:txBody>
          <a:bodyPr/>
          <a:lstStyle>
            <a:lvl1pPr>
              <a:defRPr sz="10560"/>
            </a:lvl1pPr>
            <a:lvl2pPr>
              <a:defRPr sz="9240"/>
            </a:lvl2pPr>
            <a:lvl3pPr>
              <a:defRPr sz="7920"/>
            </a:lvl3pPr>
            <a:lvl4pPr>
              <a:defRPr sz="6600"/>
            </a:lvl4pPr>
            <a:lvl5pPr>
              <a:defRPr sz="6600"/>
            </a:lvl5pPr>
            <a:lvl6pPr>
              <a:defRPr sz="6600"/>
            </a:lvl6pPr>
            <a:lvl7pPr>
              <a:defRPr sz="6600"/>
            </a:lvl7pPr>
            <a:lvl8pPr>
              <a:defRPr sz="6600"/>
            </a:lvl8pPr>
            <a:lvl9pPr>
              <a:defRPr sz="6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E6BABC-41F1-4656-A0DA-594C7814B477}"/>
              </a:ext>
            </a:extLst>
          </p:cNvPr>
          <p:cNvSpPr>
            <a:spLocks noGrp="1"/>
          </p:cNvSpPr>
          <p:nvPr>
            <p:ph type="body" sz="half" idx="2"/>
          </p:nvPr>
        </p:nvSpPr>
        <p:spPr>
          <a:xfrm>
            <a:off x="2771302" y="12070080"/>
            <a:ext cx="12976382" cy="22361316"/>
          </a:xfrm>
        </p:spPr>
        <p:txBody>
          <a:bodyPr/>
          <a:lstStyle>
            <a:lvl1pPr marL="0" indent="0">
              <a:buNone/>
              <a:defRPr sz="5280"/>
            </a:lvl1pPr>
            <a:lvl2pPr marL="1508760" indent="0">
              <a:buNone/>
              <a:defRPr sz="4620"/>
            </a:lvl2pPr>
            <a:lvl3pPr marL="3017520" indent="0">
              <a:buNone/>
              <a:defRPr sz="3960"/>
            </a:lvl3pPr>
            <a:lvl4pPr marL="4526280" indent="0">
              <a:buNone/>
              <a:defRPr sz="3300"/>
            </a:lvl4pPr>
            <a:lvl5pPr marL="6035040" indent="0">
              <a:buNone/>
              <a:defRPr sz="3300"/>
            </a:lvl5pPr>
            <a:lvl6pPr marL="7543800" indent="0">
              <a:buNone/>
              <a:defRPr sz="3300"/>
            </a:lvl6pPr>
            <a:lvl7pPr marL="9052560" indent="0">
              <a:buNone/>
              <a:defRPr sz="3300"/>
            </a:lvl7pPr>
            <a:lvl8pPr marL="10561320" indent="0">
              <a:buNone/>
              <a:defRPr sz="3300"/>
            </a:lvl8pPr>
            <a:lvl9pPr marL="12070080" indent="0">
              <a:buNone/>
              <a:defRPr sz="3300"/>
            </a:lvl9pPr>
          </a:lstStyle>
          <a:p>
            <a:pPr lvl="0"/>
            <a:r>
              <a:rPr lang="en-US"/>
              <a:t>Edit Master text styles</a:t>
            </a:r>
          </a:p>
        </p:txBody>
      </p:sp>
      <p:sp>
        <p:nvSpPr>
          <p:cNvPr id="5" name="Date Placeholder 4">
            <a:extLst>
              <a:ext uri="{FF2B5EF4-FFF2-40B4-BE49-F238E27FC236}">
                <a16:creationId xmlns:a16="http://schemas.microsoft.com/office/drawing/2014/main" id="{E161BAB2-9C67-4E5A-8B45-3E2FC4689D01}"/>
              </a:ext>
            </a:extLst>
          </p:cNvPr>
          <p:cNvSpPr>
            <a:spLocks noGrp="1"/>
          </p:cNvSpPr>
          <p:nvPr>
            <p:ph type="dt" sz="half" idx="10"/>
          </p:nvPr>
        </p:nvSpPr>
        <p:spPr/>
        <p:txBody>
          <a:bodyPr/>
          <a:lstStyle/>
          <a:p>
            <a:fld id="{985D6BDF-9D0E-4E2B-85B8-D8F4790360C9}" type="datetimeFigureOut">
              <a:rPr lang="en-US" smtClean="0"/>
              <a:t>8/15/20</a:t>
            </a:fld>
            <a:endParaRPr lang="en-US" dirty="0"/>
          </a:p>
        </p:txBody>
      </p:sp>
      <p:sp>
        <p:nvSpPr>
          <p:cNvPr id="6" name="Footer Placeholder 5">
            <a:extLst>
              <a:ext uri="{FF2B5EF4-FFF2-40B4-BE49-F238E27FC236}">
                <a16:creationId xmlns:a16="http://schemas.microsoft.com/office/drawing/2014/main" id="{0C5FE875-F44F-457F-8C5E-5A9FE1F54DB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572044B-73A4-4CD8-8DAF-567B30DE1B13}"/>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790669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BBC1A-10DC-4C09-8C94-D80495E468E2}"/>
              </a:ext>
            </a:extLst>
          </p:cNvPr>
          <p:cNvSpPr>
            <a:spLocks noGrp="1"/>
          </p:cNvSpPr>
          <p:nvPr>
            <p:ph type="title"/>
          </p:nvPr>
        </p:nvSpPr>
        <p:spPr>
          <a:xfrm>
            <a:off x="2771302" y="2682240"/>
            <a:ext cx="12976382" cy="9387840"/>
          </a:xfrm>
        </p:spPr>
        <p:txBody>
          <a:bodyPr anchor="b"/>
          <a:lstStyle>
            <a:lvl1pPr>
              <a:defRPr sz="10560"/>
            </a:lvl1pPr>
          </a:lstStyle>
          <a:p>
            <a:r>
              <a:rPr lang="en-US"/>
              <a:t>Click to edit Master title style</a:t>
            </a:r>
          </a:p>
        </p:txBody>
      </p:sp>
      <p:sp>
        <p:nvSpPr>
          <p:cNvPr id="3" name="Picture Placeholder 2">
            <a:extLst>
              <a:ext uri="{FF2B5EF4-FFF2-40B4-BE49-F238E27FC236}">
                <a16:creationId xmlns:a16="http://schemas.microsoft.com/office/drawing/2014/main" id="{81DA3929-B57A-4277-A26E-C97DB0D3DD3F}"/>
              </a:ext>
            </a:extLst>
          </p:cNvPr>
          <p:cNvSpPr>
            <a:spLocks noGrp="1"/>
          </p:cNvSpPr>
          <p:nvPr>
            <p:ph type="pic" idx="1"/>
          </p:nvPr>
        </p:nvSpPr>
        <p:spPr>
          <a:xfrm>
            <a:off x="17104520" y="5792896"/>
            <a:ext cx="20368260" cy="28591933"/>
          </a:xfrm>
        </p:spPr>
        <p:txBody>
          <a:bodyPr/>
          <a:lstStyle>
            <a:lvl1pPr marL="0" indent="0">
              <a:buNone/>
              <a:defRPr sz="10560"/>
            </a:lvl1pPr>
            <a:lvl2pPr marL="1508760" indent="0">
              <a:buNone/>
              <a:defRPr sz="9240"/>
            </a:lvl2pPr>
            <a:lvl3pPr marL="3017520" indent="0">
              <a:buNone/>
              <a:defRPr sz="7920"/>
            </a:lvl3pPr>
            <a:lvl4pPr marL="4526280" indent="0">
              <a:buNone/>
              <a:defRPr sz="6600"/>
            </a:lvl4pPr>
            <a:lvl5pPr marL="6035040" indent="0">
              <a:buNone/>
              <a:defRPr sz="6600"/>
            </a:lvl5pPr>
            <a:lvl6pPr marL="7543800" indent="0">
              <a:buNone/>
              <a:defRPr sz="6600"/>
            </a:lvl6pPr>
            <a:lvl7pPr marL="9052560" indent="0">
              <a:buNone/>
              <a:defRPr sz="6600"/>
            </a:lvl7pPr>
            <a:lvl8pPr marL="10561320" indent="0">
              <a:buNone/>
              <a:defRPr sz="6600"/>
            </a:lvl8pPr>
            <a:lvl9pPr marL="12070080" indent="0">
              <a:buNone/>
              <a:defRPr sz="6600"/>
            </a:lvl9pPr>
          </a:lstStyle>
          <a:p>
            <a:endParaRPr lang="en-US"/>
          </a:p>
        </p:txBody>
      </p:sp>
      <p:sp>
        <p:nvSpPr>
          <p:cNvPr id="4" name="Text Placeholder 3">
            <a:extLst>
              <a:ext uri="{FF2B5EF4-FFF2-40B4-BE49-F238E27FC236}">
                <a16:creationId xmlns:a16="http://schemas.microsoft.com/office/drawing/2014/main" id="{02FFED32-E893-4621-AB2D-64E6779F6BE4}"/>
              </a:ext>
            </a:extLst>
          </p:cNvPr>
          <p:cNvSpPr>
            <a:spLocks noGrp="1"/>
          </p:cNvSpPr>
          <p:nvPr>
            <p:ph type="body" sz="half" idx="2"/>
          </p:nvPr>
        </p:nvSpPr>
        <p:spPr>
          <a:xfrm>
            <a:off x="2771302" y="12070080"/>
            <a:ext cx="12976382" cy="22361316"/>
          </a:xfrm>
        </p:spPr>
        <p:txBody>
          <a:bodyPr/>
          <a:lstStyle>
            <a:lvl1pPr marL="0" indent="0">
              <a:buNone/>
              <a:defRPr sz="5280"/>
            </a:lvl1pPr>
            <a:lvl2pPr marL="1508760" indent="0">
              <a:buNone/>
              <a:defRPr sz="4620"/>
            </a:lvl2pPr>
            <a:lvl3pPr marL="3017520" indent="0">
              <a:buNone/>
              <a:defRPr sz="3960"/>
            </a:lvl3pPr>
            <a:lvl4pPr marL="4526280" indent="0">
              <a:buNone/>
              <a:defRPr sz="3300"/>
            </a:lvl4pPr>
            <a:lvl5pPr marL="6035040" indent="0">
              <a:buNone/>
              <a:defRPr sz="3300"/>
            </a:lvl5pPr>
            <a:lvl6pPr marL="7543800" indent="0">
              <a:buNone/>
              <a:defRPr sz="3300"/>
            </a:lvl6pPr>
            <a:lvl7pPr marL="9052560" indent="0">
              <a:buNone/>
              <a:defRPr sz="3300"/>
            </a:lvl7pPr>
            <a:lvl8pPr marL="10561320" indent="0">
              <a:buNone/>
              <a:defRPr sz="3300"/>
            </a:lvl8pPr>
            <a:lvl9pPr marL="12070080" indent="0">
              <a:buNone/>
              <a:defRPr sz="3300"/>
            </a:lvl9pPr>
          </a:lstStyle>
          <a:p>
            <a:pPr lvl="0"/>
            <a:r>
              <a:rPr lang="en-US"/>
              <a:t>Edit Master text styles</a:t>
            </a:r>
          </a:p>
        </p:txBody>
      </p:sp>
      <p:sp>
        <p:nvSpPr>
          <p:cNvPr id="5" name="Date Placeholder 4">
            <a:extLst>
              <a:ext uri="{FF2B5EF4-FFF2-40B4-BE49-F238E27FC236}">
                <a16:creationId xmlns:a16="http://schemas.microsoft.com/office/drawing/2014/main" id="{73D4A963-E511-4609-B88C-871E59868408}"/>
              </a:ext>
            </a:extLst>
          </p:cNvPr>
          <p:cNvSpPr>
            <a:spLocks noGrp="1"/>
          </p:cNvSpPr>
          <p:nvPr>
            <p:ph type="dt" sz="half" idx="10"/>
          </p:nvPr>
        </p:nvSpPr>
        <p:spPr/>
        <p:txBody>
          <a:bodyPr/>
          <a:lstStyle/>
          <a:p>
            <a:fld id="{985D6BDF-9D0E-4E2B-85B8-D8F4790360C9}" type="datetimeFigureOut">
              <a:rPr lang="en-US" smtClean="0"/>
              <a:t>8/15/20</a:t>
            </a:fld>
            <a:endParaRPr lang="en-US" dirty="0"/>
          </a:p>
        </p:txBody>
      </p:sp>
      <p:sp>
        <p:nvSpPr>
          <p:cNvPr id="6" name="Footer Placeholder 5">
            <a:extLst>
              <a:ext uri="{FF2B5EF4-FFF2-40B4-BE49-F238E27FC236}">
                <a16:creationId xmlns:a16="http://schemas.microsoft.com/office/drawing/2014/main" id="{B26A76B6-DB82-429A-B493-6DE7FEE4C01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03B640-C664-4863-BDDF-D3FE23B30D1E}"/>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233432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AA2320-7051-4086-BE30-05F3CED99B81}"/>
              </a:ext>
            </a:extLst>
          </p:cNvPr>
          <p:cNvSpPr>
            <a:spLocks noGrp="1"/>
          </p:cNvSpPr>
          <p:nvPr>
            <p:ph type="title"/>
          </p:nvPr>
        </p:nvSpPr>
        <p:spPr>
          <a:xfrm>
            <a:off x="2766060" y="2142070"/>
            <a:ext cx="34701480" cy="777663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CB6650-51D1-4FB7-8D77-2EAACEEADF8A}"/>
              </a:ext>
            </a:extLst>
          </p:cNvPr>
          <p:cNvSpPr>
            <a:spLocks noGrp="1"/>
          </p:cNvSpPr>
          <p:nvPr>
            <p:ph type="body" idx="1"/>
          </p:nvPr>
        </p:nvSpPr>
        <p:spPr>
          <a:xfrm>
            <a:off x="2766060" y="10710333"/>
            <a:ext cx="34701480" cy="255278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90E7C8-7FF9-4C9C-8025-3CCF1F580193}"/>
              </a:ext>
            </a:extLst>
          </p:cNvPr>
          <p:cNvSpPr>
            <a:spLocks noGrp="1"/>
          </p:cNvSpPr>
          <p:nvPr>
            <p:ph type="dt" sz="half" idx="2"/>
          </p:nvPr>
        </p:nvSpPr>
        <p:spPr>
          <a:xfrm>
            <a:off x="2766060" y="37290589"/>
            <a:ext cx="9052560" cy="2142067"/>
          </a:xfrm>
          <a:prstGeom prst="rect">
            <a:avLst/>
          </a:prstGeom>
        </p:spPr>
        <p:txBody>
          <a:bodyPr vert="horz" lIns="91440" tIns="45720" rIns="91440" bIns="45720" rtlCol="0" anchor="ctr"/>
          <a:lstStyle>
            <a:lvl1pPr algn="l">
              <a:defRPr sz="3960">
                <a:solidFill>
                  <a:schemeClr val="tx1">
                    <a:tint val="75000"/>
                  </a:schemeClr>
                </a:solidFill>
              </a:defRPr>
            </a:lvl1pPr>
          </a:lstStyle>
          <a:p>
            <a:fld id="{985D6BDF-9D0E-4E2B-85B8-D8F4790360C9}" type="datetimeFigureOut">
              <a:rPr lang="en-US" smtClean="0"/>
              <a:t>8/15/20</a:t>
            </a:fld>
            <a:endParaRPr lang="en-US" dirty="0"/>
          </a:p>
        </p:txBody>
      </p:sp>
      <p:sp>
        <p:nvSpPr>
          <p:cNvPr id="5" name="Footer Placeholder 4">
            <a:extLst>
              <a:ext uri="{FF2B5EF4-FFF2-40B4-BE49-F238E27FC236}">
                <a16:creationId xmlns:a16="http://schemas.microsoft.com/office/drawing/2014/main" id="{FAC26B8D-9A00-4784-BBA0-627D012CA801}"/>
              </a:ext>
            </a:extLst>
          </p:cNvPr>
          <p:cNvSpPr>
            <a:spLocks noGrp="1"/>
          </p:cNvSpPr>
          <p:nvPr>
            <p:ph type="ftr" sz="quarter" idx="3"/>
          </p:nvPr>
        </p:nvSpPr>
        <p:spPr>
          <a:xfrm>
            <a:off x="13327380" y="37290589"/>
            <a:ext cx="13578840" cy="2142067"/>
          </a:xfrm>
          <a:prstGeom prst="rect">
            <a:avLst/>
          </a:prstGeom>
        </p:spPr>
        <p:txBody>
          <a:bodyPr vert="horz" lIns="91440" tIns="45720" rIns="91440" bIns="45720" rtlCol="0" anchor="ctr"/>
          <a:lstStyle>
            <a:lvl1pPr algn="ctr">
              <a:defRPr sz="396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6772DF0-F4C0-44E8-9F72-FFC4534F3346}"/>
              </a:ext>
            </a:extLst>
          </p:cNvPr>
          <p:cNvSpPr>
            <a:spLocks noGrp="1"/>
          </p:cNvSpPr>
          <p:nvPr>
            <p:ph type="sldNum" sz="quarter" idx="4"/>
          </p:nvPr>
        </p:nvSpPr>
        <p:spPr>
          <a:xfrm>
            <a:off x="28414980" y="37290589"/>
            <a:ext cx="9052560" cy="2142067"/>
          </a:xfrm>
          <a:prstGeom prst="rect">
            <a:avLst/>
          </a:prstGeom>
        </p:spPr>
        <p:txBody>
          <a:bodyPr vert="horz" lIns="91440" tIns="45720" rIns="91440" bIns="45720" rtlCol="0" anchor="ctr"/>
          <a:lstStyle>
            <a:lvl1pPr algn="r">
              <a:defRPr sz="396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1176515695"/>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xStyles>
    <p:titleStyle>
      <a:lvl1pPr algn="l" defTabSz="3017520" rtl="0" eaLnBrk="1" latinLnBrk="0" hangingPunct="1">
        <a:lnSpc>
          <a:spcPct val="90000"/>
        </a:lnSpc>
        <a:spcBef>
          <a:spcPct val="0"/>
        </a:spcBef>
        <a:buNone/>
        <a:defRPr sz="14520" kern="1200">
          <a:solidFill>
            <a:schemeClr val="tx1"/>
          </a:solidFill>
          <a:latin typeface="+mj-lt"/>
          <a:ea typeface="+mj-ea"/>
          <a:cs typeface="+mj-cs"/>
        </a:defRPr>
      </a:lvl1pPr>
    </p:titleStyle>
    <p:bodyStyle>
      <a:lvl1pPr marL="754380" indent="-754380" algn="l" defTabSz="3017520" rtl="0" eaLnBrk="1" latinLnBrk="0" hangingPunct="1">
        <a:lnSpc>
          <a:spcPct val="90000"/>
        </a:lnSpc>
        <a:spcBef>
          <a:spcPts val="3300"/>
        </a:spcBef>
        <a:buFont typeface="Arial" panose="020B0604020202020204" pitchFamily="34" charset="0"/>
        <a:buChar char="•"/>
        <a:defRPr sz="9240" kern="1200">
          <a:solidFill>
            <a:schemeClr val="tx1"/>
          </a:solidFill>
          <a:latin typeface="+mn-lt"/>
          <a:ea typeface="+mn-ea"/>
          <a:cs typeface="+mn-cs"/>
        </a:defRPr>
      </a:lvl1pPr>
      <a:lvl2pPr marL="2263140" indent="-754380" algn="l" defTabSz="3017520" rtl="0" eaLnBrk="1" latinLnBrk="0" hangingPunct="1">
        <a:lnSpc>
          <a:spcPct val="90000"/>
        </a:lnSpc>
        <a:spcBef>
          <a:spcPts val="1650"/>
        </a:spcBef>
        <a:buFont typeface="Arial" panose="020B0604020202020204" pitchFamily="34" charset="0"/>
        <a:buChar char="•"/>
        <a:defRPr sz="7920" kern="1200">
          <a:solidFill>
            <a:schemeClr val="tx1"/>
          </a:solidFill>
          <a:latin typeface="+mn-lt"/>
          <a:ea typeface="+mn-ea"/>
          <a:cs typeface="+mn-cs"/>
        </a:defRPr>
      </a:lvl2pPr>
      <a:lvl3pPr marL="3771900" indent="-754380" algn="l" defTabSz="3017520" rtl="0" eaLnBrk="1" latinLnBrk="0" hangingPunct="1">
        <a:lnSpc>
          <a:spcPct val="90000"/>
        </a:lnSpc>
        <a:spcBef>
          <a:spcPts val="1650"/>
        </a:spcBef>
        <a:buFont typeface="Arial" panose="020B0604020202020204" pitchFamily="34" charset="0"/>
        <a:buChar char="•"/>
        <a:defRPr sz="6600" kern="1200">
          <a:solidFill>
            <a:schemeClr val="tx1"/>
          </a:solidFill>
          <a:latin typeface="+mn-lt"/>
          <a:ea typeface="+mn-ea"/>
          <a:cs typeface="+mn-cs"/>
        </a:defRPr>
      </a:lvl3pPr>
      <a:lvl4pPr marL="528066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4pPr>
      <a:lvl5pPr marL="678942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5pPr>
      <a:lvl6pPr marL="829818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6pPr>
      <a:lvl7pPr marL="980694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7pPr>
      <a:lvl8pPr marL="1131570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8pPr>
      <a:lvl9pPr marL="1282446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9pPr>
    </p:bodyStyle>
    <p:otherStyle>
      <a:defPPr>
        <a:defRPr lang="en-US"/>
      </a:defPPr>
      <a:lvl1pPr marL="0" algn="l" defTabSz="3017520" rtl="0" eaLnBrk="1" latinLnBrk="0" hangingPunct="1">
        <a:defRPr sz="5940" kern="1200">
          <a:solidFill>
            <a:schemeClr val="tx1"/>
          </a:solidFill>
          <a:latin typeface="+mn-lt"/>
          <a:ea typeface="+mn-ea"/>
          <a:cs typeface="+mn-cs"/>
        </a:defRPr>
      </a:lvl1pPr>
      <a:lvl2pPr marL="1508760" algn="l" defTabSz="3017520" rtl="0" eaLnBrk="1" latinLnBrk="0" hangingPunct="1">
        <a:defRPr sz="5940" kern="1200">
          <a:solidFill>
            <a:schemeClr val="tx1"/>
          </a:solidFill>
          <a:latin typeface="+mn-lt"/>
          <a:ea typeface="+mn-ea"/>
          <a:cs typeface="+mn-cs"/>
        </a:defRPr>
      </a:lvl2pPr>
      <a:lvl3pPr marL="3017520" algn="l" defTabSz="3017520" rtl="0" eaLnBrk="1" latinLnBrk="0" hangingPunct="1">
        <a:defRPr sz="5940" kern="1200">
          <a:solidFill>
            <a:schemeClr val="tx1"/>
          </a:solidFill>
          <a:latin typeface="+mn-lt"/>
          <a:ea typeface="+mn-ea"/>
          <a:cs typeface="+mn-cs"/>
        </a:defRPr>
      </a:lvl3pPr>
      <a:lvl4pPr marL="4526280" algn="l" defTabSz="3017520" rtl="0" eaLnBrk="1" latinLnBrk="0" hangingPunct="1">
        <a:defRPr sz="5940" kern="1200">
          <a:solidFill>
            <a:schemeClr val="tx1"/>
          </a:solidFill>
          <a:latin typeface="+mn-lt"/>
          <a:ea typeface="+mn-ea"/>
          <a:cs typeface="+mn-cs"/>
        </a:defRPr>
      </a:lvl4pPr>
      <a:lvl5pPr marL="6035040" algn="l" defTabSz="3017520" rtl="0" eaLnBrk="1" latinLnBrk="0" hangingPunct="1">
        <a:defRPr sz="5940" kern="1200">
          <a:solidFill>
            <a:schemeClr val="tx1"/>
          </a:solidFill>
          <a:latin typeface="+mn-lt"/>
          <a:ea typeface="+mn-ea"/>
          <a:cs typeface="+mn-cs"/>
        </a:defRPr>
      </a:lvl5pPr>
      <a:lvl6pPr marL="7543800" algn="l" defTabSz="3017520" rtl="0" eaLnBrk="1" latinLnBrk="0" hangingPunct="1">
        <a:defRPr sz="5940" kern="1200">
          <a:solidFill>
            <a:schemeClr val="tx1"/>
          </a:solidFill>
          <a:latin typeface="+mn-lt"/>
          <a:ea typeface="+mn-ea"/>
          <a:cs typeface="+mn-cs"/>
        </a:defRPr>
      </a:lvl6pPr>
      <a:lvl7pPr marL="9052560" algn="l" defTabSz="3017520" rtl="0" eaLnBrk="1" latinLnBrk="0" hangingPunct="1">
        <a:defRPr sz="5940" kern="1200">
          <a:solidFill>
            <a:schemeClr val="tx1"/>
          </a:solidFill>
          <a:latin typeface="+mn-lt"/>
          <a:ea typeface="+mn-ea"/>
          <a:cs typeface="+mn-cs"/>
        </a:defRPr>
      </a:lvl7pPr>
      <a:lvl8pPr marL="10561320" algn="l" defTabSz="3017520" rtl="0" eaLnBrk="1" latinLnBrk="0" hangingPunct="1">
        <a:defRPr sz="5940" kern="1200">
          <a:solidFill>
            <a:schemeClr val="tx1"/>
          </a:solidFill>
          <a:latin typeface="+mn-lt"/>
          <a:ea typeface="+mn-ea"/>
          <a:cs typeface="+mn-cs"/>
        </a:defRPr>
      </a:lvl8pPr>
      <a:lvl9pPr marL="12070080" algn="l" defTabSz="3017520" rtl="0" eaLnBrk="1" latinLnBrk="0" hangingPunct="1">
        <a:defRPr sz="59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chart" Target="../charts/char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6705600" y="225732"/>
            <a:ext cx="26822400" cy="287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67628" tIns="419070" rIns="167628" bIns="41907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6600" dirty="0">
                <a:solidFill>
                  <a:schemeClr val="accent3">
                    <a:lumMod val="20000"/>
                    <a:lumOff val="80000"/>
                  </a:schemeClr>
                </a:solidFill>
                <a:latin typeface="Avenir Book" panose="02000503020000020003" pitchFamily="2" charset="0"/>
                <a:ea typeface="Cambria Math" panose="02040503050406030204" pitchFamily="18" charset="0"/>
              </a:rPr>
              <a:t>Modeling a Glucose Pathway and an ATP Synthase Mechanism to show ATP Life Extension in Synthetic Cells</a:t>
            </a:r>
          </a:p>
        </p:txBody>
      </p:sp>
      <p:sp>
        <p:nvSpPr>
          <p:cNvPr id="5" name="Text Box 123"/>
          <p:cNvSpPr txBox="1">
            <a:spLocks noChangeArrowheads="1"/>
          </p:cNvSpPr>
          <p:nvPr/>
        </p:nvSpPr>
        <p:spPr bwMode="auto">
          <a:xfrm>
            <a:off x="6705600" y="2487169"/>
            <a:ext cx="26822400"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67628" tIns="167628" rIns="167628" bIns="167628"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dirty="0">
                <a:solidFill>
                  <a:schemeClr val="accent3">
                    <a:lumMod val="20000"/>
                    <a:lumOff val="80000"/>
                  </a:schemeClr>
                </a:solidFill>
                <a:latin typeface="Avenir Book" panose="02000503020000020003" pitchFamily="2" charset="0"/>
                <a:ea typeface="Cambria Math" panose="02040503050406030204" pitchFamily="18" charset="0"/>
              </a:rPr>
              <a:t>Ankita Roychoudhury</a:t>
            </a:r>
            <a:r>
              <a:rPr lang="en-US" sz="4800" baseline="30000" dirty="0">
                <a:solidFill>
                  <a:schemeClr val="accent3">
                    <a:lumMod val="20000"/>
                    <a:lumOff val="80000"/>
                  </a:schemeClr>
                </a:solidFill>
                <a:latin typeface="Avenir Book" panose="02000503020000020003" pitchFamily="2" charset="0"/>
                <a:ea typeface="Cambria Math" panose="02040503050406030204" pitchFamily="18" charset="0"/>
              </a:rPr>
              <a:t>1</a:t>
            </a:r>
            <a:r>
              <a:rPr lang="en-US" sz="4800" dirty="0">
                <a:solidFill>
                  <a:schemeClr val="accent3">
                    <a:lumMod val="20000"/>
                    <a:lumOff val="80000"/>
                  </a:schemeClr>
                </a:solidFill>
                <a:latin typeface="Avenir Book" panose="02000503020000020003" pitchFamily="2" charset="0"/>
                <a:ea typeface="Cambria Math" panose="02040503050406030204" pitchFamily="18" charset="0"/>
              </a:rPr>
              <a:t>; Richard Murray, PhD</a:t>
            </a:r>
            <a:r>
              <a:rPr lang="en-US" sz="4800" baseline="30000" dirty="0">
                <a:solidFill>
                  <a:schemeClr val="accent3">
                    <a:lumMod val="20000"/>
                    <a:lumOff val="80000"/>
                  </a:schemeClr>
                </a:solidFill>
                <a:latin typeface="Avenir Book" panose="02000503020000020003" pitchFamily="2" charset="0"/>
                <a:ea typeface="Cambria Math" panose="02040503050406030204" pitchFamily="18" charset="0"/>
              </a:rPr>
              <a:t>1</a:t>
            </a:r>
            <a:r>
              <a:rPr lang="en-US" sz="4800" dirty="0">
                <a:solidFill>
                  <a:schemeClr val="accent3">
                    <a:lumMod val="20000"/>
                    <a:lumOff val="80000"/>
                  </a:schemeClr>
                </a:solidFill>
                <a:latin typeface="Avenir Book" panose="02000503020000020003" pitchFamily="2" charset="0"/>
                <a:ea typeface="Cambria Math" panose="02040503050406030204" pitchFamily="18" charset="0"/>
              </a:rPr>
              <a:t>;</a:t>
            </a:r>
            <a:endParaRPr lang="en-US" sz="4800" baseline="30000" dirty="0">
              <a:solidFill>
                <a:schemeClr val="accent3">
                  <a:lumMod val="20000"/>
                  <a:lumOff val="80000"/>
                </a:schemeClr>
              </a:solidFill>
              <a:latin typeface="Avenir Book" panose="02000503020000020003" pitchFamily="2" charset="0"/>
              <a:ea typeface="Cambria Math" panose="02040503050406030204" pitchFamily="18" charset="0"/>
            </a:endParaRPr>
          </a:p>
          <a:p>
            <a:pPr algn="ctr" eaLnBrk="1" hangingPunct="1"/>
            <a:r>
              <a:rPr lang="en-US" sz="4800" baseline="30000" dirty="0">
                <a:solidFill>
                  <a:schemeClr val="accent3">
                    <a:lumMod val="20000"/>
                    <a:lumOff val="80000"/>
                  </a:schemeClr>
                </a:solidFill>
                <a:latin typeface="Avenir Book" panose="02000503020000020003" pitchFamily="2" charset="0"/>
                <a:ea typeface="Cambria Math" panose="02040503050406030204" pitchFamily="18" charset="0"/>
              </a:rPr>
              <a:t>1</a:t>
            </a:r>
            <a:r>
              <a:rPr lang="en-US" sz="4800" dirty="0">
                <a:solidFill>
                  <a:schemeClr val="accent3">
                    <a:lumMod val="20000"/>
                    <a:lumOff val="80000"/>
                  </a:schemeClr>
                </a:solidFill>
                <a:latin typeface="Avenir Book" panose="02000503020000020003" pitchFamily="2" charset="0"/>
                <a:ea typeface="Cambria Math" panose="02040503050406030204" pitchFamily="18" charset="0"/>
              </a:rPr>
              <a:t>California Institute of Technology</a:t>
            </a:r>
          </a:p>
        </p:txBody>
      </p:sp>
      <p:sp>
        <p:nvSpPr>
          <p:cNvPr id="24" name="TextBox 23"/>
          <p:cNvSpPr txBox="1"/>
          <p:nvPr/>
        </p:nvSpPr>
        <p:spPr>
          <a:xfrm>
            <a:off x="1645920" y="36713158"/>
            <a:ext cx="2638915" cy="2546845"/>
          </a:xfrm>
          <a:prstGeom prst="rect">
            <a:avLst/>
          </a:prstGeom>
          <a:solidFill>
            <a:schemeClr val="accent1">
              <a:lumMod val="40000"/>
              <a:lumOff val="60000"/>
            </a:schemeClr>
          </a:solidFill>
        </p:spPr>
        <p:txBody>
          <a:bodyPr wrap="none" lIns="83814" tIns="41907" rIns="83814" bIns="41907" rtlCol="0">
            <a:spAutoFit/>
          </a:bodyPr>
          <a:lstStyle/>
          <a:p>
            <a:r>
              <a:rPr lang="en-US" sz="3200" dirty="0">
                <a:latin typeface="Avenir Book" panose="02000503020000020003" pitchFamily="2" charset="0"/>
                <a:ea typeface="Cambria Math" panose="02040503050406030204" pitchFamily="18" charset="0"/>
              </a:rPr>
              <a:t>[name]</a:t>
            </a:r>
          </a:p>
          <a:p>
            <a:r>
              <a:rPr lang="en-US" sz="3200" dirty="0">
                <a:latin typeface="Avenir Book" panose="02000503020000020003" pitchFamily="2" charset="0"/>
                <a:ea typeface="Cambria Math" panose="02040503050406030204" pitchFamily="18" charset="0"/>
              </a:rPr>
              <a:t>[organization]</a:t>
            </a:r>
          </a:p>
          <a:p>
            <a:r>
              <a:rPr lang="en-US" sz="3200" dirty="0">
                <a:latin typeface="Avenir Book" panose="02000503020000020003" pitchFamily="2" charset="0"/>
                <a:ea typeface="Cambria Math" panose="02040503050406030204" pitchFamily="18" charset="0"/>
              </a:rPr>
              <a:t>[address]</a:t>
            </a:r>
          </a:p>
          <a:p>
            <a:r>
              <a:rPr lang="en-US" sz="3200" dirty="0">
                <a:latin typeface="Avenir Book" panose="02000503020000020003" pitchFamily="2" charset="0"/>
                <a:ea typeface="Cambria Math" panose="02040503050406030204" pitchFamily="18" charset="0"/>
              </a:rPr>
              <a:t>[email]</a:t>
            </a:r>
          </a:p>
          <a:p>
            <a:r>
              <a:rPr lang="en-US" sz="3200" dirty="0">
                <a:latin typeface="Avenir Book" panose="02000503020000020003" pitchFamily="2" charset="0"/>
                <a:ea typeface="Cambria Math" panose="02040503050406030204" pitchFamily="18" charset="0"/>
              </a:rPr>
              <a:t>[phone]</a:t>
            </a:r>
          </a:p>
        </p:txBody>
      </p:sp>
      <p:sp>
        <p:nvSpPr>
          <p:cNvPr id="25" name="TextBox 24"/>
          <p:cNvSpPr txBox="1"/>
          <p:nvPr/>
        </p:nvSpPr>
        <p:spPr>
          <a:xfrm>
            <a:off x="1645920" y="35623502"/>
            <a:ext cx="2607433" cy="915629"/>
          </a:xfrm>
          <a:prstGeom prst="rect">
            <a:avLst/>
          </a:prstGeom>
          <a:noFill/>
        </p:spPr>
        <p:txBody>
          <a:bodyPr wrap="none" lIns="83814" tIns="41907" rIns="83814" bIns="41907" rtlCol="0">
            <a:spAutoFit/>
          </a:bodyPr>
          <a:lstStyle/>
          <a:p>
            <a:r>
              <a:rPr lang="en-US" sz="5400" dirty="0">
                <a:latin typeface="Avenir Book" panose="02000503020000020003" pitchFamily="2" charset="0"/>
                <a:ea typeface="Cambria Math" panose="02040503050406030204" pitchFamily="18" charset="0"/>
              </a:rPr>
              <a:t>Contact</a:t>
            </a:r>
          </a:p>
        </p:txBody>
      </p:sp>
      <p:sp>
        <p:nvSpPr>
          <p:cNvPr id="26" name="TextBox 25"/>
          <p:cNvSpPr txBox="1"/>
          <p:nvPr/>
        </p:nvSpPr>
        <p:spPr>
          <a:xfrm>
            <a:off x="20116800" y="36713159"/>
            <a:ext cx="17881600" cy="2631477"/>
          </a:xfrm>
          <a:prstGeom prst="rect">
            <a:avLst/>
          </a:prstGeom>
          <a:noFill/>
        </p:spPr>
        <p:txBody>
          <a:bodyPr wrap="square" lIns="83814" tIns="83814" rIns="83814" bIns="83814" numCol="1" spcCol="419070" rtlCol="0">
            <a:spAutoFit/>
          </a:bodyPr>
          <a:lstStyle/>
          <a:p>
            <a:pPr marL="419070" indent="-419070">
              <a:buFont typeface="+mj-lt"/>
              <a:buAutoNum type="arabicPeriod"/>
            </a:pPr>
            <a:r>
              <a:rPr lang="en-US" sz="1600" dirty="0">
                <a:latin typeface="Avenir Book" panose="02000503020000020003" pitchFamily="2" charset="0"/>
                <a:ea typeface="Cambria Math" panose="02040503050406030204" pitchFamily="18" charset="0"/>
              </a:rPr>
              <a:t> </a:t>
            </a:r>
          </a:p>
          <a:p>
            <a:pPr marL="419070" indent="-419070">
              <a:buFont typeface="+mj-lt"/>
              <a:buAutoNum type="arabicPeriod"/>
            </a:pPr>
            <a:r>
              <a:rPr lang="en-US" sz="1600" dirty="0">
                <a:latin typeface="Avenir Book" panose="02000503020000020003" pitchFamily="2" charset="0"/>
                <a:ea typeface="Cambria Math" panose="02040503050406030204" pitchFamily="18" charset="0"/>
              </a:rPr>
              <a:t> </a:t>
            </a:r>
          </a:p>
          <a:p>
            <a:pPr marL="419070" indent="-419070">
              <a:buFont typeface="+mj-lt"/>
              <a:buAutoNum type="arabicPeriod"/>
            </a:pPr>
            <a:r>
              <a:rPr lang="en-US" sz="1600" dirty="0">
                <a:latin typeface="Avenir Book" panose="02000503020000020003" pitchFamily="2" charset="0"/>
                <a:ea typeface="Cambria Math" panose="02040503050406030204" pitchFamily="18" charset="0"/>
              </a:rPr>
              <a:t> </a:t>
            </a:r>
          </a:p>
          <a:p>
            <a:pPr marL="419070" indent="-419070">
              <a:buFont typeface="+mj-lt"/>
              <a:buAutoNum type="arabicPeriod"/>
            </a:pPr>
            <a:r>
              <a:rPr lang="en-US" sz="1600" dirty="0">
                <a:latin typeface="Avenir Book" panose="02000503020000020003" pitchFamily="2" charset="0"/>
                <a:ea typeface="Cambria Math" panose="02040503050406030204" pitchFamily="18" charset="0"/>
              </a:rPr>
              <a:t> </a:t>
            </a:r>
          </a:p>
          <a:p>
            <a:pPr marL="419070" indent="-419070">
              <a:buFont typeface="+mj-lt"/>
              <a:buAutoNum type="arabicPeriod"/>
            </a:pPr>
            <a:r>
              <a:rPr lang="en-US" sz="1600" dirty="0">
                <a:latin typeface="Avenir Book" panose="02000503020000020003" pitchFamily="2" charset="0"/>
                <a:ea typeface="Cambria Math" panose="02040503050406030204" pitchFamily="18" charset="0"/>
              </a:rPr>
              <a:t> </a:t>
            </a:r>
          </a:p>
          <a:p>
            <a:pPr marL="419070" indent="-419070">
              <a:buFont typeface="+mj-lt"/>
              <a:buAutoNum type="arabicPeriod"/>
            </a:pPr>
            <a:r>
              <a:rPr lang="en-US" sz="1600" dirty="0">
                <a:latin typeface="Avenir Book" panose="02000503020000020003" pitchFamily="2" charset="0"/>
                <a:ea typeface="Cambria Math" panose="02040503050406030204" pitchFamily="18" charset="0"/>
              </a:rPr>
              <a:t> </a:t>
            </a:r>
          </a:p>
          <a:p>
            <a:pPr marL="419070" indent="-419070">
              <a:buFont typeface="+mj-lt"/>
              <a:buAutoNum type="arabicPeriod"/>
            </a:pPr>
            <a:r>
              <a:rPr lang="en-US" sz="1600" dirty="0">
                <a:latin typeface="Avenir Book" panose="02000503020000020003" pitchFamily="2" charset="0"/>
                <a:ea typeface="Cambria Math" panose="02040503050406030204" pitchFamily="18" charset="0"/>
              </a:rPr>
              <a:t> </a:t>
            </a:r>
          </a:p>
          <a:p>
            <a:pPr marL="419070" indent="-419070">
              <a:buFont typeface="+mj-lt"/>
              <a:buAutoNum type="arabicPeriod"/>
            </a:pPr>
            <a:r>
              <a:rPr lang="en-US" sz="1600" dirty="0">
                <a:latin typeface="Avenir Book" panose="02000503020000020003" pitchFamily="2" charset="0"/>
                <a:ea typeface="Cambria Math" panose="02040503050406030204" pitchFamily="18" charset="0"/>
              </a:rPr>
              <a:t> </a:t>
            </a:r>
          </a:p>
          <a:p>
            <a:pPr marL="419070" indent="-419070">
              <a:buFont typeface="+mj-lt"/>
              <a:buAutoNum type="arabicPeriod"/>
            </a:pPr>
            <a:r>
              <a:rPr lang="en-US" sz="1600" dirty="0">
                <a:latin typeface="Avenir Book" panose="02000503020000020003" pitchFamily="2" charset="0"/>
                <a:ea typeface="Cambria Math" panose="02040503050406030204" pitchFamily="18" charset="0"/>
              </a:rPr>
              <a:t> </a:t>
            </a:r>
          </a:p>
          <a:p>
            <a:pPr marL="419070" indent="-419070">
              <a:buFont typeface="+mj-lt"/>
              <a:buAutoNum type="arabicPeriod"/>
            </a:pPr>
            <a:r>
              <a:rPr lang="en-US" sz="1600" dirty="0">
                <a:latin typeface="Avenir Book" panose="02000503020000020003" pitchFamily="2" charset="0"/>
                <a:ea typeface="Cambria Math" panose="02040503050406030204" pitchFamily="18" charset="0"/>
              </a:rPr>
              <a:t>  </a:t>
            </a:r>
          </a:p>
        </p:txBody>
      </p:sp>
      <p:sp>
        <p:nvSpPr>
          <p:cNvPr id="27" name="TextBox 26"/>
          <p:cNvSpPr txBox="1"/>
          <p:nvPr/>
        </p:nvSpPr>
        <p:spPr>
          <a:xfrm>
            <a:off x="20116802" y="35623502"/>
            <a:ext cx="18108856" cy="915629"/>
          </a:xfrm>
          <a:prstGeom prst="rect">
            <a:avLst/>
          </a:prstGeom>
          <a:noFill/>
        </p:spPr>
        <p:txBody>
          <a:bodyPr wrap="none" lIns="83814" tIns="41907" rIns="83814" bIns="41907" rtlCol="0">
            <a:spAutoFit/>
          </a:bodyPr>
          <a:lstStyle/>
          <a:p>
            <a:r>
              <a:rPr lang="en-US" sz="5400" dirty="0">
                <a:latin typeface="Avenir Book" panose="02000503020000020003" pitchFamily="2" charset="0"/>
                <a:ea typeface="Cambria Math" panose="02040503050406030204" pitchFamily="18" charset="0"/>
              </a:rPr>
              <a:t>References THANK YOU TO SAMEL KRON AND FELLOW</a:t>
            </a:r>
          </a:p>
        </p:txBody>
      </p:sp>
      <p:sp>
        <p:nvSpPr>
          <p:cNvPr id="10" name="Text Box 189"/>
          <p:cNvSpPr txBox="1">
            <a:spLocks noChangeArrowheads="1"/>
          </p:cNvSpPr>
          <p:nvPr/>
        </p:nvSpPr>
        <p:spPr bwMode="auto">
          <a:xfrm>
            <a:off x="1645920" y="6675120"/>
            <a:ext cx="11704320" cy="7971389"/>
          </a:xfrm>
          <a:prstGeom prst="rect">
            <a:avLst/>
          </a:prstGeom>
          <a:solidFill>
            <a:schemeClr val="bg1"/>
          </a:solidFill>
          <a:ln w="12700">
            <a:solidFill>
              <a:schemeClr val="accent1">
                <a:lumMod val="75000"/>
              </a:schemeClr>
            </a:solidFill>
          </a:ln>
          <a:effectLst/>
        </p:spPr>
        <p:txBody>
          <a:bodyPr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sz="3100" dirty="0">
                <a:latin typeface="Avenir Book" panose="02000503020000020003" pitchFamily="2" charset="0"/>
              </a:rPr>
              <a:t>In synthetic cell protein synthesis, a common limiting factor is the energy supply for transcription and translation. By studying computational and mathematical models of various ATP regeneration mechanisms in synthetic cells, we aim to propose experimental methods for ATP life extension. We use available software tools to study two models. These allow us to develop and study mass action models by implementing simple chemical reaction networks. Our simulations show that a glucose metabolic pathway can extend lifetime of ATP up to about 60 hours. Integrating ATP synthase can also independently lengthen the lifetime of ATP to various times depending on the implemented proton gradient mechanism. To ensure prolonged synthetic cell protein synthesis, either the glucose pathway or ATP synthase mechanism can be used. In the future, it will be useful to perform wet-lab experiments in order to compare our model to data.</a:t>
            </a:r>
          </a:p>
        </p:txBody>
      </p:sp>
      <p:sp>
        <p:nvSpPr>
          <p:cNvPr id="32" name="Rectangle 31"/>
          <p:cNvSpPr/>
          <p:nvPr/>
        </p:nvSpPr>
        <p:spPr>
          <a:xfrm>
            <a:off x="1645920" y="5852160"/>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dirty="0">
                <a:solidFill>
                  <a:schemeClr val="accent3">
                    <a:lumMod val="20000"/>
                    <a:lumOff val="80000"/>
                  </a:schemeClr>
                </a:solidFill>
                <a:latin typeface="Avenir Book" panose="02000503020000020003" pitchFamily="2" charset="0"/>
                <a:ea typeface="Cambria Math" panose="02040503050406030204" pitchFamily="18" charset="0"/>
              </a:rPr>
              <a:t>Abstract</a:t>
            </a:r>
          </a:p>
        </p:txBody>
      </p:sp>
      <p:sp>
        <p:nvSpPr>
          <p:cNvPr id="15" name="Text Box 194"/>
          <p:cNvSpPr txBox="1">
            <a:spLocks noChangeArrowheads="1"/>
          </p:cNvSpPr>
          <p:nvPr/>
        </p:nvSpPr>
        <p:spPr bwMode="auto">
          <a:xfrm>
            <a:off x="14264640" y="15648831"/>
            <a:ext cx="11704320" cy="7540502"/>
          </a:xfrm>
          <a:prstGeom prst="rect">
            <a:avLst/>
          </a:prstGeom>
          <a:solidFill>
            <a:schemeClr val="bg1"/>
          </a:solidFill>
          <a:ln w="12700">
            <a:solidFill>
              <a:schemeClr val="accent1">
                <a:lumMod val="75000"/>
              </a:schemeClr>
            </a:solidFill>
          </a:ln>
          <a:effectLst/>
        </p:spPr>
        <p:txBody>
          <a:bodyPr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600" dirty="0">
                <a:latin typeface="Avenir Book" panose="02000503020000020003" pitchFamily="2" charset="0"/>
                <a:ea typeface="Cambria Math" panose="02040503050406030204" pitchFamily="18" charset="0"/>
              </a:rPr>
              <a:t>In regards to the ATP rheostat model, we were able to show that ATP life extension can be achieved. First, we chose to implement an enzymatic mechanism by which every step of the pathway would follow, shown in Figure 3 below. After choosing parameters based on literature, we simulated the pathway by using BioCRNpyler, bioscrape, and </a:t>
            </a:r>
            <a:r>
              <a:rPr lang="en-US" sz="2600" dirty="0" err="1">
                <a:latin typeface="Avenir Book" panose="02000503020000020003" pitchFamily="2" charset="0"/>
                <a:ea typeface="Cambria Math" panose="02040503050406030204" pitchFamily="18" charset="0"/>
              </a:rPr>
              <a:t>sbml</a:t>
            </a:r>
            <a:r>
              <a:rPr lang="en-US" sz="2600" dirty="0">
                <a:latin typeface="Avenir Book" panose="02000503020000020003" pitchFamily="2" charset="0"/>
                <a:ea typeface="Cambria Math" panose="02040503050406030204" pitchFamily="18" charset="0"/>
              </a:rPr>
              <a:t>. The simulations are shown in Figure 4 below. We can see that there is isobutanol production and glucose consumption, as expected (Fig 4a). There is also extended ATP lifetime when the rheostat is implemented compared to when we only model ATP hydrolysis (Fig 4b). The ATP use case is included in all simulations to represent ATP consumed by TX/TL.</a:t>
            </a:r>
          </a:p>
          <a:p>
            <a:pPr eaLnBrk="1" hangingPunct="1"/>
            <a:r>
              <a:rPr lang="en-US" sz="2600" dirty="0">
                <a:latin typeface="Avenir Book" panose="02000503020000020003" pitchFamily="2" charset="0"/>
                <a:ea typeface="Cambria Math" panose="02040503050406030204" pitchFamily="18" charset="0"/>
              </a:rPr>
              <a:t>We are also able to show ATP life extension via the ATP synthase model. The three main components of this model are ATP synthesis via ATP synthase, proton gradient maintenance via a proton pump, and ATP use (that is representative of ATP consumed by TX/TL). When we compare the simulation with ATP synthase + ATP use vs ATP use only (Fig 5a), we see that there is a very short ATP life extension event. Then, when we include the proton pump, ATP is completely regenerated and can reach a higher steady state (Fig 5b). </a:t>
            </a:r>
          </a:p>
        </p:txBody>
      </p:sp>
      <p:sp>
        <p:nvSpPr>
          <p:cNvPr id="33" name="Rectangle 32"/>
          <p:cNvSpPr/>
          <p:nvPr/>
        </p:nvSpPr>
        <p:spPr>
          <a:xfrm>
            <a:off x="1645920" y="14820536"/>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dirty="0">
                <a:solidFill>
                  <a:schemeClr val="accent3">
                    <a:lumMod val="20000"/>
                    <a:lumOff val="80000"/>
                  </a:schemeClr>
                </a:solidFill>
                <a:latin typeface="Avenir Book" panose="02000503020000020003" pitchFamily="2" charset="0"/>
                <a:ea typeface="Cambria Math" panose="02040503050406030204" pitchFamily="18" charset="0"/>
              </a:rPr>
              <a:t>Introduction</a:t>
            </a:r>
          </a:p>
        </p:txBody>
      </p:sp>
      <p:sp>
        <p:nvSpPr>
          <p:cNvPr id="13" name="Text Box 192"/>
          <p:cNvSpPr txBox="1">
            <a:spLocks noChangeArrowheads="1"/>
          </p:cNvSpPr>
          <p:nvPr/>
        </p:nvSpPr>
        <p:spPr bwMode="auto">
          <a:xfrm>
            <a:off x="14264640" y="6675120"/>
            <a:ext cx="11704320" cy="7940611"/>
          </a:xfrm>
          <a:prstGeom prst="rect">
            <a:avLst/>
          </a:prstGeom>
          <a:solidFill>
            <a:schemeClr val="bg1"/>
          </a:solidFill>
          <a:ln w="12700">
            <a:solidFill>
              <a:schemeClr val="accent1">
                <a:lumMod val="75000"/>
              </a:schemeClr>
            </a:solidFill>
          </a:ln>
          <a:effectLst/>
        </p:spPr>
        <p:txBody>
          <a:bodyPr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600" dirty="0">
                <a:latin typeface="Avenir Book" panose="02000503020000020003" pitchFamily="2" charset="0"/>
              </a:rPr>
              <a:t>We used multiple software packages in order to test the hypothesis </a:t>
            </a:r>
            <a:r>
              <a:rPr lang="en-US" sz="2600" i="1" dirty="0">
                <a:latin typeface="Avenir Book" panose="02000503020000020003" pitchFamily="2" charset="0"/>
              </a:rPr>
              <a:t>in silico.</a:t>
            </a:r>
            <a:r>
              <a:rPr lang="en-US" sz="2600" dirty="0">
                <a:latin typeface="Avenir Book" panose="02000503020000020003" pitchFamily="2" charset="0"/>
              </a:rPr>
              <a:t> In particular, we used BioCRNpyler, bioscrape, autoReduce, SBML, and sub-</a:t>
            </a:r>
            <a:r>
              <a:rPr lang="en-US" sz="2600" dirty="0" err="1">
                <a:latin typeface="Avenir Book" panose="02000503020000020003" pitchFamily="2" charset="0"/>
              </a:rPr>
              <a:t>sbml</a:t>
            </a:r>
            <a:r>
              <a:rPr lang="en-US" sz="2600" dirty="0">
                <a:latin typeface="Avenir Book" panose="02000503020000020003" pitchFamily="2" charset="0"/>
              </a:rPr>
              <a:t>. Various software packages, such as BioCRNpyler, bioscrape, and autoReduce are being actively developed by members of Murray Lab. Biocrnpyler is an object-oriented framework (written in Python). Given simple descriptions, the software can generate chemical reaction networks, or CRNs. These are outputted as SBML files. SBML is a model representation format, which uses the language XML and commonly used in systems and synthetic biology. We then used bioscrape as a CRN simulator. Given an SBML file, bioscrape can solve the system and returns an output of results that can be simply visualized. Sub-</a:t>
            </a:r>
            <a:r>
              <a:rPr lang="en-US" sz="2600" dirty="0" err="1">
                <a:latin typeface="Avenir Book" panose="02000503020000020003" pitchFamily="2" charset="0"/>
              </a:rPr>
              <a:t>sbml</a:t>
            </a:r>
            <a:r>
              <a:rPr lang="en-US" sz="2600" dirty="0">
                <a:latin typeface="Avenir Book" panose="02000503020000020003" pitchFamily="2" charset="0"/>
              </a:rPr>
              <a:t> was also used because it can </a:t>
            </a:r>
            <a:r>
              <a:rPr lang="en-US" sz="2600" dirty="0">
                <a:latin typeface="Avenir Book" panose="02000503020000020003" pitchFamily="2" charset="0"/>
                <a:ea typeface="Arial"/>
                <a:cs typeface="Arial"/>
                <a:sym typeface="Arial"/>
              </a:rPr>
              <a:t>combine and model interactions between more than one SBML model. More specifically, sub-</a:t>
            </a:r>
            <a:r>
              <a:rPr lang="en-US" sz="2600" dirty="0" err="1">
                <a:latin typeface="Avenir Book" panose="02000503020000020003" pitchFamily="2" charset="0"/>
                <a:ea typeface="Arial"/>
                <a:cs typeface="Arial"/>
                <a:sym typeface="Arial"/>
              </a:rPr>
              <a:t>sbml</a:t>
            </a:r>
            <a:r>
              <a:rPr lang="en-US" sz="2600" dirty="0">
                <a:latin typeface="Avenir Book" panose="02000503020000020003" pitchFamily="2" charset="0"/>
                <a:ea typeface="Arial"/>
                <a:cs typeface="Arial"/>
                <a:sym typeface="Arial"/>
              </a:rPr>
              <a:t> allows for the creation of subsystems, the ability to combine multiple subsystems, and the ability to model interactions like the molecule transport and membrane diffusion. </a:t>
            </a:r>
          </a:p>
          <a:p>
            <a:pPr eaLnBrk="1" hangingPunct="1"/>
            <a:r>
              <a:rPr lang="en-US" sz="2600" dirty="0">
                <a:latin typeface="Avenir Book" panose="02000503020000020003" pitchFamily="2" charset="0"/>
              </a:rPr>
              <a:t>AutoReduce is a Python-based tool that is used for model reduction of input-controlled biological circuits [15]. This tool helped with parameter extraction that is relevant to biological experiments with the assumptions made (such as time-scale separation with the quasi-steady state assumption).</a:t>
            </a:r>
            <a:endParaRPr lang="en-US" sz="2600" dirty="0">
              <a:latin typeface="Avenir Book" panose="02000503020000020003" pitchFamily="2" charset="0"/>
              <a:ea typeface="Cambria Math" panose="02040503050406030204" pitchFamily="18" charset="0"/>
            </a:endParaRPr>
          </a:p>
        </p:txBody>
      </p:sp>
      <p:sp>
        <p:nvSpPr>
          <p:cNvPr id="34" name="Rectangle 33"/>
          <p:cNvSpPr/>
          <p:nvPr/>
        </p:nvSpPr>
        <p:spPr>
          <a:xfrm>
            <a:off x="14264640" y="5852160"/>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dirty="0">
                <a:solidFill>
                  <a:schemeClr val="accent3">
                    <a:lumMod val="20000"/>
                    <a:lumOff val="80000"/>
                  </a:schemeClr>
                </a:solidFill>
                <a:latin typeface="Avenir Book" panose="02000503020000020003" pitchFamily="2" charset="0"/>
                <a:ea typeface="Cambria Math" panose="02040503050406030204" pitchFamily="18" charset="0"/>
              </a:rPr>
              <a:t>Methods and Materials</a:t>
            </a:r>
          </a:p>
        </p:txBody>
      </p:sp>
      <p:sp>
        <p:nvSpPr>
          <p:cNvPr id="12" name="Text Box 191"/>
          <p:cNvSpPr txBox="1">
            <a:spLocks noChangeArrowheads="1"/>
          </p:cNvSpPr>
          <p:nvPr/>
        </p:nvSpPr>
        <p:spPr bwMode="auto">
          <a:xfrm>
            <a:off x="26883360" y="15643296"/>
            <a:ext cx="11704320" cy="6247840"/>
          </a:xfrm>
          <a:prstGeom prst="rect">
            <a:avLst/>
          </a:prstGeom>
          <a:solidFill>
            <a:schemeClr val="bg1"/>
          </a:solidFill>
          <a:ln w="12700">
            <a:solidFill>
              <a:schemeClr val="accent1">
                <a:lumMod val="75000"/>
              </a:schemeClr>
            </a:solidFill>
          </a:ln>
          <a:effectLst/>
        </p:spPr>
        <p:txBody>
          <a:bodyPr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Avenir Book" panose="02000503020000020003" pitchFamily="2" charset="0"/>
                <a:ea typeface="Cambria Math" panose="02040503050406030204" pitchFamily="18" charset="0"/>
              </a:rPr>
              <a:t>It is important to combine these models with others, such as ssDNA export or liposome fusion models, to understand and confirm the effects ATP life extension may have. This was done with </a:t>
            </a:r>
            <a:r>
              <a:rPr lang="en-US" sz="3200" dirty="0" err="1">
                <a:latin typeface="Avenir Book" panose="02000503020000020003" pitchFamily="2" charset="0"/>
                <a:ea typeface="Cambria Math" panose="02040503050406030204" pitchFamily="18" charset="0"/>
              </a:rPr>
              <a:t>Agrima</a:t>
            </a:r>
            <a:r>
              <a:rPr lang="en-US" sz="3200" dirty="0">
                <a:latin typeface="Avenir Book" panose="02000503020000020003" pitchFamily="2" charset="0"/>
                <a:ea typeface="Cambria Math" panose="02040503050406030204" pitchFamily="18" charset="0"/>
              </a:rPr>
              <a:t> </a:t>
            </a:r>
            <a:r>
              <a:rPr lang="en-US" sz="3200" dirty="0" err="1">
                <a:latin typeface="Avenir Book" panose="02000503020000020003" pitchFamily="2" charset="0"/>
                <a:ea typeface="Cambria Math" panose="02040503050406030204" pitchFamily="18" charset="0"/>
              </a:rPr>
              <a:t>Deedwania’s</a:t>
            </a:r>
            <a:r>
              <a:rPr lang="en-US" sz="3200" dirty="0">
                <a:latin typeface="Avenir Book" panose="02000503020000020003" pitchFamily="2" charset="0"/>
                <a:ea typeface="Cambria Math" panose="02040503050406030204" pitchFamily="18" charset="0"/>
              </a:rPr>
              <a:t> (IIT Delhi) single-stranded DNA (ssDNA) export model. Her model included the integration of a membrane protein (VirE2) by which ssDNA could be exported. We can see that when the ATP rheostat model is combined with the export model, there is more bound VirE2 and faster ssDNA export. We notice more significant effects when combined with the ATP synthase model since the self-sufficient capability of </a:t>
            </a:r>
            <a:r>
              <a:rPr lang="en-US" sz="3200">
                <a:latin typeface="Avenir Book" panose="02000503020000020003" pitchFamily="2" charset="0"/>
                <a:ea typeface="Cambria Math" panose="02040503050406030204" pitchFamily="18" charset="0"/>
              </a:rPr>
              <a:t>this model ensure </a:t>
            </a:r>
            <a:r>
              <a:rPr lang="en-US" sz="3200" dirty="0">
                <a:latin typeface="Avenir Book" panose="02000503020000020003" pitchFamily="2" charset="0"/>
                <a:ea typeface="Cambria Math" panose="02040503050406030204" pitchFamily="18" charset="0"/>
              </a:rPr>
              <a:t>a longer timeline of ATP life extension.</a:t>
            </a:r>
          </a:p>
        </p:txBody>
      </p:sp>
      <p:sp>
        <p:nvSpPr>
          <p:cNvPr id="35" name="Rectangle 34"/>
          <p:cNvSpPr/>
          <p:nvPr/>
        </p:nvSpPr>
        <p:spPr>
          <a:xfrm>
            <a:off x="26883360" y="14820336"/>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dirty="0">
                <a:solidFill>
                  <a:schemeClr val="accent3">
                    <a:lumMod val="20000"/>
                    <a:lumOff val="80000"/>
                  </a:schemeClr>
                </a:solidFill>
                <a:latin typeface="Avenir Book" panose="02000503020000020003" pitchFamily="2" charset="0"/>
                <a:ea typeface="Cambria Math" panose="02040503050406030204" pitchFamily="18" charset="0"/>
              </a:rPr>
              <a:t>Discussion</a:t>
            </a:r>
          </a:p>
        </p:txBody>
      </p:sp>
      <p:sp>
        <p:nvSpPr>
          <p:cNvPr id="14" name="Text Box 193"/>
          <p:cNvSpPr txBox="1">
            <a:spLocks noChangeArrowheads="1"/>
          </p:cNvSpPr>
          <p:nvPr/>
        </p:nvSpPr>
        <p:spPr bwMode="auto">
          <a:xfrm>
            <a:off x="26883360" y="25968960"/>
            <a:ext cx="11704320" cy="7725167"/>
          </a:xfrm>
          <a:prstGeom prst="rect">
            <a:avLst/>
          </a:prstGeom>
          <a:solidFill>
            <a:schemeClr val="bg1"/>
          </a:solidFill>
          <a:ln w="12700">
            <a:solidFill>
              <a:schemeClr val="accent1">
                <a:lumMod val="75000"/>
              </a:schemeClr>
            </a:solidFill>
          </a:ln>
          <a:effectLst/>
        </p:spPr>
        <p:txBody>
          <a:bodyPr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Avenir Book" panose="02000503020000020003" pitchFamily="2" charset="0"/>
                <a:ea typeface="Cambria Math" panose="02040503050406030204" pitchFamily="18" charset="0"/>
              </a:rPr>
              <a:t>Click here to insert your Conclusions text. Type it in or copy and paste from your Word document or other source.</a:t>
            </a:r>
          </a:p>
          <a:p>
            <a:pPr eaLnBrk="1" hangingPunct="1"/>
            <a:endParaRPr lang="en-US" sz="3200" dirty="0">
              <a:latin typeface="Avenir Book" panose="02000503020000020003" pitchFamily="2" charset="0"/>
              <a:ea typeface="Cambria Math" panose="02040503050406030204" pitchFamily="18" charset="0"/>
            </a:endParaRPr>
          </a:p>
          <a:p>
            <a:pPr eaLnBrk="1" hangingPunct="1"/>
            <a:r>
              <a:rPr lang="en-US" sz="3200" dirty="0">
                <a:latin typeface="Avenir Book" panose="02000503020000020003" pitchFamily="2" charset="0"/>
                <a:ea typeface="Cambria Math" panose="02040503050406030204" pitchFamily="18" charset="0"/>
              </a:rPr>
              <a:t>This text box will automatically re-size to your text. To turn off that feature, right click inside this box and go to Format Shape, Text Box, Autofit, and select the “Do Not Autofit” radio button.</a:t>
            </a:r>
          </a:p>
          <a:p>
            <a:pPr eaLnBrk="1" hangingPunct="1"/>
            <a:endParaRPr lang="en-US" sz="3200" dirty="0">
              <a:latin typeface="Avenir Book" panose="02000503020000020003" pitchFamily="2" charset="0"/>
              <a:ea typeface="Cambria Math" panose="02040503050406030204" pitchFamily="18" charset="0"/>
            </a:endParaRPr>
          </a:p>
          <a:p>
            <a:pPr eaLnBrk="1" hangingPunct="1"/>
            <a:r>
              <a:rPr lang="en-US" sz="3200" dirty="0">
                <a:latin typeface="Avenir Book" panose="02000503020000020003" pitchFamily="2" charset="0"/>
                <a:ea typeface="Cambria Math" panose="02040503050406030204" pitchFamily="18" charset="0"/>
              </a:rPr>
              <a:t>To change the font style of this text box: Click on the border once to highlight the entire text box, then select a different font or font size that suits you. This text is Calibri 32pt and is easily read up to 5 feet away on a 44x44 poster.</a:t>
            </a:r>
          </a:p>
          <a:p>
            <a:pPr eaLnBrk="1" hangingPunct="1"/>
            <a:endParaRPr lang="en-US" sz="3200" dirty="0">
              <a:latin typeface="Avenir Book" panose="02000503020000020003" pitchFamily="2" charset="0"/>
              <a:ea typeface="Cambria Math" panose="02040503050406030204" pitchFamily="18" charset="0"/>
            </a:endParaRPr>
          </a:p>
          <a:p>
            <a:pPr eaLnBrk="1" hangingPunct="1"/>
            <a:r>
              <a:rPr lang="en-US" sz="3200" dirty="0">
                <a:latin typeface="Avenir Book" panose="02000503020000020003" pitchFamily="2" charset="0"/>
                <a:ea typeface="Cambria Math" panose="02040503050406030204" pitchFamily="18" charset="0"/>
              </a:rPr>
              <a:t>Zoom out to 100% to preview what this will look like on your printed poster.</a:t>
            </a:r>
          </a:p>
        </p:txBody>
      </p:sp>
      <p:sp>
        <p:nvSpPr>
          <p:cNvPr id="36" name="Rectangle 35"/>
          <p:cNvSpPr/>
          <p:nvPr/>
        </p:nvSpPr>
        <p:spPr>
          <a:xfrm>
            <a:off x="26883360" y="25146000"/>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dirty="0">
                <a:solidFill>
                  <a:schemeClr val="accent3">
                    <a:lumMod val="20000"/>
                    <a:lumOff val="80000"/>
                  </a:schemeClr>
                </a:solidFill>
                <a:latin typeface="Avenir Book" panose="02000503020000020003" pitchFamily="2" charset="0"/>
                <a:ea typeface="Cambria Math" panose="02040503050406030204" pitchFamily="18" charset="0"/>
              </a:rPr>
              <a:t>Conclusions</a:t>
            </a:r>
          </a:p>
        </p:txBody>
      </p:sp>
      <p:sp>
        <p:nvSpPr>
          <p:cNvPr id="11" name="Text Box 190"/>
          <p:cNvSpPr txBox="1">
            <a:spLocks noChangeArrowheads="1"/>
          </p:cNvSpPr>
          <p:nvPr/>
        </p:nvSpPr>
        <p:spPr bwMode="auto">
          <a:xfrm>
            <a:off x="1645920" y="15643496"/>
            <a:ext cx="11704320" cy="11941706"/>
          </a:xfrm>
          <a:prstGeom prst="rect">
            <a:avLst/>
          </a:prstGeom>
          <a:solidFill>
            <a:schemeClr val="bg1"/>
          </a:solidFill>
          <a:ln w="12700">
            <a:solidFill>
              <a:schemeClr val="accent1">
                <a:lumMod val="75000"/>
              </a:schemeClr>
            </a:solidFill>
          </a:ln>
          <a:effectLst/>
        </p:spPr>
        <p:txBody>
          <a:bodyPr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600" dirty="0">
                <a:latin typeface="Avenir Book" panose="02000503020000020003" pitchFamily="2" charset="0"/>
              </a:rPr>
              <a:t>Synthetic biology focuses on the engineering of devices, pathways, networks, and systems that utilize tools which already exist in biology. There is a growing interest in the development and application of genetically-programmed synthetic cells for future use. These cell-free systems can be used as environments in which more complex engineered systems can be implemented and designed [9]. </a:t>
            </a:r>
          </a:p>
          <a:p>
            <a:pPr eaLnBrk="1" hangingPunct="1"/>
            <a:r>
              <a:rPr lang="en-US" sz="2600" dirty="0">
                <a:latin typeface="Avenir Book" panose="02000503020000020003" pitchFamily="2" charset="0"/>
              </a:rPr>
              <a:t>When building synthetic cells, there are five main subsystems to be considered. These are: spatial organization, metabolic subsystems, sensing and signaling, regulation and computation, and actuation. The problem we have chosen to tackle involves the metabolic subsystems, specifically the power supply and energy lifetime [11]. We aim to extend the lifetimes of synthetic cells derived from liposomes by implementing an ATP life extension mechanism. This mechanism can be a biochemical ATP regeneration pathway, a directed transporter, etc. An efficient, longer-lasting method to provide energy required for internal reactions will allow us to carry out more complex, sustainable experiments. We will be able to broaden the range of possible research in synthetic cells if we can measure responses, production, etc. for longer time periods.</a:t>
            </a:r>
          </a:p>
          <a:p>
            <a:pPr eaLnBrk="1" hangingPunct="1"/>
            <a:r>
              <a:rPr lang="en-US" sz="2600" dirty="0">
                <a:latin typeface="Avenir Book" panose="02000503020000020003" pitchFamily="2" charset="0"/>
              </a:rPr>
              <a:t>The two mechanisms we studied are an ATP rheostat mechanism and an ATP synthase mechanism. The ATP rheostat was published by James Bowie Lab at UCLA. It can maintain ATP concentrations for up to 70 hours in buffer. See Figure 1 below for the reaction pathway. We want to explore whether the rheostat can extend ATP levels in synthetic cells with TX/TL, a transcription/translation system that creates protein from linear DNA templates [1,6,7]. Secondly, we investigated an ATP synthase model. This is a membrane protein that synthesizes ATP from ADP and Pi when there is a proton gradient (protons flow into the liposome). We also include a proton pump that pumps out H+ ions so that we can maintain the proton gradient necessary for ATP synthesis. A schematic shown below in Figure 2. </a:t>
            </a:r>
          </a:p>
        </p:txBody>
      </p:sp>
      <p:sp>
        <p:nvSpPr>
          <p:cNvPr id="45" name="Rectangle 44"/>
          <p:cNvSpPr/>
          <p:nvPr/>
        </p:nvSpPr>
        <p:spPr>
          <a:xfrm>
            <a:off x="14264640" y="14825871"/>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dirty="0">
                <a:solidFill>
                  <a:schemeClr val="accent3">
                    <a:lumMod val="20000"/>
                    <a:lumOff val="80000"/>
                  </a:schemeClr>
                </a:solidFill>
                <a:latin typeface="Avenir Book" panose="02000503020000020003" pitchFamily="2" charset="0"/>
                <a:ea typeface="Cambria Math" panose="02040503050406030204" pitchFamily="18" charset="0"/>
              </a:rPr>
              <a:t>Results</a:t>
            </a:r>
          </a:p>
        </p:txBody>
      </p:sp>
      <p:sp>
        <p:nvSpPr>
          <p:cNvPr id="51" name="Text Box 180"/>
          <p:cNvSpPr txBox="1">
            <a:spLocks noChangeArrowheads="1"/>
          </p:cNvSpPr>
          <p:nvPr/>
        </p:nvSpPr>
        <p:spPr bwMode="auto">
          <a:xfrm>
            <a:off x="1449561" y="33767272"/>
            <a:ext cx="5670548" cy="1377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Avenir Book" panose="02000503020000020003" pitchFamily="2" charset="0"/>
                <a:ea typeface="Cambria Math" panose="02040503050406030204" pitchFamily="18" charset="0"/>
              </a:rPr>
              <a:t>Figure 1. Entire Rheostat pathway as shown in the Opgenorth et al paper [7].</a:t>
            </a:r>
          </a:p>
        </p:txBody>
      </p:sp>
      <p:sp>
        <p:nvSpPr>
          <p:cNvPr id="52" name="Text Box 181"/>
          <p:cNvSpPr txBox="1">
            <a:spLocks noChangeArrowheads="1"/>
          </p:cNvSpPr>
          <p:nvPr/>
        </p:nvSpPr>
        <p:spPr bwMode="auto">
          <a:xfrm>
            <a:off x="7403846" y="33336385"/>
            <a:ext cx="5540356" cy="1808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Avenir Book" panose="02000503020000020003" pitchFamily="2" charset="0"/>
                <a:ea typeface="Cambria Math" panose="02040503050406030204" pitchFamily="18" charset="0"/>
              </a:rPr>
              <a:t>Figure 2. ATP Synthase (purple) Model schematic. We include a proton pump (green) to maintain the proton gradient</a:t>
            </a:r>
          </a:p>
        </p:txBody>
      </p:sp>
      <p:sp>
        <p:nvSpPr>
          <p:cNvPr id="37" name="Text Box 180"/>
          <p:cNvSpPr txBox="1">
            <a:spLocks noChangeArrowheads="1"/>
          </p:cNvSpPr>
          <p:nvPr/>
        </p:nvSpPr>
        <p:spPr bwMode="auto">
          <a:xfrm>
            <a:off x="26722883" y="14173200"/>
            <a:ext cx="4877285" cy="515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dirty="0">
                <a:latin typeface="Avenir Book" panose="02000503020000020003" pitchFamily="2" charset="0"/>
                <a:ea typeface="Cambria Math" panose="02040503050406030204" pitchFamily="18" charset="0"/>
              </a:rPr>
              <a:t>Chart 1. Label in 28pt Calibri.</a:t>
            </a:r>
          </a:p>
        </p:txBody>
      </p:sp>
      <p:sp>
        <p:nvSpPr>
          <p:cNvPr id="30" name="Rectangle 265"/>
          <p:cNvSpPr>
            <a:spLocks noChangeAspect="1" noChangeArrowheads="1"/>
          </p:cNvSpPr>
          <p:nvPr/>
        </p:nvSpPr>
        <p:spPr bwMode="auto">
          <a:xfrm>
            <a:off x="1097280" y="1097280"/>
            <a:ext cx="3654715" cy="2743200"/>
          </a:xfrm>
          <a:prstGeom prst="rect">
            <a:avLst/>
          </a:prstGeom>
          <a:blipFill dpi="0" rotWithShape="1">
            <a:blip r:embed="rId3">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nchor="ctr"/>
          <a:lstStyle/>
          <a:p>
            <a:pPr algn="ctr" defTabSz="4022725"/>
            <a:r>
              <a:rPr lang="en-US" sz="2800" dirty="0">
                <a:latin typeface="Avenir Book" panose="02000503020000020003" pitchFamily="2" charset="0"/>
                <a:ea typeface="Cambria Math" panose="02040503050406030204" pitchFamily="18" charset="0"/>
              </a:rPr>
              <a:t>REPLACE THIS BOX WITH YOUR ORGANIZATION’S</a:t>
            </a:r>
          </a:p>
          <a:p>
            <a:pPr algn="ctr" defTabSz="4022725"/>
            <a:r>
              <a:rPr lang="en-US" sz="2800" dirty="0">
                <a:latin typeface="Avenir Book" panose="02000503020000020003" pitchFamily="2" charset="0"/>
                <a:ea typeface="Cambria Math" panose="02040503050406030204" pitchFamily="18" charset="0"/>
              </a:rPr>
              <a:t>HIGH RESOLUTION LOGO</a:t>
            </a:r>
          </a:p>
        </p:txBody>
      </p:sp>
      <p:sp>
        <p:nvSpPr>
          <p:cNvPr id="31" name="Rectangle 265"/>
          <p:cNvSpPr>
            <a:spLocks noChangeAspect="1" noChangeArrowheads="1"/>
          </p:cNvSpPr>
          <p:nvPr/>
        </p:nvSpPr>
        <p:spPr bwMode="auto">
          <a:xfrm>
            <a:off x="35478720" y="1097280"/>
            <a:ext cx="3654715" cy="2743200"/>
          </a:xfrm>
          <a:prstGeom prst="rect">
            <a:avLst/>
          </a:prstGeom>
          <a:blipFill dpi="0" rotWithShape="1">
            <a:blip r:embed="rId3">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nchor="ctr"/>
          <a:lstStyle/>
          <a:p>
            <a:pPr algn="ctr" defTabSz="4022725"/>
            <a:r>
              <a:rPr lang="en-US" sz="2800" dirty="0">
                <a:latin typeface="Avenir Book" panose="02000503020000020003" pitchFamily="2" charset="0"/>
                <a:ea typeface="Cambria Math" panose="02040503050406030204" pitchFamily="18" charset="0"/>
              </a:rPr>
              <a:t>REPLACE THIS BOX WITH YOUR ORGANIZATION’S</a:t>
            </a:r>
          </a:p>
          <a:p>
            <a:pPr algn="ctr" defTabSz="4022725"/>
            <a:r>
              <a:rPr lang="en-US" sz="2800" dirty="0">
                <a:latin typeface="Avenir Book" panose="02000503020000020003" pitchFamily="2" charset="0"/>
                <a:ea typeface="Cambria Math" panose="02040503050406030204" pitchFamily="18" charset="0"/>
              </a:rPr>
              <a:t>HIGH RESOLUTION LOGO</a:t>
            </a:r>
          </a:p>
        </p:txBody>
      </p:sp>
      <p:graphicFrame>
        <p:nvGraphicFramePr>
          <p:cNvPr id="7" name="Chart 6">
            <a:extLst>
              <a:ext uri="{FF2B5EF4-FFF2-40B4-BE49-F238E27FC236}">
                <a16:creationId xmlns:a16="http://schemas.microsoft.com/office/drawing/2014/main" id="{BDE82497-42F6-495D-8190-57BD5FE8396B}"/>
              </a:ext>
            </a:extLst>
          </p:cNvPr>
          <p:cNvGraphicFramePr/>
          <p:nvPr>
            <p:extLst>
              <p:ext uri="{D42A27DB-BD31-4B8C-83A1-F6EECF244321}">
                <p14:modId xmlns:p14="http://schemas.microsoft.com/office/powerpoint/2010/main" val="2432932450"/>
              </p:ext>
            </p:extLst>
          </p:nvPr>
        </p:nvGraphicFramePr>
        <p:xfrm>
          <a:off x="26883360" y="5852159"/>
          <a:ext cx="11704320" cy="8271153"/>
        </p:xfrm>
        <a:graphic>
          <a:graphicData uri="http://schemas.openxmlformats.org/drawingml/2006/chart">
            <c:chart xmlns:c="http://schemas.openxmlformats.org/drawingml/2006/chart" xmlns:r="http://schemas.openxmlformats.org/officeDocument/2006/relationships" r:id="rId4"/>
          </a:graphicData>
        </a:graphic>
      </p:graphicFrame>
      <p:pic>
        <p:nvPicPr>
          <p:cNvPr id="38" name="Content Placeholder 4" descr="A close up of a map&#10;&#10;Description automatically generated">
            <a:extLst>
              <a:ext uri="{FF2B5EF4-FFF2-40B4-BE49-F238E27FC236}">
                <a16:creationId xmlns:a16="http://schemas.microsoft.com/office/drawing/2014/main" id="{207D8F08-7127-C24B-8CAC-5AB012895F2C}"/>
              </a:ext>
            </a:extLst>
          </p:cNvPr>
          <p:cNvPicPr>
            <a:picLocks noChangeAspect="1"/>
          </p:cNvPicPr>
          <p:nvPr/>
        </p:nvPicPr>
        <p:blipFill>
          <a:blip r:embed="rId5"/>
          <a:stretch>
            <a:fillRect/>
          </a:stretch>
        </p:blipFill>
        <p:spPr>
          <a:xfrm>
            <a:off x="2747199" y="27912526"/>
            <a:ext cx="2453349" cy="5645954"/>
          </a:xfrm>
          <a:prstGeom prst="rect">
            <a:avLst/>
          </a:prstGeom>
        </p:spPr>
      </p:pic>
      <p:pic>
        <p:nvPicPr>
          <p:cNvPr id="39" name="Picture 38" descr="A close up of text on a white background&#10;&#10;Description automatically generated">
            <a:extLst>
              <a:ext uri="{FF2B5EF4-FFF2-40B4-BE49-F238E27FC236}">
                <a16:creationId xmlns:a16="http://schemas.microsoft.com/office/drawing/2014/main" id="{980FFAC9-771D-E24C-808E-A79BB5422D77}"/>
              </a:ext>
            </a:extLst>
          </p:cNvPr>
          <p:cNvPicPr>
            <a:picLocks noChangeAspect="1"/>
          </p:cNvPicPr>
          <p:nvPr/>
        </p:nvPicPr>
        <p:blipFill rotWithShape="1">
          <a:blip r:embed="rId6"/>
          <a:srcRect t="2418" b="3839"/>
          <a:stretch/>
        </p:blipFill>
        <p:spPr>
          <a:xfrm>
            <a:off x="7304480" y="27829834"/>
            <a:ext cx="5540356" cy="5305783"/>
          </a:xfrm>
          <a:prstGeom prst="rect">
            <a:avLst/>
          </a:prstGeom>
        </p:spPr>
      </p:pic>
      <p:grpSp>
        <p:nvGrpSpPr>
          <p:cNvPr id="23" name="Group 22">
            <a:extLst>
              <a:ext uri="{FF2B5EF4-FFF2-40B4-BE49-F238E27FC236}">
                <a16:creationId xmlns:a16="http://schemas.microsoft.com/office/drawing/2014/main" id="{96EFE115-F37B-3F40-B699-3BEB1A3C0CC2}"/>
              </a:ext>
            </a:extLst>
          </p:cNvPr>
          <p:cNvGrpSpPr/>
          <p:nvPr/>
        </p:nvGrpSpPr>
        <p:grpSpPr>
          <a:xfrm>
            <a:off x="14693316" y="25547526"/>
            <a:ext cx="10041319" cy="4130608"/>
            <a:chOff x="14264640" y="29831543"/>
            <a:chExt cx="10041319" cy="4130608"/>
          </a:xfrm>
        </p:grpSpPr>
        <p:pic>
          <p:nvPicPr>
            <p:cNvPr id="20" name="Picture 19" descr="A close up of a map&#10;&#10;Description automatically generated">
              <a:extLst>
                <a:ext uri="{FF2B5EF4-FFF2-40B4-BE49-F238E27FC236}">
                  <a16:creationId xmlns:a16="http://schemas.microsoft.com/office/drawing/2014/main" id="{DE33E90A-BA1E-7C4C-B80A-2515440CC9F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264640" y="30070182"/>
              <a:ext cx="4937760" cy="2743200"/>
            </a:xfrm>
            <a:prstGeom prst="rect">
              <a:avLst/>
            </a:prstGeom>
          </p:spPr>
        </p:pic>
        <p:pic>
          <p:nvPicPr>
            <p:cNvPr id="22" name="Picture 21" descr="A close up of a piece of paper&#10;&#10;Description automatically generated">
              <a:extLst>
                <a:ext uri="{FF2B5EF4-FFF2-40B4-BE49-F238E27FC236}">
                  <a16:creationId xmlns:a16="http://schemas.microsoft.com/office/drawing/2014/main" id="{7B822957-A7B6-1A4E-9C98-7D78F0EFBD1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368199" y="30070182"/>
              <a:ext cx="4937760" cy="2743200"/>
            </a:xfrm>
            <a:prstGeom prst="rect">
              <a:avLst/>
            </a:prstGeom>
          </p:spPr>
        </p:pic>
        <p:sp>
          <p:nvSpPr>
            <p:cNvPr id="46" name="Text Box 181">
              <a:extLst>
                <a:ext uri="{FF2B5EF4-FFF2-40B4-BE49-F238E27FC236}">
                  <a16:creationId xmlns:a16="http://schemas.microsoft.com/office/drawing/2014/main" id="{217C5ED6-DEA8-A64F-8AF4-CC8998CBF32A}"/>
                </a:ext>
              </a:extLst>
            </p:cNvPr>
            <p:cNvSpPr txBox="1">
              <a:spLocks noChangeArrowheads="1"/>
            </p:cNvSpPr>
            <p:nvPr/>
          </p:nvSpPr>
          <p:spPr bwMode="auto">
            <a:xfrm>
              <a:off x="14572329" y="32769523"/>
              <a:ext cx="9733629" cy="119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dirty="0">
                  <a:latin typeface="Avenir Book" panose="02000503020000020003" pitchFamily="2" charset="0"/>
                  <a:ea typeface="Cambria Math" panose="02040503050406030204" pitchFamily="18" charset="0"/>
                </a:rPr>
                <a:t>Figure 4. Simulations of the ATP rheostat pathway. We see stoichiometric production of isobutanol (4a) and extended ATP production with the rheostat (4b). </a:t>
              </a:r>
            </a:p>
          </p:txBody>
        </p:sp>
        <p:sp>
          <p:nvSpPr>
            <p:cNvPr id="47" name="Text Box 181">
              <a:extLst>
                <a:ext uri="{FF2B5EF4-FFF2-40B4-BE49-F238E27FC236}">
                  <a16:creationId xmlns:a16="http://schemas.microsoft.com/office/drawing/2014/main" id="{E43F2A79-1803-E648-80E1-22E70033554F}"/>
                </a:ext>
              </a:extLst>
            </p:cNvPr>
            <p:cNvSpPr txBox="1">
              <a:spLocks noChangeArrowheads="1"/>
            </p:cNvSpPr>
            <p:nvPr/>
          </p:nvSpPr>
          <p:spPr bwMode="auto">
            <a:xfrm>
              <a:off x="14283149" y="29831543"/>
              <a:ext cx="578359" cy="327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600" dirty="0">
                  <a:latin typeface="Avenir Book" panose="02000503020000020003" pitchFamily="2" charset="0"/>
                  <a:ea typeface="Cambria Math" panose="02040503050406030204" pitchFamily="18" charset="0"/>
                </a:rPr>
                <a:t>4a</a:t>
              </a:r>
              <a:endParaRPr lang="en-US" sz="2800" dirty="0">
                <a:latin typeface="Avenir Book" panose="02000503020000020003" pitchFamily="2" charset="0"/>
                <a:ea typeface="Cambria Math" panose="02040503050406030204" pitchFamily="18" charset="0"/>
              </a:endParaRPr>
            </a:p>
          </p:txBody>
        </p:sp>
        <p:sp>
          <p:nvSpPr>
            <p:cNvPr id="48" name="Text Box 181">
              <a:extLst>
                <a:ext uri="{FF2B5EF4-FFF2-40B4-BE49-F238E27FC236}">
                  <a16:creationId xmlns:a16="http://schemas.microsoft.com/office/drawing/2014/main" id="{43F875F2-F64E-8240-B968-D1F4E45C21D0}"/>
                </a:ext>
              </a:extLst>
            </p:cNvPr>
            <p:cNvSpPr txBox="1">
              <a:spLocks noChangeArrowheads="1"/>
            </p:cNvSpPr>
            <p:nvPr/>
          </p:nvSpPr>
          <p:spPr bwMode="auto">
            <a:xfrm>
              <a:off x="19368199" y="29846017"/>
              <a:ext cx="578359" cy="327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600" dirty="0">
                  <a:latin typeface="Avenir Book" panose="02000503020000020003" pitchFamily="2" charset="0"/>
                  <a:ea typeface="Cambria Math" panose="02040503050406030204" pitchFamily="18" charset="0"/>
                </a:rPr>
                <a:t>4b</a:t>
              </a:r>
              <a:endParaRPr lang="en-US" sz="2800" dirty="0">
                <a:latin typeface="Avenir Book" panose="02000503020000020003" pitchFamily="2" charset="0"/>
                <a:ea typeface="Cambria Math" panose="02040503050406030204" pitchFamily="18" charset="0"/>
              </a:endParaRPr>
            </a:p>
          </p:txBody>
        </p:sp>
      </p:grpSp>
      <p:grpSp>
        <p:nvGrpSpPr>
          <p:cNvPr id="28" name="Group 27">
            <a:extLst>
              <a:ext uri="{FF2B5EF4-FFF2-40B4-BE49-F238E27FC236}">
                <a16:creationId xmlns:a16="http://schemas.microsoft.com/office/drawing/2014/main" id="{2A6F6C47-C66A-FD48-AA14-004CEEBAE924}"/>
              </a:ext>
            </a:extLst>
          </p:cNvPr>
          <p:cNvGrpSpPr/>
          <p:nvPr/>
        </p:nvGrpSpPr>
        <p:grpSpPr>
          <a:xfrm>
            <a:off x="17626813" y="23390899"/>
            <a:ext cx="4937760" cy="2054936"/>
            <a:chOff x="15625268" y="29069201"/>
            <a:chExt cx="4937760" cy="2054936"/>
          </a:xfrm>
        </p:grpSpPr>
        <p:pic>
          <p:nvPicPr>
            <p:cNvPr id="54" name="Content Placeholder 6" descr="enzymes&#10;">
              <a:extLst>
                <a:ext uri="{FF2B5EF4-FFF2-40B4-BE49-F238E27FC236}">
                  <a16:creationId xmlns:a16="http://schemas.microsoft.com/office/drawing/2014/main" id="{6E4D01AC-45E2-0649-AC76-F54CF66981D9}"/>
                </a:ext>
              </a:extLst>
            </p:cNvPr>
            <p:cNvPicPr/>
            <p:nvPr/>
          </p:nvPicPr>
          <p:blipFill rotWithShape="1">
            <a:blip r:embed="rId9">
              <a:extLst>
                <a:ext uri="{28A0092B-C50C-407E-A947-70E740481C1C}">
                  <a14:useLocalDpi xmlns:a14="http://schemas.microsoft.com/office/drawing/2010/main" val="0"/>
                </a:ext>
              </a:extLst>
            </a:blip>
            <a:srcRect b="61861"/>
            <a:stretch/>
          </p:blipFill>
          <p:spPr>
            <a:xfrm>
              <a:off x="15625268" y="29069201"/>
              <a:ext cx="4937760" cy="1412039"/>
            </a:xfrm>
            <a:prstGeom prst="rect">
              <a:avLst/>
            </a:prstGeom>
            <a:ln>
              <a:solidFill>
                <a:schemeClr val="tx1"/>
              </a:solidFill>
            </a:ln>
          </p:spPr>
        </p:pic>
        <p:sp>
          <p:nvSpPr>
            <p:cNvPr id="55" name="Text Box 181">
              <a:extLst>
                <a:ext uri="{FF2B5EF4-FFF2-40B4-BE49-F238E27FC236}">
                  <a16:creationId xmlns:a16="http://schemas.microsoft.com/office/drawing/2014/main" id="{CC5CFF8C-3EE4-CF4D-8169-FF1B7AE0221C}"/>
                </a:ext>
              </a:extLst>
            </p:cNvPr>
            <p:cNvSpPr txBox="1">
              <a:spLocks noChangeArrowheads="1"/>
            </p:cNvSpPr>
            <p:nvPr/>
          </p:nvSpPr>
          <p:spPr bwMode="auto">
            <a:xfrm>
              <a:off x="15625268" y="30731728"/>
              <a:ext cx="4937760" cy="392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Avenir Book" panose="02000503020000020003" pitchFamily="2" charset="0"/>
                  <a:ea typeface="Cambria Math" panose="02040503050406030204" pitchFamily="18" charset="0"/>
                </a:rPr>
                <a:t>Figure 3. Chosen Enzymatic Mechanism.</a:t>
              </a:r>
            </a:p>
          </p:txBody>
        </p:sp>
      </p:grpSp>
      <p:grpSp>
        <p:nvGrpSpPr>
          <p:cNvPr id="29" name="Group 28">
            <a:extLst>
              <a:ext uri="{FF2B5EF4-FFF2-40B4-BE49-F238E27FC236}">
                <a16:creationId xmlns:a16="http://schemas.microsoft.com/office/drawing/2014/main" id="{DC88ABCA-27CB-B043-BBCE-43110FD448E0}"/>
              </a:ext>
            </a:extLst>
          </p:cNvPr>
          <p:cNvGrpSpPr/>
          <p:nvPr/>
        </p:nvGrpSpPr>
        <p:grpSpPr>
          <a:xfrm>
            <a:off x="14920606" y="29867815"/>
            <a:ext cx="9913704" cy="5427243"/>
            <a:chOff x="14754640" y="25375156"/>
            <a:chExt cx="9913704" cy="5142743"/>
          </a:xfrm>
        </p:grpSpPr>
        <p:pic>
          <p:nvPicPr>
            <p:cNvPr id="56" name="Picture 55" descr="A close up of a map&#10;&#10;Description automatically generated">
              <a:extLst>
                <a:ext uri="{FF2B5EF4-FFF2-40B4-BE49-F238E27FC236}">
                  <a16:creationId xmlns:a16="http://schemas.microsoft.com/office/drawing/2014/main" id="{C9656AC4-33DD-DF40-B58D-1CF0B43DC12F}"/>
                </a:ext>
              </a:extLst>
            </p:cNvPr>
            <p:cNvPicPr>
              <a:picLocks noChangeAspect="1"/>
            </p:cNvPicPr>
            <p:nvPr/>
          </p:nvPicPr>
          <p:blipFill>
            <a:blip r:embed="rId10"/>
            <a:stretch>
              <a:fillRect/>
            </a:stretch>
          </p:blipFill>
          <p:spPr>
            <a:xfrm>
              <a:off x="14858940" y="25799246"/>
              <a:ext cx="4114800" cy="3200400"/>
            </a:xfrm>
            <a:prstGeom prst="rect">
              <a:avLst/>
            </a:prstGeom>
          </p:spPr>
        </p:pic>
        <p:pic>
          <p:nvPicPr>
            <p:cNvPr id="57" name="Picture 56" descr="A close up of a map&#10;&#10;Description automatically generated">
              <a:extLst>
                <a:ext uri="{FF2B5EF4-FFF2-40B4-BE49-F238E27FC236}">
                  <a16:creationId xmlns:a16="http://schemas.microsoft.com/office/drawing/2014/main" id="{B34CAA61-8FA0-BE46-AB38-AEDA279824F7}"/>
                </a:ext>
              </a:extLst>
            </p:cNvPr>
            <p:cNvPicPr>
              <a:picLocks noChangeAspect="1"/>
            </p:cNvPicPr>
            <p:nvPr/>
          </p:nvPicPr>
          <p:blipFill>
            <a:blip r:embed="rId11"/>
            <a:stretch>
              <a:fillRect/>
            </a:stretch>
          </p:blipFill>
          <p:spPr>
            <a:xfrm>
              <a:off x="19827620" y="25799246"/>
              <a:ext cx="4114800" cy="3200400"/>
            </a:xfrm>
            <a:prstGeom prst="rect">
              <a:avLst/>
            </a:prstGeom>
          </p:spPr>
        </p:pic>
        <p:sp>
          <p:nvSpPr>
            <p:cNvPr id="58" name="Text Box 181">
              <a:extLst>
                <a:ext uri="{FF2B5EF4-FFF2-40B4-BE49-F238E27FC236}">
                  <a16:creationId xmlns:a16="http://schemas.microsoft.com/office/drawing/2014/main" id="{8851B0A8-0533-5543-802F-3898F2066D40}"/>
                </a:ext>
              </a:extLst>
            </p:cNvPr>
            <p:cNvSpPr txBox="1">
              <a:spLocks noChangeArrowheads="1"/>
            </p:cNvSpPr>
            <p:nvPr/>
          </p:nvSpPr>
          <p:spPr bwMode="auto">
            <a:xfrm>
              <a:off x="14934715" y="29325271"/>
              <a:ext cx="9733629" cy="119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dirty="0">
                  <a:latin typeface="Avenir Book" panose="02000503020000020003" pitchFamily="2" charset="0"/>
                  <a:ea typeface="Cambria Math" panose="02040503050406030204" pitchFamily="18" charset="0"/>
                </a:rPr>
                <a:t>Figure 5. Simulations of the ATP synthase model. Without the proton pump, there is not enough regeneration (5a). When the proton gradient is maintained, we see a higher steady state of ATP (5b).</a:t>
              </a:r>
            </a:p>
          </p:txBody>
        </p:sp>
        <p:sp>
          <p:nvSpPr>
            <p:cNvPr id="59" name="Text Box 181">
              <a:extLst>
                <a:ext uri="{FF2B5EF4-FFF2-40B4-BE49-F238E27FC236}">
                  <a16:creationId xmlns:a16="http://schemas.microsoft.com/office/drawing/2014/main" id="{E112BC73-C608-9548-AFBE-0BDE648CD0CE}"/>
                </a:ext>
              </a:extLst>
            </p:cNvPr>
            <p:cNvSpPr txBox="1">
              <a:spLocks noChangeArrowheads="1"/>
            </p:cNvSpPr>
            <p:nvPr/>
          </p:nvSpPr>
          <p:spPr bwMode="auto">
            <a:xfrm>
              <a:off x="14754640" y="25375156"/>
              <a:ext cx="578359" cy="327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600" dirty="0">
                  <a:latin typeface="Avenir Book" panose="02000503020000020003" pitchFamily="2" charset="0"/>
                  <a:ea typeface="Cambria Math" panose="02040503050406030204" pitchFamily="18" charset="0"/>
                </a:rPr>
                <a:t>5a</a:t>
              </a:r>
              <a:endParaRPr lang="en-US" sz="2800" dirty="0">
                <a:latin typeface="Avenir Book" panose="02000503020000020003" pitchFamily="2" charset="0"/>
                <a:ea typeface="Cambria Math" panose="02040503050406030204" pitchFamily="18" charset="0"/>
              </a:endParaRPr>
            </a:p>
          </p:txBody>
        </p:sp>
        <p:sp>
          <p:nvSpPr>
            <p:cNvPr id="60" name="Text Box 181">
              <a:extLst>
                <a:ext uri="{FF2B5EF4-FFF2-40B4-BE49-F238E27FC236}">
                  <a16:creationId xmlns:a16="http://schemas.microsoft.com/office/drawing/2014/main" id="{85B4C05B-461D-5E4A-A078-D4AC84A5E9ED}"/>
                </a:ext>
              </a:extLst>
            </p:cNvPr>
            <p:cNvSpPr txBox="1">
              <a:spLocks noChangeArrowheads="1"/>
            </p:cNvSpPr>
            <p:nvPr/>
          </p:nvSpPr>
          <p:spPr bwMode="auto">
            <a:xfrm>
              <a:off x="19801529" y="25393951"/>
              <a:ext cx="578359" cy="327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600" dirty="0">
                  <a:latin typeface="Avenir Book" panose="02000503020000020003" pitchFamily="2" charset="0"/>
                  <a:ea typeface="Cambria Math" panose="02040503050406030204" pitchFamily="18" charset="0"/>
                </a:rPr>
                <a:t>5b</a:t>
              </a:r>
              <a:endParaRPr lang="en-US" sz="2800" dirty="0">
                <a:latin typeface="Avenir Book" panose="02000503020000020003" pitchFamily="2" charset="0"/>
                <a:ea typeface="Cambria Math" panose="02040503050406030204" pitchFamily="18" charset="0"/>
              </a:endParaRPr>
            </a:p>
          </p:txBody>
        </p:sp>
      </p:gr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Custom 11">
      <a:dk1>
        <a:srgbClr val="000000"/>
      </a:dk1>
      <a:lt1>
        <a:srgbClr val="FFFFFF"/>
      </a:lt1>
      <a:dk2>
        <a:srgbClr val="44546A"/>
      </a:dk2>
      <a:lt2>
        <a:srgbClr val="E7E6E6"/>
      </a:lt2>
      <a:accent1>
        <a:srgbClr val="EAAE74"/>
      </a:accent1>
      <a:accent2>
        <a:srgbClr val="5BA8D6"/>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7066</TotalTime>
  <Words>1467</Words>
  <Application>Microsoft Macintosh PowerPoint</Application>
  <PresentationFormat>Custom</PresentationFormat>
  <Paragraphs>58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Avenir Book</vt:lpstr>
      <vt:lpstr>Calibri</vt:lpstr>
      <vt:lpstr>Calibri Light</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44x44</dc:title>
  <dc:creator>Jay Larson</dc:creator>
  <dc:description>Quality poster printing
www.genigraphics.com
1-800-790-4001</dc:description>
  <cp:lastModifiedBy>Roychoudhury, Ankita</cp:lastModifiedBy>
  <cp:revision>99</cp:revision>
  <cp:lastPrinted>2013-02-12T02:21:55Z</cp:lastPrinted>
  <dcterms:created xsi:type="dcterms:W3CDTF">2013-02-10T21:14:48Z</dcterms:created>
  <dcterms:modified xsi:type="dcterms:W3CDTF">2020-08-16T18:02:38Z</dcterms:modified>
</cp:coreProperties>
</file>