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anva Sans Bold" charset="1" panose="020B0803030501040103"/>
      <p:regular r:id="rId15"/>
    </p:embeddedFont>
    <p:embeddedFont>
      <p:font typeface="Glacial Indifference Bold" charset="1" panose="000008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34643" y="-3640157"/>
            <a:ext cx="22387738" cy="4016250"/>
            <a:chOff x="0" y="0"/>
            <a:chExt cx="5896359" cy="1057778"/>
          </a:xfrm>
        </p:grpSpPr>
        <p:sp>
          <p:nvSpPr>
            <p:cNvPr name="Freeform 3" id="3"/>
            <p:cNvSpPr/>
            <p:nvPr/>
          </p:nvSpPr>
          <p:spPr>
            <a:xfrm flipH="false" flipV="false" rot="0">
              <a:off x="0" y="0"/>
              <a:ext cx="5896359" cy="1057778"/>
            </a:xfrm>
            <a:custGeom>
              <a:avLst/>
              <a:gdLst/>
              <a:ahLst/>
              <a:cxnLst/>
              <a:rect r="r" b="b" t="t" l="l"/>
              <a:pathLst>
                <a:path h="1057778" w="5896359">
                  <a:moveTo>
                    <a:pt x="0" y="0"/>
                  </a:moveTo>
                  <a:lnTo>
                    <a:pt x="5896359" y="0"/>
                  </a:lnTo>
                  <a:lnTo>
                    <a:pt x="5896359" y="1057778"/>
                  </a:lnTo>
                  <a:lnTo>
                    <a:pt x="0" y="1057778"/>
                  </a:lnTo>
                  <a:close/>
                </a:path>
              </a:pathLst>
            </a:custGeom>
            <a:solidFill>
              <a:srgbClr val="203589"/>
            </a:solidFill>
          </p:spPr>
        </p:sp>
        <p:sp>
          <p:nvSpPr>
            <p:cNvPr name="TextBox 4" id="4"/>
            <p:cNvSpPr txBox="true"/>
            <p:nvPr/>
          </p:nvSpPr>
          <p:spPr>
            <a:xfrm>
              <a:off x="0" y="-57150"/>
              <a:ext cx="5896359" cy="1114928"/>
            </a:xfrm>
            <a:prstGeom prst="rect">
              <a:avLst/>
            </a:prstGeom>
          </p:spPr>
          <p:txBody>
            <a:bodyPr anchor="ctr" rtlCol="false" tIns="50800" lIns="50800" bIns="50800" rIns="50800"/>
            <a:lstStyle/>
            <a:p>
              <a:pPr algn="ctr">
                <a:lnSpc>
                  <a:spcPts val="3359"/>
                </a:lnSpc>
              </a:pPr>
            </a:p>
          </p:txBody>
        </p:sp>
      </p:grpSp>
      <p:grpSp>
        <p:nvGrpSpPr>
          <p:cNvPr name="Group 5" id="5"/>
          <p:cNvGrpSpPr/>
          <p:nvPr/>
        </p:nvGrpSpPr>
        <p:grpSpPr>
          <a:xfrm rot="0">
            <a:off x="15717197" y="9258300"/>
            <a:ext cx="2114224" cy="559042"/>
            <a:chOff x="0" y="0"/>
            <a:chExt cx="2818965" cy="745390"/>
          </a:xfrm>
        </p:grpSpPr>
        <p:grpSp>
          <p:nvGrpSpPr>
            <p:cNvPr name="Group 6" id="6"/>
            <p:cNvGrpSpPr/>
            <p:nvPr/>
          </p:nvGrpSpPr>
          <p:grpSpPr>
            <a:xfrm rot="0">
              <a:off x="0" y="0"/>
              <a:ext cx="745390" cy="74539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03589"/>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360"/>
                  </a:lnSpc>
                </a:pPr>
              </a:p>
            </p:txBody>
          </p:sp>
        </p:grpSp>
        <p:grpSp>
          <p:nvGrpSpPr>
            <p:cNvPr name="Group 9" id="9"/>
            <p:cNvGrpSpPr/>
            <p:nvPr/>
          </p:nvGrpSpPr>
          <p:grpSpPr>
            <a:xfrm rot="0">
              <a:off x="1031508" y="0"/>
              <a:ext cx="745390" cy="74539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03589"/>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360"/>
                  </a:lnSpc>
                </a:pPr>
              </a:p>
            </p:txBody>
          </p:sp>
        </p:grpSp>
        <p:grpSp>
          <p:nvGrpSpPr>
            <p:cNvPr name="Group 12" id="12"/>
            <p:cNvGrpSpPr/>
            <p:nvPr/>
          </p:nvGrpSpPr>
          <p:grpSpPr>
            <a:xfrm rot="0">
              <a:off x="2073575" y="0"/>
              <a:ext cx="745390" cy="74539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03589"/>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360"/>
                  </a:lnSpc>
                </a:pPr>
              </a:p>
            </p:txBody>
          </p:sp>
        </p:grpSp>
      </p:grpSp>
      <p:sp>
        <p:nvSpPr>
          <p:cNvPr name="TextBox 15" id="15"/>
          <p:cNvSpPr txBox="true"/>
          <p:nvPr/>
        </p:nvSpPr>
        <p:spPr>
          <a:xfrm rot="0">
            <a:off x="1656085" y="3035958"/>
            <a:ext cx="14975830" cy="5495926"/>
          </a:xfrm>
          <a:prstGeom prst="rect">
            <a:avLst/>
          </a:prstGeom>
        </p:spPr>
        <p:txBody>
          <a:bodyPr anchor="t" rtlCol="false" tIns="0" lIns="0" bIns="0" rIns="0">
            <a:spAutoFit/>
          </a:bodyPr>
          <a:lstStyle/>
          <a:p>
            <a:pPr algn="ctr">
              <a:lnSpc>
                <a:spcPts val="6299"/>
              </a:lnSpc>
            </a:pPr>
            <a:r>
              <a:rPr lang="en-US" sz="4499">
                <a:solidFill>
                  <a:srgbClr val="0B0D17"/>
                </a:solidFill>
                <a:latin typeface="Canva Sans Bold"/>
                <a:ea typeface="Canva Sans Bold"/>
                <a:cs typeface="Canva Sans Bold"/>
                <a:sym typeface="Canva Sans Bold"/>
              </a:rPr>
              <a:t>The objective is to develop an integrated web application that provides common services to citizens in various domains such as health, education and finance. Although a lot of information is available online, people still struggle to identify the right services and access them easily in their day-to-day life.</a:t>
            </a:r>
          </a:p>
        </p:txBody>
      </p:sp>
      <p:sp>
        <p:nvSpPr>
          <p:cNvPr name="TextBox 16" id="16"/>
          <p:cNvSpPr txBox="true"/>
          <p:nvPr/>
        </p:nvSpPr>
        <p:spPr>
          <a:xfrm rot="0">
            <a:off x="-970749" y="518968"/>
            <a:ext cx="15259050" cy="1866774"/>
          </a:xfrm>
          <a:prstGeom prst="rect">
            <a:avLst/>
          </a:prstGeom>
        </p:spPr>
        <p:txBody>
          <a:bodyPr anchor="t" rtlCol="false" tIns="0" lIns="0" bIns="0" rIns="0">
            <a:spAutoFit/>
          </a:bodyPr>
          <a:lstStyle/>
          <a:p>
            <a:pPr algn="ctr">
              <a:lnSpc>
                <a:spcPts val="15231"/>
              </a:lnSpc>
            </a:pPr>
            <a:r>
              <a:rPr lang="en-US" sz="10879" u="sng">
                <a:solidFill>
                  <a:srgbClr val="0B0D17"/>
                </a:solidFill>
                <a:latin typeface="Glacial Indifference Bold"/>
                <a:ea typeface="Glacial Indifference Bold"/>
                <a:cs typeface="Glacial Indifference Bold"/>
                <a:sym typeface="Glacial Indifference Bold"/>
              </a:rPr>
              <a:t>Problem statement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67973" y="3087050"/>
            <a:ext cx="15165852" cy="4705351"/>
          </a:xfrm>
          <a:prstGeom prst="rect">
            <a:avLst/>
          </a:prstGeom>
        </p:spPr>
        <p:txBody>
          <a:bodyPr anchor="t" rtlCol="false" tIns="0" lIns="0" bIns="0" rIns="0">
            <a:spAutoFit/>
          </a:bodyPr>
          <a:lstStyle/>
          <a:p>
            <a:pPr algn="ctr">
              <a:lnSpc>
                <a:spcPts val="6299"/>
              </a:lnSpc>
            </a:pPr>
            <a:r>
              <a:rPr lang="en-US" sz="4499">
                <a:solidFill>
                  <a:srgbClr val="0B0D17"/>
                </a:solidFill>
                <a:latin typeface="Canva Sans Bold"/>
                <a:ea typeface="Canva Sans Bold"/>
                <a:cs typeface="Canva Sans Bold"/>
                <a:sym typeface="Canva Sans Bold"/>
              </a:rPr>
              <a:t>Creation of a unified platform that centralizes </a:t>
            </a:r>
          </a:p>
          <a:p>
            <a:pPr algn="ctr">
              <a:lnSpc>
                <a:spcPts val="6299"/>
              </a:lnSpc>
            </a:pPr>
            <a:r>
              <a:rPr lang="en-US" sz="4499">
                <a:solidFill>
                  <a:srgbClr val="0B0D17"/>
                </a:solidFill>
                <a:latin typeface="Canva Sans Bold"/>
                <a:ea typeface="Canva Sans Bold"/>
                <a:cs typeface="Canva Sans Bold"/>
                <a:sym typeface="Canva Sans Bold"/>
              </a:rPr>
              <a:t>access to a wide variety of everyday services. Users will be able to easily access these services through an unified interface, with various features. Developed currently for one location, we plan to implement it for 100+ locations in the future.</a:t>
            </a:r>
          </a:p>
        </p:txBody>
      </p:sp>
      <p:sp>
        <p:nvSpPr>
          <p:cNvPr name="Freeform 3" id="3"/>
          <p:cNvSpPr/>
          <p:nvPr/>
        </p:nvSpPr>
        <p:spPr>
          <a:xfrm flipH="true" flipV="false" rot="0">
            <a:off x="10555254" y="8188330"/>
            <a:ext cx="7315200" cy="1596044"/>
          </a:xfrm>
          <a:custGeom>
            <a:avLst/>
            <a:gdLst/>
            <a:ahLst/>
            <a:cxnLst/>
            <a:rect r="r" b="b" t="t" l="l"/>
            <a:pathLst>
              <a:path h="1596044" w="7315200">
                <a:moveTo>
                  <a:pt x="7315200" y="0"/>
                </a:moveTo>
                <a:lnTo>
                  <a:pt x="0" y="0"/>
                </a:lnTo>
                <a:lnTo>
                  <a:pt x="0" y="1596044"/>
                </a:lnTo>
                <a:lnTo>
                  <a:pt x="7315200" y="1596044"/>
                </a:lnTo>
                <a:lnTo>
                  <a:pt x="7315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34895" y="451346"/>
            <a:ext cx="8094120" cy="1866774"/>
          </a:xfrm>
          <a:prstGeom prst="rect">
            <a:avLst/>
          </a:prstGeom>
        </p:spPr>
        <p:txBody>
          <a:bodyPr anchor="t" rtlCol="false" tIns="0" lIns="0" bIns="0" rIns="0">
            <a:spAutoFit/>
          </a:bodyPr>
          <a:lstStyle/>
          <a:p>
            <a:pPr algn="ctr">
              <a:lnSpc>
                <a:spcPts val="15231"/>
              </a:lnSpc>
            </a:pPr>
            <a:r>
              <a:rPr lang="en-US" sz="10879" u="sng">
                <a:solidFill>
                  <a:srgbClr val="0B0D17"/>
                </a:solidFill>
                <a:latin typeface="Glacial Indifference Bold"/>
                <a:ea typeface="Glacial Indifference Bold"/>
                <a:cs typeface="Glacial Indifference Bold"/>
                <a:sym typeface="Glacial Indifference Bold"/>
              </a:rPr>
              <a:t>Solution</a:t>
            </a:r>
          </a:p>
        </p:txBody>
      </p:sp>
      <p:grpSp>
        <p:nvGrpSpPr>
          <p:cNvPr name="Group 5" id="5"/>
          <p:cNvGrpSpPr/>
          <p:nvPr/>
        </p:nvGrpSpPr>
        <p:grpSpPr>
          <a:xfrm rot="0">
            <a:off x="-3634643" y="-3640157"/>
            <a:ext cx="22387738" cy="4016250"/>
            <a:chOff x="0" y="0"/>
            <a:chExt cx="5896359" cy="1057778"/>
          </a:xfrm>
        </p:grpSpPr>
        <p:sp>
          <p:nvSpPr>
            <p:cNvPr name="Freeform 6" id="6"/>
            <p:cNvSpPr/>
            <p:nvPr/>
          </p:nvSpPr>
          <p:spPr>
            <a:xfrm flipH="false" flipV="false" rot="0">
              <a:off x="0" y="0"/>
              <a:ext cx="5896359" cy="1057778"/>
            </a:xfrm>
            <a:custGeom>
              <a:avLst/>
              <a:gdLst/>
              <a:ahLst/>
              <a:cxnLst/>
              <a:rect r="r" b="b" t="t" l="l"/>
              <a:pathLst>
                <a:path h="1057778" w="5896359">
                  <a:moveTo>
                    <a:pt x="0" y="0"/>
                  </a:moveTo>
                  <a:lnTo>
                    <a:pt x="5896359" y="0"/>
                  </a:lnTo>
                  <a:lnTo>
                    <a:pt x="5896359" y="1057778"/>
                  </a:lnTo>
                  <a:lnTo>
                    <a:pt x="0" y="1057778"/>
                  </a:lnTo>
                  <a:close/>
                </a:path>
              </a:pathLst>
            </a:custGeom>
            <a:solidFill>
              <a:srgbClr val="203589"/>
            </a:solidFill>
          </p:spPr>
        </p:sp>
        <p:sp>
          <p:nvSpPr>
            <p:cNvPr name="TextBox 7" id="7"/>
            <p:cNvSpPr txBox="true"/>
            <p:nvPr/>
          </p:nvSpPr>
          <p:spPr>
            <a:xfrm>
              <a:off x="0" y="-57150"/>
              <a:ext cx="5896359" cy="1114928"/>
            </a:xfrm>
            <a:prstGeom prst="rect">
              <a:avLst/>
            </a:prstGeom>
          </p:spPr>
          <p:txBody>
            <a:bodyPr anchor="ctr" rtlCol="false" tIns="50800" lIns="50800" bIns="50800" rIns="50800"/>
            <a:lstStyle/>
            <a:p>
              <a:pPr algn="ctr">
                <a:lnSpc>
                  <a:spcPts val="3359"/>
                </a:lnSpc>
              </a:pP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34643" y="-3640157"/>
            <a:ext cx="22387738" cy="4016250"/>
            <a:chOff x="0" y="0"/>
            <a:chExt cx="5896359" cy="1057778"/>
          </a:xfrm>
        </p:grpSpPr>
        <p:sp>
          <p:nvSpPr>
            <p:cNvPr name="Freeform 3" id="3"/>
            <p:cNvSpPr/>
            <p:nvPr/>
          </p:nvSpPr>
          <p:spPr>
            <a:xfrm flipH="false" flipV="false" rot="0">
              <a:off x="0" y="0"/>
              <a:ext cx="5896359" cy="1057778"/>
            </a:xfrm>
            <a:custGeom>
              <a:avLst/>
              <a:gdLst/>
              <a:ahLst/>
              <a:cxnLst/>
              <a:rect r="r" b="b" t="t" l="l"/>
              <a:pathLst>
                <a:path h="1057778" w="5896359">
                  <a:moveTo>
                    <a:pt x="0" y="0"/>
                  </a:moveTo>
                  <a:lnTo>
                    <a:pt x="5896359" y="0"/>
                  </a:lnTo>
                  <a:lnTo>
                    <a:pt x="5896359" y="1057778"/>
                  </a:lnTo>
                  <a:lnTo>
                    <a:pt x="0" y="1057778"/>
                  </a:lnTo>
                  <a:close/>
                </a:path>
              </a:pathLst>
            </a:custGeom>
            <a:solidFill>
              <a:srgbClr val="203589"/>
            </a:solidFill>
          </p:spPr>
        </p:sp>
        <p:sp>
          <p:nvSpPr>
            <p:cNvPr name="TextBox 4" id="4"/>
            <p:cNvSpPr txBox="true"/>
            <p:nvPr/>
          </p:nvSpPr>
          <p:spPr>
            <a:xfrm>
              <a:off x="0" y="-57150"/>
              <a:ext cx="5896359" cy="1114928"/>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1110172" y="443991"/>
            <a:ext cx="15259050" cy="1866774"/>
          </a:xfrm>
          <a:prstGeom prst="rect">
            <a:avLst/>
          </a:prstGeom>
        </p:spPr>
        <p:txBody>
          <a:bodyPr anchor="t" rtlCol="false" tIns="0" lIns="0" bIns="0" rIns="0">
            <a:spAutoFit/>
          </a:bodyPr>
          <a:lstStyle/>
          <a:p>
            <a:pPr algn="ctr">
              <a:lnSpc>
                <a:spcPts val="15231"/>
              </a:lnSpc>
            </a:pPr>
            <a:r>
              <a:rPr lang="en-US" sz="10879" u="sng">
                <a:solidFill>
                  <a:srgbClr val="0B0D17"/>
                </a:solidFill>
                <a:latin typeface="Glacial Indifference Bold"/>
                <a:ea typeface="Glacial Indifference Bold"/>
                <a:cs typeface="Glacial Indifference Bold"/>
                <a:sym typeface="Glacial Indifference Bold"/>
              </a:rPr>
              <a:t>Features offered</a:t>
            </a:r>
          </a:p>
        </p:txBody>
      </p:sp>
      <p:sp>
        <p:nvSpPr>
          <p:cNvPr name="TextBox 6" id="6"/>
          <p:cNvSpPr txBox="true"/>
          <p:nvPr/>
        </p:nvSpPr>
        <p:spPr>
          <a:xfrm rot="0">
            <a:off x="1070183" y="3518053"/>
            <a:ext cx="16147634" cy="5751195"/>
          </a:xfrm>
          <a:prstGeom prst="rect">
            <a:avLst/>
          </a:prstGeom>
        </p:spPr>
        <p:txBody>
          <a:bodyPr anchor="t" rtlCol="false" tIns="0" lIns="0" bIns="0" rIns="0">
            <a:spAutoFit/>
          </a:bodyPr>
          <a:lstStyle/>
          <a:p>
            <a:pPr algn="l">
              <a:lnSpc>
                <a:spcPts val="5039"/>
              </a:lnSpc>
            </a:pPr>
            <a:r>
              <a:rPr lang="en-US" sz="4499">
                <a:solidFill>
                  <a:srgbClr val="0B0D17"/>
                </a:solidFill>
                <a:latin typeface="Canva Sans Bold"/>
                <a:ea typeface="Canva Sans Bold"/>
                <a:cs typeface="Canva Sans Bold"/>
                <a:sym typeface="Canva Sans Bold"/>
              </a:rPr>
              <a:t>Our website “QuickServe” provides integrated services to common people. This website has comprehensive service coverage for health, education and finance.</a:t>
            </a:r>
          </a:p>
          <a:p>
            <a:pPr algn="l">
              <a:lnSpc>
                <a:spcPts val="5039"/>
              </a:lnSpc>
            </a:pPr>
          </a:p>
          <a:p>
            <a:pPr algn="l" marL="971544" indent="-485772" lvl="1">
              <a:lnSpc>
                <a:spcPts val="5039"/>
              </a:lnSpc>
              <a:buFont typeface="Arial"/>
              <a:buChar char="•"/>
            </a:pPr>
            <a:r>
              <a:rPr lang="en-US" sz="4499">
                <a:solidFill>
                  <a:srgbClr val="0B0D17"/>
                </a:solidFill>
                <a:latin typeface="Canva Sans Bold"/>
                <a:ea typeface="Canva Sans Bold"/>
                <a:cs typeface="Canva Sans Bold"/>
                <a:sym typeface="Canva Sans Bold"/>
              </a:rPr>
              <a:t>Education :- Our website serves as a one-stop resource for students, offering detailed information on educational institutions, a comprehensive scholarship database, and a curated collection of online learning tools.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34643" y="-3640157"/>
            <a:ext cx="22387738" cy="4016250"/>
            <a:chOff x="0" y="0"/>
            <a:chExt cx="5896359" cy="1057778"/>
          </a:xfrm>
        </p:grpSpPr>
        <p:sp>
          <p:nvSpPr>
            <p:cNvPr name="Freeform 3" id="3"/>
            <p:cNvSpPr/>
            <p:nvPr/>
          </p:nvSpPr>
          <p:spPr>
            <a:xfrm flipH="false" flipV="false" rot="0">
              <a:off x="0" y="0"/>
              <a:ext cx="5896359" cy="1057778"/>
            </a:xfrm>
            <a:custGeom>
              <a:avLst/>
              <a:gdLst/>
              <a:ahLst/>
              <a:cxnLst/>
              <a:rect r="r" b="b" t="t" l="l"/>
              <a:pathLst>
                <a:path h="1057778" w="5896359">
                  <a:moveTo>
                    <a:pt x="0" y="0"/>
                  </a:moveTo>
                  <a:lnTo>
                    <a:pt x="5896359" y="0"/>
                  </a:lnTo>
                  <a:lnTo>
                    <a:pt x="5896359" y="1057778"/>
                  </a:lnTo>
                  <a:lnTo>
                    <a:pt x="0" y="1057778"/>
                  </a:lnTo>
                  <a:close/>
                </a:path>
              </a:pathLst>
            </a:custGeom>
            <a:solidFill>
              <a:srgbClr val="203589"/>
            </a:solidFill>
          </p:spPr>
        </p:sp>
        <p:sp>
          <p:nvSpPr>
            <p:cNvPr name="TextBox 4" id="4"/>
            <p:cNvSpPr txBox="true"/>
            <p:nvPr/>
          </p:nvSpPr>
          <p:spPr>
            <a:xfrm>
              <a:off x="0" y="-57150"/>
              <a:ext cx="5896359" cy="1114928"/>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674303" y="825818"/>
            <a:ext cx="16939394" cy="8682990"/>
          </a:xfrm>
          <a:prstGeom prst="rect">
            <a:avLst/>
          </a:prstGeom>
        </p:spPr>
        <p:txBody>
          <a:bodyPr anchor="t" rtlCol="false" tIns="0" lIns="0" bIns="0" rIns="0">
            <a:spAutoFit/>
          </a:bodyPr>
          <a:lstStyle/>
          <a:p>
            <a:pPr algn="l" marL="971544" indent="-485772" lvl="1">
              <a:lnSpc>
                <a:spcPts val="4904"/>
              </a:lnSpc>
              <a:buFont typeface="Arial"/>
              <a:buChar char="•"/>
            </a:pPr>
            <a:r>
              <a:rPr lang="en-US" sz="4499">
                <a:solidFill>
                  <a:srgbClr val="0B0D17"/>
                </a:solidFill>
                <a:latin typeface="Canva Sans Bold"/>
                <a:ea typeface="Canva Sans Bold"/>
                <a:cs typeface="Canva Sans Bold"/>
                <a:sym typeface="Canva Sans Bold"/>
              </a:rPr>
              <a:t>Health :- Our website empowers users to find healthcare resources conveniently. We provide comprehensive information on nearby hospitals, along with details of highly-rated doctors in various specialties. Additionally, the website facilitates easy access to nearby pharmacies, emergency services, and diagnostic centers.</a:t>
            </a:r>
          </a:p>
          <a:p>
            <a:pPr algn="l">
              <a:lnSpc>
                <a:spcPts val="4904"/>
              </a:lnSpc>
            </a:pPr>
          </a:p>
          <a:p>
            <a:pPr algn="l" marL="971544" indent="-485772" lvl="1">
              <a:lnSpc>
                <a:spcPts val="4904"/>
              </a:lnSpc>
              <a:buFont typeface="Arial"/>
              <a:buChar char="•"/>
            </a:pPr>
            <a:r>
              <a:rPr lang="en-US" sz="4499">
                <a:solidFill>
                  <a:srgbClr val="0B0D17"/>
                </a:solidFill>
                <a:latin typeface="Canva Sans Bold"/>
                <a:ea typeface="Canva Sans Bold"/>
                <a:cs typeface="Canva Sans Bold"/>
                <a:sym typeface="Canva Sans Bold"/>
              </a:rPr>
              <a:t>Finance :- Our website is a comprehensive resource for financial planning. It provides users with up-to-date information on housing loan options from a variety of banks, including their respective interest rates. Additionally, the website explores valuable tax-saving strategies and insurance products to help users make informed financial decisions.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34643" y="-3640157"/>
            <a:ext cx="22387738" cy="4016250"/>
            <a:chOff x="0" y="0"/>
            <a:chExt cx="5896359" cy="1057778"/>
          </a:xfrm>
        </p:grpSpPr>
        <p:sp>
          <p:nvSpPr>
            <p:cNvPr name="Freeform 3" id="3"/>
            <p:cNvSpPr/>
            <p:nvPr/>
          </p:nvSpPr>
          <p:spPr>
            <a:xfrm flipH="false" flipV="false" rot="0">
              <a:off x="0" y="0"/>
              <a:ext cx="5896359" cy="1057778"/>
            </a:xfrm>
            <a:custGeom>
              <a:avLst/>
              <a:gdLst/>
              <a:ahLst/>
              <a:cxnLst/>
              <a:rect r="r" b="b" t="t" l="l"/>
              <a:pathLst>
                <a:path h="1057778" w="5896359">
                  <a:moveTo>
                    <a:pt x="0" y="0"/>
                  </a:moveTo>
                  <a:lnTo>
                    <a:pt x="5896359" y="0"/>
                  </a:lnTo>
                  <a:lnTo>
                    <a:pt x="5896359" y="1057778"/>
                  </a:lnTo>
                  <a:lnTo>
                    <a:pt x="0" y="1057778"/>
                  </a:lnTo>
                  <a:close/>
                </a:path>
              </a:pathLst>
            </a:custGeom>
            <a:solidFill>
              <a:srgbClr val="203589"/>
            </a:solidFill>
          </p:spPr>
        </p:sp>
        <p:sp>
          <p:nvSpPr>
            <p:cNvPr name="TextBox 4" id="4"/>
            <p:cNvSpPr txBox="true"/>
            <p:nvPr/>
          </p:nvSpPr>
          <p:spPr>
            <a:xfrm>
              <a:off x="0" y="-57150"/>
              <a:ext cx="5896359" cy="1114928"/>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2852044" y="441934"/>
            <a:ext cx="15259050" cy="1866774"/>
          </a:xfrm>
          <a:prstGeom prst="rect">
            <a:avLst/>
          </a:prstGeom>
        </p:spPr>
        <p:txBody>
          <a:bodyPr anchor="t" rtlCol="false" tIns="0" lIns="0" bIns="0" rIns="0">
            <a:spAutoFit/>
          </a:bodyPr>
          <a:lstStyle/>
          <a:p>
            <a:pPr algn="ctr">
              <a:lnSpc>
                <a:spcPts val="15231"/>
              </a:lnSpc>
            </a:pPr>
            <a:r>
              <a:rPr lang="en-US" sz="10879" u="sng">
                <a:solidFill>
                  <a:srgbClr val="0B0D17"/>
                </a:solidFill>
                <a:latin typeface="Glacial Indifference Bold"/>
                <a:ea typeface="Glacial Indifference Bold"/>
                <a:cs typeface="Glacial Indifference Bold"/>
                <a:sym typeface="Glacial Indifference Bold"/>
              </a:rPr>
              <a:t>Process flow</a:t>
            </a:r>
          </a:p>
        </p:txBody>
      </p:sp>
      <p:grpSp>
        <p:nvGrpSpPr>
          <p:cNvPr name="Group 6" id="6"/>
          <p:cNvGrpSpPr/>
          <p:nvPr/>
        </p:nvGrpSpPr>
        <p:grpSpPr>
          <a:xfrm rot="0">
            <a:off x="3302272" y="2796541"/>
            <a:ext cx="11683456" cy="6837856"/>
            <a:chOff x="0" y="0"/>
            <a:chExt cx="15577941" cy="9117141"/>
          </a:xfrm>
        </p:grpSpPr>
        <p:sp>
          <p:nvSpPr>
            <p:cNvPr name="Freeform 7" id="7"/>
            <p:cNvSpPr/>
            <p:nvPr/>
          </p:nvSpPr>
          <p:spPr>
            <a:xfrm flipH="false" flipV="false" rot="0">
              <a:off x="13659216" y="1249286"/>
              <a:ext cx="1091835" cy="1689493"/>
            </a:xfrm>
            <a:custGeom>
              <a:avLst/>
              <a:gdLst/>
              <a:ahLst/>
              <a:cxnLst/>
              <a:rect r="r" b="b" t="t" l="l"/>
              <a:pathLst>
                <a:path h="1689493" w="1091835">
                  <a:moveTo>
                    <a:pt x="0" y="0"/>
                  </a:moveTo>
                  <a:lnTo>
                    <a:pt x="1091835" y="0"/>
                  </a:lnTo>
                  <a:lnTo>
                    <a:pt x="1091835" y="1689493"/>
                  </a:lnTo>
                  <a:lnTo>
                    <a:pt x="0" y="16894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0" y="133350"/>
              <a:ext cx="15577941" cy="1459229"/>
            </a:xfrm>
            <a:prstGeom prst="rect">
              <a:avLst/>
            </a:prstGeom>
          </p:spPr>
          <p:txBody>
            <a:bodyPr anchor="t" rtlCol="false" tIns="0" lIns="0" bIns="0" rIns="0">
              <a:spAutoFit/>
            </a:bodyPr>
            <a:lstStyle/>
            <a:p>
              <a:pPr algn="ctr">
                <a:lnSpc>
                  <a:spcPts val="4094"/>
                </a:lnSpc>
              </a:pPr>
              <a:r>
                <a:rPr lang="en-US" sz="4499" spc="-148">
                  <a:solidFill>
                    <a:srgbClr val="0B0D17"/>
                  </a:solidFill>
                  <a:latin typeface="Canva Sans Bold"/>
                  <a:ea typeface="Canva Sans Bold"/>
                  <a:cs typeface="Canva Sans Bold"/>
                  <a:sym typeface="Canva Sans Bold"/>
                </a:rPr>
                <a:t>Data collection from various sources (APIs, web scraping, etc.)</a:t>
              </a:r>
            </a:p>
          </p:txBody>
        </p:sp>
        <p:sp>
          <p:nvSpPr>
            <p:cNvPr name="TextBox 9" id="9"/>
            <p:cNvSpPr txBox="true"/>
            <p:nvPr/>
          </p:nvSpPr>
          <p:spPr>
            <a:xfrm rot="0">
              <a:off x="0" y="2765845"/>
              <a:ext cx="15577941" cy="773429"/>
            </a:xfrm>
            <a:prstGeom prst="rect">
              <a:avLst/>
            </a:prstGeom>
          </p:spPr>
          <p:txBody>
            <a:bodyPr anchor="t" rtlCol="false" tIns="0" lIns="0" bIns="0" rIns="0">
              <a:spAutoFit/>
            </a:bodyPr>
            <a:lstStyle/>
            <a:p>
              <a:pPr algn="ctr">
                <a:lnSpc>
                  <a:spcPts val="4094"/>
                </a:lnSpc>
              </a:pPr>
              <a:r>
                <a:rPr lang="en-US" sz="4499" spc="-148">
                  <a:solidFill>
                    <a:srgbClr val="0B0D17"/>
                  </a:solidFill>
                  <a:latin typeface="Canva Sans Bold"/>
                  <a:ea typeface="Canva Sans Bold"/>
                  <a:cs typeface="Canva Sans Bold"/>
                  <a:sym typeface="Canva Sans Bold"/>
                </a:rPr>
                <a:t>Data integration and preparation</a:t>
              </a:r>
            </a:p>
          </p:txBody>
        </p:sp>
        <p:sp>
          <p:nvSpPr>
            <p:cNvPr name="TextBox 10" id="10"/>
            <p:cNvSpPr txBox="true"/>
            <p:nvPr/>
          </p:nvSpPr>
          <p:spPr>
            <a:xfrm rot="0">
              <a:off x="0" y="4541334"/>
              <a:ext cx="15577941" cy="1459229"/>
            </a:xfrm>
            <a:prstGeom prst="rect">
              <a:avLst/>
            </a:prstGeom>
          </p:spPr>
          <p:txBody>
            <a:bodyPr anchor="t" rtlCol="false" tIns="0" lIns="0" bIns="0" rIns="0">
              <a:spAutoFit/>
            </a:bodyPr>
            <a:lstStyle/>
            <a:p>
              <a:pPr algn="ctr">
                <a:lnSpc>
                  <a:spcPts val="4094"/>
                </a:lnSpc>
              </a:pPr>
              <a:r>
                <a:rPr lang="en-US" sz="4499" spc="-148">
                  <a:solidFill>
                    <a:srgbClr val="0B0D17"/>
                  </a:solidFill>
                  <a:latin typeface="Canva Sans Bold"/>
                  <a:ea typeface="Canva Sans Bold"/>
                  <a:cs typeface="Canva Sans Bold"/>
                  <a:sym typeface="Canva Sans Bold"/>
                </a:rPr>
                <a:t>Development of the web application using MERN stack.</a:t>
              </a:r>
            </a:p>
          </p:txBody>
        </p:sp>
        <p:sp>
          <p:nvSpPr>
            <p:cNvPr name="TextBox 11" id="11"/>
            <p:cNvSpPr txBox="true"/>
            <p:nvPr/>
          </p:nvSpPr>
          <p:spPr>
            <a:xfrm rot="0">
              <a:off x="0" y="6972112"/>
              <a:ext cx="15577941" cy="2145029"/>
            </a:xfrm>
            <a:prstGeom prst="rect">
              <a:avLst/>
            </a:prstGeom>
          </p:spPr>
          <p:txBody>
            <a:bodyPr anchor="t" rtlCol="false" tIns="0" lIns="0" bIns="0" rIns="0">
              <a:spAutoFit/>
            </a:bodyPr>
            <a:lstStyle/>
            <a:p>
              <a:pPr algn="ctr">
                <a:lnSpc>
                  <a:spcPts val="4094"/>
                </a:lnSpc>
              </a:pPr>
              <a:r>
                <a:rPr lang="en-US" sz="4499" spc="-148">
                  <a:solidFill>
                    <a:srgbClr val="0B0D17"/>
                  </a:solidFill>
                  <a:latin typeface="Canva Sans Bold"/>
                  <a:ea typeface="Canva Sans Bold"/>
                  <a:cs typeface="Canva Sans Bold"/>
                  <a:sym typeface="Canva Sans Bold"/>
                </a:rPr>
                <a:t>Deployment of the application and performance monitoring (speed, service quality, etc.)</a:t>
              </a:r>
            </a:p>
          </p:txBody>
        </p:sp>
        <p:sp>
          <p:nvSpPr>
            <p:cNvPr name="Freeform 12" id="12"/>
            <p:cNvSpPr/>
            <p:nvPr/>
          </p:nvSpPr>
          <p:spPr>
            <a:xfrm flipH="false" flipV="false" rot="0">
              <a:off x="14205133" y="5717432"/>
              <a:ext cx="1091835" cy="1689493"/>
            </a:xfrm>
            <a:custGeom>
              <a:avLst/>
              <a:gdLst/>
              <a:ahLst/>
              <a:cxnLst/>
              <a:rect r="r" b="b" t="t" l="l"/>
              <a:pathLst>
                <a:path h="1689493" w="1091835">
                  <a:moveTo>
                    <a:pt x="0" y="0"/>
                  </a:moveTo>
                  <a:lnTo>
                    <a:pt x="1091835" y="0"/>
                  </a:lnTo>
                  <a:lnTo>
                    <a:pt x="1091835" y="1689493"/>
                  </a:lnTo>
                  <a:lnTo>
                    <a:pt x="0" y="16894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13" id="13"/>
          <p:cNvSpPr/>
          <p:nvPr/>
        </p:nvSpPr>
        <p:spPr>
          <a:xfrm flipH="true" flipV="false" rot="1599511">
            <a:off x="2845209" y="4964579"/>
            <a:ext cx="818876" cy="1267120"/>
          </a:xfrm>
          <a:custGeom>
            <a:avLst/>
            <a:gdLst/>
            <a:ahLst/>
            <a:cxnLst/>
            <a:rect r="r" b="b" t="t" l="l"/>
            <a:pathLst>
              <a:path h="1267120" w="818876">
                <a:moveTo>
                  <a:pt x="818876" y="0"/>
                </a:moveTo>
                <a:lnTo>
                  <a:pt x="0" y="0"/>
                </a:lnTo>
                <a:lnTo>
                  <a:pt x="0" y="1267119"/>
                </a:lnTo>
                <a:lnTo>
                  <a:pt x="818876" y="1267119"/>
                </a:lnTo>
                <a:lnTo>
                  <a:pt x="8188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34643" y="-3640157"/>
            <a:ext cx="22387738" cy="4016250"/>
            <a:chOff x="0" y="0"/>
            <a:chExt cx="5896359" cy="1057778"/>
          </a:xfrm>
        </p:grpSpPr>
        <p:sp>
          <p:nvSpPr>
            <p:cNvPr name="Freeform 3" id="3"/>
            <p:cNvSpPr/>
            <p:nvPr/>
          </p:nvSpPr>
          <p:spPr>
            <a:xfrm flipH="false" flipV="false" rot="0">
              <a:off x="0" y="0"/>
              <a:ext cx="5896359" cy="1057778"/>
            </a:xfrm>
            <a:custGeom>
              <a:avLst/>
              <a:gdLst/>
              <a:ahLst/>
              <a:cxnLst/>
              <a:rect r="r" b="b" t="t" l="l"/>
              <a:pathLst>
                <a:path h="1057778" w="5896359">
                  <a:moveTo>
                    <a:pt x="0" y="0"/>
                  </a:moveTo>
                  <a:lnTo>
                    <a:pt x="5896359" y="0"/>
                  </a:lnTo>
                  <a:lnTo>
                    <a:pt x="5896359" y="1057778"/>
                  </a:lnTo>
                  <a:lnTo>
                    <a:pt x="0" y="1057778"/>
                  </a:lnTo>
                  <a:close/>
                </a:path>
              </a:pathLst>
            </a:custGeom>
            <a:solidFill>
              <a:srgbClr val="203589"/>
            </a:solidFill>
          </p:spPr>
        </p:sp>
        <p:sp>
          <p:nvSpPr>
            <p:cNvPr name="TextBox 4" id="4"/>
            <p:cNvSpPr txBox="true"/>
            <p:nvPr/>
          </p:nvSpPr>
          <p:spPr>
            <a:xfrm>
              <a:off x="0" y="-57150"/>
              <a:ext cx="5896359" cy="1114928"/>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3621115" y="1864441"/>
            <a:ext cx="11045770" cy="8243972"/>
          </a:xfrm>
          <a:custGeom>
            <a:avLst/>
            <a:gdLst/>
            <a:ahLst/>
            <a:cxnLst/>
            <a:rect r="r" b="b" t="t" l="l"/>
            <a:pathLst>
              <a:path h="8243972" w="11045770">
                <a:moveTo>
                  <a:pt x="0" y="0"/>
                </a:moveTo>
                <a:lnTo>
                  <a:pt x="11045770" y="0"/>
                </a:lnTo>
                <a:lnTo>
                  <a:pt x="11045770" y="8243972"/>
                </a:lnTo>
                <a:lnTo>
                  <a:pt x="0" y="8243972"/>
                </a:lnTo>
                <a:lnTo>
                  <a:pt x="0" y="0"/>
                </a:lnTo>
                <a:close/>
              </a:path>
            </a:pathLst>
          </a:custGeom>
          <a:blipFill>
            <a:blip r:embed="rId2"/>
            <a:stretch>
              <a:fillRect l="0" t="0" r="0" b="0"/>
            </a:stretch>
          </a:blipFill>
        </p:spPr>
      </p:sp>
      <p:sp>
        <p:nvSpPr>
          <p:cNvPr name="TextBox 6" id="6"/>
          <p:cNvSpPr txBox="true"/>
          <p:nvPr/>
        </p:nvSpPr>
        <p:spPr>
          <a:xfrm rot="0">
            <a:off x="293892" y="395315"/>
            <a:ext cx="11948477" cy="1469126"/>
          </a:xfrm>
          <a:prstGeom prst="rect">
            <a:avLst/>
          </a:prstGeom>
        </p:spPr>
        <p:txBody>
          <a:bodyPr anchor="t" rtlCol="false" tIns="0" lIns="0" bIns="0" rIns="0">
            <a:spAutoFit/>
          </a:bodyPr>
          <a:lstStyle/>
          <a:p>
            <a:pPr algn="ctr">
              <a:lnSpc>
                <a:spcPts val="11927"/>
              </a:lnSpc>
            </a:pPr>
            <a:r>
              <a:rPr lang="en-US" sz="8519" u="sng">
                <a:solidFill>
                  <a:srgbClr val="0B0D17"/>
                </a:solidFill>
                <a:latin typeface="Glacial Indifference Bold"/>
                <a:ea typeface="Glacial Indifference Bold"/>
                <a:cs typeface="Glacial Indifference Bold"/>
                <a:sym typeface="Glacial Indifference Bold"/>
              </a:rPr>
              <a:t>Architechture diagram</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34643" y="-3640157"/>
            <a:ext cx="22387738" cy="4016250"/>
            <a:chOff x="0" y="0"/>
            <a:chExt cx="5896359" cy="1057778"/>
          </a:xfrm>
        </p:grpSpPr>
        <p:sp>
          <p:nvSpPr>
            <p:cNvPr name="Freeform 3" id="3"/>
            <p:cNvSpPr/>
            <p:nvPr/>
          </p:nvSpPr>
          <p:spPr>
            <a:xfrm flipH="false" flipV="false" rot="0">
              <a:off x="0" y="0"/>
              <a:ext cx="5896359" cy="1057778"/>
            </a:xfrm>
            <a:custGeom>
              <a:avLst/>
              <a:gdLst/>
              <a:ahLst/>
              <a:cxnLst/>
              <a:rect r="r" b="b" t="t" l="l"/>
              <a:pathLst>
                <a:path h="1057778" w="5896359">
                  <a:moveTo>
                    <a:pt x="0" y="0"/>
                  </a:moveTo>
                  <a:lnTo>
                    <a:pt x="5896359" y="0"/>
                  </a:lnTo>
                  <a:lnTo>
                    <a:pt x="5896359" y="1057778"/>
                  </a:lnTo>
                  <a:lnTo>
                    <a:pt x="0" y="1057778"/>
                  </a:lnTo>
                  <a:close/>
                </a:path>
              </a:pathLst>
            </a:custGeom>
            <a:solidFill>
              <a:srgbClr val="203589"/>
            </a:solidFill>
          </p:spPr>
        </p:sp>
        <p:sp>
          <p:nvSpPr>
            <p:cNvPr name="TextBox 4" id="4"/>
            <p:cNvSpPr txBox="true"/>
            <p:nvPr/>
          </p:nvSpPr>
          <p:spPr>
            <a:xfrm>
              <a:off x="0" y="-57150"/>
              <a:ext cx="5896359" cy="1114928"/>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637119" y="723900"/>
            <a:ext cx="15259050" cy="1866774"/>
          </a:xfrm>
          <a:prstGeom prst="rect">
            <a:avLst/>
          </a:prstGeom>
        </p:spPr>
        <p:txBody>
          <a:bodyPr anchor="t" rtlCol="false" tIns="0" lIns="0" bIns="0" rIns="0">
            <a:spAutoFit/>
          </a:bodyPr>
          <a:lstStyle/>
          <a:p>
            <a:pPr algn="ctr">
              <a:lnSpc>
                <a:spcPts val="15231"/>
              </a:lnSpc>
            </a:pPr>
            <a:r>
              <a:rPr lang="en-US" sz="10879" u="sng">
                <a:solidFill>
                  <a:srgbClr val="0B0D17"/>
                </a:solidFill>
                <a:latin typeface="Glacial Indifference Bold"/>
                <a:ea typeface="Glacial Indifference Bold"/>
                <a:cs typeface="Glacial Indifference Bold"/>
                <a:sym typeface="Glacial Indifference Bold"/>
              </a:rPr>
              <a:t>Technologies used</a:t>
            </a:r>
          </a:p>
        </p:txBody>
      </p:sp>
      <p:sp>
        <p:nvSpPr>
          <p:cNvPr name="TextBox 6" id="6"/>
          <p:cNvSpPr txBox="true"/>
          <p:nvPr/>
        </p:nvSpPr>
        <p:spPr>
          <a:xfrm rot="0">
            <a:off x="1298336" y="2981199"/>
            <a:ext cx="15691327" cy="6337937"/>
          </a:xfrm>
          <a:prstGeom prst="rect">
            <a:avLst/>
          </a:prstGeom>
        </p:spPr>
        <p:txBody>
          <a:bodyPr anchor="t" rtlCol="false" tIns="0" lIns="0" bIns="0" rIns="0">
            <a:spAutoFit/>
          </a:bodyPr>
          <a:lstStyle/>
          <a:p>
            <a:pPr algn="l" marL="971544" indent="-485772" lvl="1">
              <a:lnSpc>
                <a:spcPts val="7244"/>
              </a:lnSpc>
              <a:buAutoNum type="arabicPeriod" startAt="1"/>
            </a:pPr>
            <a:r>
              <a:rPr lang="en-US" sz="4499">
                <a:solidFill>
                  <a:srgbClr val="0B0D17"/>
                </a:solidFill>
                <a:latin typeface="Canva Sans Bold"/>
                <a:ea typeface="Canva Sans Bold"/>
                <a:cs typeface="Canva Sans Bold"/>
                <a:sym typeface="Canva Sans Bold"/>
              </a:rPr>
              <a:t>Figma : For designing UI/UX of the website.</a:t>
            </a:r>
          </a:p>
          <a:p>
            <a:pPr algn="l" marL="971544" indent="-485772" lvl="1">
              <a:lnSpc>
                <a:spcPts val="7244"/>
              </a:lnSpc>
              <a:buAutoNum type="arabicPeriod" startAt="1"/>
            </a:pPr>
            <a:r>
              <a:rPr lang="en-US" sz="4499">
                <a:solidFill>
                  <a:srgbClr val="0B0D17"/>
                </a:solidFill>
                <a:latin typeface="Canva Sans Bold"/>
                <a:ea typeface="Canva Sans Bold"/>
                <a:cs typeface="Canva Sans Bold"/>
                <a:sym typeface="Canva Sans Bold"/>
              </a:rPr>
              <a:t>Whimsical : For architectural design of the website.</a:t>
            </a:r>
          </a:p>
          <a:p>
            <a:pPr algn="l" marL="971544" indent="-485772" lvl="1">
              <a:lnSpc>
                <a:spcPts val="7244"/>
              </a:lnSpc>
              <a:buAutoNum type="arabicPeriod" startAt="1"/>
            </a:pPr>
            <a:r>
              <a:rPr lang="en-US" sz="4499">
                <a:solidFill>
                  <a:srgbClr val="0B0D17"/>
                </a:solidFill>
                <a:latin typeface="Canva Sans Bold"/>
                <a:ea typeface="Canva Sans Bold"/>
                <a:cs typeface="Canva Sans Bold"/>
                <a:sym typeface="Canva Sans Bold"/>
              </a:rPr>
              <a:t>API, Web scrapping : For data-collection.</a:t>
            </a:r>
          </a:p>
          <a:p>
            <a:pPr algn="l" marL="971544" indent="-485772" lvl="1">
              <a:lnSpc>
                <a:spcPts val="7244"/>
              </a:lnSpc>
              <a:buAutoNum type="arabicPeriod" startAt="1"/>
            </a:pPr>
            <a:r>
              <a:rPr lang="en-US" sz="4499">
                <a:solidFill>
                  <a:srgbClr val="0B0D17"/>
                </a:solidFill>
                <a:latin typeface="Canva Sans Bold"/>
                <a:ea typeface="Canva Sans Bold"/>
                <a:cs typeface="Canva Sans Bold"/>
                <a:sym typeface="Canva Sans Bold"/>
              </a:rPr>
              <a:t> HTML,CSS : For frontend development.</a:t>
            </a:r>
          </a:p>
          <a:p>
            <a:pPr algn="l" marL="971544" indent="-485772" lvl="1">
              <a:lnSpc>
                <a:spcPts val="7244"/>
              </a:lnSpc>
              <a:buAutoNum type="arabicPeriod" startAt="1"/>
            </a:pPr>
            <a:r>
              <a:rPr lang="en-US" sz="4499">
                <a:solidFill>
                  <a:srgbClr val="0B0D17"/>
                </a:solidFill>
                <a:latin typeface="Canva Sans Bold"/>
                <a:ea typeface="Canva Sans Bold"/>
                <a:cs typeface="Canva Sans Bold"/>
                <a:sym typeface="Canva Sans Bold"/>
              </a:rPr>
              <a:t>Javascript, Bootstrap : For enhancing functionality.</a:t>
            </a:r>
          </a:p>
          <a:p>
            <a:pPr algn="l" marL="971544" indent="-485772" lvl="1">
              <a:lnSpc>
                <a:spcPts val="7244"/>
              </a:lnSpc>
              <a:buAutoNum type="arabicPeriod" startAt="1"/>
            </a:pPr>
            <a:r>
              <a:rPr lang="en-US" sz="4499">
                <a:solidFill>
                  <a:srgbClr val="0B0D17"/>
                </a:solidFill>
                <a:latin typeface="Canva Sans Bold"/>
                <a:ea typeface="Canva Sans Bold"/>
                <a:cs typeface="Canva Sans Bold"/>
                <a:sym typeface="Canva Sans Bold"/>
              </a:rPr>
              <a:t>MERN stack : For overall integration of the website.</a:t>
            </a:r>
          </a:p>
          <a:p>
            <a:pPr algn="l" marL="971544" indent="-485772" lvl="1">
              <a:lnSpc>
                <a:spcPts val="7244"/>
              </a:lnSpc>
              <a:buAutoNum type="arabicPeriod" startAt="1"/>
            </a:pPr>
            <a:r>
              <a:rPr lang="en-US" sz="4499">
                <a:solidFill>
                  <a:srgbClr val="0B0D17"/>
                </a:solidFill>
                <a:latin typeface="Canva Sans Bold"/>
                <a:ea typeface="Canva Sans Bold"/>
                <a:cs typeface="Canva Sans Bold"/>
                <a:sym typeface="Canva Sans Bold"/>
              </a:rPr>
              <a:t>Canva : For editing and designing the pictures.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34643" y="-3640157"/>
            <a:ext cx="22387738" cy="4016250"/>
            <a:chOff x="0" y="0"/>
            <a:chExt cx="5896359" cy="1057778"/>
          </a:xfrm>
        </p:grpSpPr>
        <p:sp>
          <p:nvSpPr>
            <p:cNvPr name="Freeform 3" id="3"/>
            <p:cNvSpPr/>
            <p:nvPr/>
          </p:nvSpPr>
          <p:spPr>
            <a:xfrm flipH="false" flipV="false" rot="0">
              <a:off x="0" y="0"/>
              <a:ext cx="5896359" cy="1057778"/>
            </a:xfrm>
            <a:custGeom>
              <a:avLst/>
              <a:gdLst/>
              <a:ahLst/>
              <a:cxnLst/>
              <a:rect r="r" b="b" t="t" l="l"/>
              <a:pathLst>
                <a:path h="1057778" w="5896359">
                  <a:moveTo>
                    <a:pt x="0" y="0"/>
                  </a:moveTo>
                  <a:lnTo>
                    <a:pt x="5896359" y="0"/>
                  </a:lnTo>
                  <a:lnTo>
                    <a:pt x="5896359" y="1057778"/>
                  </a:lnTo>
                  <a:lnTo>
                    <a:pt x="0" y="1057778"/>
                  </a:lnTo>
                  <a:close/>
                </a:path>
              </a:pathLst>
            </a:custGeom>
            <a:solidFill>
              <a:srgbClr val="203589"/>
            </a:solidFill>
          </p:spPr>
        </p:sp>
        <p:sp>
          <p:nvSpPr>
            <p:cNvPr name="TextBox 4" id="4"/>
            <p:cNvSpPr txBox="true"/>
            <p:nvPr/>
          </p:nvSpPr>
          <p:spPr>
            <a:xfrm>
              <a:off x="0" y="-57150"/>
              <a:ext cx="5896359" cy="1114928"/>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637119" y="638175"/>
            <a:ext cx="18925119" cy="1560058"/>
          </a:xfrm>
          <a:prstGeom prst="rect">
            <a:avLst/>
          </a:prstGeom>
        </p:spPr>
        <p:txBody>
          <a:bodyPr anchor="t" rtlCol="false" tIns="0" lIns="0" bIns="0" rIns="0">
            <a:spAutoFit/>
          </a:bodyPr>
          <a:lstStyle/>
          <a:p>
            <a:pPr algn="ctr">
              <a:lnSpc>
                <a:spcPts val="12712"/>
              </a:lnSpc>
            </a:pPr>
            <a:r>
              <a:rPr lang="en-US" sz="9080" u="sng">
                <a:solidFill>
                  <a:srgbClr val="0B0D17"/>
                </a:solidFill>
                <a:latin typeface="Glacial Indifference Bold"/>
                <a:ea typeface="Glacial Indifference Bold"/>
                <a:cs typeface="Glacial Indifference Bold"/>
                <a:sym typeface="Glacial Indifference Bold"/>
              </a:rPr>
              <a:t>Team members &amp; Contribution</a:t>
            </a:r>
          </a:p>
        </p:txBody>
      </p:sp>
      <p:sp>
        <p:nvSpPr>
          <p:cNvPr name="TextBox 6" id="6"/>
          <p:cNvSpPr txBox="true"/>
          <p:nvPr/>
        </p:nvSpPr>
        <p:spPr>
          <a:xfrm rot="0">
            <a:off x="674303" y="2845054"/>
            <a:ext cx="16939394" cy="6508496"/>
          </a:xfrm>
          <a:prstGeom prst="rect">
            <a:avLst/>
          </a:prstGeom>
        </p:spPr>
        <p:txBody>
          <a:bodyPr anchor="t" rtlCol="false" tIns="0" lIns="0" bIns="0" rIns="0">
            <a:spAutoFit/>
          </a:bodyPr>
          <a:lstStyle/>
          <a:p>
            <a:pPr algn="l" marL="928365" indent="-464182" lvl="1">
              <a:lnSpc>
                <a:spcPts val="4686"/>
              </a:lnSpc>
              <a:buFont typeface="Arial"/>
              <a:buChar char="•"/>
            </a:pPr>
            <a:r>
              <a:rPr lang="en-US" sz="4299">
                <a:solidFill>
                  <a:srgbClr val="0B0D17"/>
                </a:solidFill>
                <a:latin typeface="Canva Sans Bold"/>
                <a:ea typeface="Canva Sans Bold"/>
                <a:cs typeface="Canva Sans Bold"/>
                <a:sym typeface="Canva Sans Bold"/>
              </a:rPr>
              <a:t>Ankita Satapathy - Made the website Architecture using Whimsical flowchart. Developed the Health Page &amp; Finance Page. Integrated and Deployed the whole website in GitHub.</a:t>
            </a:r>
          </a:p>
          <a:p>
            <a:pPr algn="l" marL="928365" indent="-464182" lvl="1">
              <a:lnSpc>
                <a:spcPts val="4686"/>
              </a:lnSpc>
              <a:buFont typeface="Arial"/>
              <a:buChar char="•"/>
            </a:pPr>
            <a:r>
              <a:rPr lang="en-US" sz="4299">
                <a:solidFill>
                  <a:srgbClr val="0B0D17"/>
                </a:solidFill>
                <a:latin typeface="Canva Sans Bold"/>
                <a:ea typeface="Canva Sans Bold"/>
                <a:cs typeface="Canva Sans Bold"/>
                <a:sym typeface="Canva Sans Bold"/>
              </a:rPr>
              <a:t>Asipu Khitesha - Prepared the PPT and documentation of the website. In charge of Data collection for entire website. Worked on editing and designing pictures using canva.</a:t>
            </a:r>
          </a:p>
          <a:p>
            <a:pPr algn="l" marL="928365" indent="-464182" lvl="1">
              <a:lnSpc>
                <a:spcPts val="4686"/>
              </a:lnSpc>
              <a:buFont typeface="Arial"/>
              <a:buChar char="•"/>
            </a:pPr>
            <a:r>
              <a:rPr lang="en-US" sz="4299">
                <a:solidFill>
                  <a:srgbClr val="0B0D17"/>
                </a:solidFill>
                <a:latin typeface="Canva Sans Bold"/>
                <a:ea typeface="Canva Sans Bold"/>
                <a:cs typeface="Canva Sans Bold"/>
                <a:sym typeface="Canva Sans Bold"/>
              </a:rPr>
              <a:t>Barsha Baibhabi - Made the initial UI/UX design of the website using Figma. Developed the Landing page &amp; Education page. Involved in writing captions for the website.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634643" y="-3640157"/>
            <a:ext cx="22387738" cy="4016250"/>
            <a:chOff x="0" y="0"/>
            <a:chExt cx="5896359" cy="1057778"/>
          </a:xfrm>
        </p:grpSpPr>
        <p:sp>
          <p:nvSpPr>
            <p:cNvPr name="Freeform 3" id="3"/>
            <p:cNvSpPr/>
            <p:nvPr/>
          </p:nvSpPr>
          <p:spPr>
            <a:xfrm flipH="false" flipV="false" rot="0">
              <a:off x="0" y="0"/>
              <a:ext cx="5896359" cy="1057778"/>
            </a:xfrm>
            <a:custGeom>
              <a:avLst/>
              <a:gdLst/>
              <a:ahLst/>
              <a:cxnLst/>
              <a:rect r="r" b="b" t="t" l="l"/>
              <a:pathLst>
                <a:path h="1057778" w="5896359">
                  <a:moveTo>
                    <a:pt x="0" y="0"/>
                  </a:moveTo>
                  <a:lnTo>
                    <a:pt x="5896359" y="0"/>
                  </a:lnTo>
                  <a:lnTo>
                    <a:pt x="5896359" y="1057778"/>
                  </a:lnTo>
                  <a:lnTo>
                    <a:pt x="0" y="1057778"/>
                  </a:lnTo>
                  <a:close/>
                </a:path>
              </a:pathLst>
            </a:custGeom>
            <a:solidFill>
              <a:srgbClr val="203589"/>
            </a:solidFill>
          </p:spPr>
        </p:sp>
        <p:sp>
          <p:nvSpPr>
            <p:cNvPr name="TextBox 4" id="4"/>
            <p:cNvSpPr txBox="true"/>
            <p:nvPr/>
          </p:nvSpPr>
          <p:spPr>
            <a:xfrm>
              <a:off x="0" y="-57150"/>
              <a:ext cx="5896359" cy="1114928"/>
            </a:xfrm>
            <a:prstGeom prst="rect">
              <a:avLst/>
            </a:prstGeom>
          </p:spPr>
          <p:txBody>
            <a:bodyPr anchor="ctr" rtlCol="false" tIns="50800" lIns="50800" bIns="50800" rIns="50800"/>
            <a:lstStyle/>
            <a:p>
              <a:pPr algn="ctr">
                <a:lnSpc>
                  <a:spcPts val="3359"/>
                </a:lnSpc>
              </a:pPr>
            </a:p>
          </p:txBody>
        </p:sp>
      </p:grpSp>
      <p:sp>
        <p:nvSpPr>
          <p:cNvPr name="TextBox 5" id="5"/>
          <p:cNvSpPr txBox="true"/>
          <p:nvPr/>
        </p:nvSpPr>
        <p:spPr>
          <a:xfrm rot="0">
            <a:off x="-3141033" y="628650"/>
            <a:ext cx="15259050" cy="1866774"/>
          </a:xfrm>
          <a:prstGeom prst="rect">
            <a:avLst/>
          </a:prstGeom>
        </p:spPr>
        <p:txBody>
          <a:bodyPr anchor="t" rtlCol="false" tIns="0" lIns="0" bIns="0" rIns="0">
            <a:spAutoFit/>
          </a:bodyPr>
          <a:lstStyle/>
          <a:p>
            <a:pPr algn="ctr">
              <a:lnSpc>
                <a:spcPts val="15231"/>
              </a:lnSpc>
            </a:pPr>
            <a:r>
              <a:rPr lang="en-US" sz="10879" u="sng">
                <a:solidFill>
                  <a:srgbClr val="0B0D17"/>
                </a:solidFill>
                <a:latin typeface="Glacial Indifference Bold"/>
                <a:ea typeface="Glacial Indifference Bold"/>
                <a:cs typeface="Glacial Indifference Bold"/>
                <a:sym typeface="Glacial Indifference Bold"/>
              </a:rPr>
              <a:t>Conclusion</a:t>
            </a:r>
          </a:p>
        </p:txBody>
      </p:sp>
      <p:sp>
        <p:nvSpPr>
          <p:cNvPr name="TextBox 6" id="6"/>
          <p:cNvSpPr txBox="true"/>
          <p:nvPr/>
        </p:nvSpPr>
        <p:spPr>
          <a:xfrm rot="0">
            <a:off x="836749" y="3695700"/>
            <a:ext cx="16614501" cy="5562600"/>
          </a:xfrm>
          <a:prstGeom prst="rect">
            <a:avLst/>
          </a:prstGeom>
        </p:spPr>
        <p:txBody>
          <a:bodyPr anchor="t" rtlCol="false" tIns="0" lIns="0" bIns="0" rIns="0">
            <a:spAutoFit/>
          </a:bodyPr>
          <a:lstStyle/>
          <a:p>
            <a:pPr algn="ctr">
              <a:lnSpc>
                <a:spcPts val="6299"/>
              </a:lnSpc>
            </a:pPr>
            <a:r>
              <a:rPr lang="en-US" sz="4500">
                <a:solidFill>
                  <a:srgbClr val="0B0D17"/>
                </a:solidFill>
                <a:latin typeface="Canva Sans Bold"/>
                <a:ea typeface="Canva Sans Bold"/>
                <a:cs typeface="Canva Sans Bold"/>
                <a:sym typeface="Canva Sans Bold"/>
              </a:rPr>
              <a:t>We've developed a user-friendly website tailored to the needs of Bhubaneshwar residents. The platform's core functionalities, such as Health, Education and Finance, will be applicable across all locations. We plan to expand by adding location-specific content and features to serve over 100 locations in the future.</a:t>
            </a:r>
          </a:p>
          <a:p>
            <a:pPr algn="ctr">
              <a:lnSpc>
                <a:spcPts val="629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DAGKGgVFXt8</dc:identifier>
  <dcterms:modified xsi:type="dcterms:W3CDTF">2011-08-01T06:04:30Z</dcterms:modified>
  <cp:revision>1</cp:revision>
  <dc:title>Contents</dc:title>
</cp:coreProperties>
</file>