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  <p:sldId id="257" r:id="rId6"/>
    <p:sldId id="259" r:id="rId7"/>
    <p:sldId id="260" r:id="rId8"/>
    <p:sldId id="261" r:id="rId9"/>
    <p:sldId id="262" r:id="rId10"/>
    <p:sldId id="264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7F8EF4-DE2E-406C-A9E6-2384E4E35E69}" v="75" dt="2025-02-15T03:34:00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2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1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2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7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4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1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69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9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00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3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9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1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kitaSavaliya/AIH/blob/main/MIMIC-III_NLP.ipynb" TargetMode="External"/><Relationship Id="rId2" Type="http://schemas.openxmlformats.org/officeDocument/2006/relationships/hyperlink" Target="https://colab.research.google.com/github/AnkitaSavaliya/AIH/blob/main/MIMIC-III_NLP.ipyn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E73AF435-44C8-C44B-9352-ACFA393E2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A993C5C8-8E73-88F5-103A-A65784B961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957" r="928" b="-1"/>
          <a:stretch/>
        </p:blipFill>
        <p:spPr>
          <a:xfrm>
            <a:off x="535521" y="508090"/>
            <a:ext cx="6323740" cy="57453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E1F141-748A-688F-F0D9-6F676A5E5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4846" y="978407"/>
            <a:ext cx="4358503" cy="3137941"/>
          </a:xfrm>
        </p:spPr>
        <p:txBody>
          <a:bodyPr anchor="t">
            <a:normAutofit/>
          </a:bodyPr>
          <a:lstStyle/>
          <a:p>
            <a:r>
              <a:rPr lang="en-US"/>
              <a:t>MIMIC-III NLP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8C6E9-2841-5703-7F05-70FBEE0B4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4344" y="4469641"/>
            <a:ext cx="4358503" cy="1376976"/>
          </a:xfrm>
        </p:spPr>
        <p:txBody>
          <a:bodyPr anchor="b">
            <a:normAutofit/>
          </a:bodyPr>
          <a:lstStyle/>
          <a:p>
            <a:r>
              <a:rPr lang="en-US" i="0"/>
              <a:t>Ankita Savaliya</a:t>
            </a:r>
          </a:p>
          <a:p>
            <a:r>
              <a:rPr lang="en-US" b="1" i="0" u="none" strike="noStrike" baseline="0">
                <a:latin typeface="Arial-BoldMT"/>
              </a:rPr>
              <a:t>AI in Healthcare</a:t>
            </a:r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288058DF-7580-C88F-23F0-429412309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67912" y="508090"/>
            <a:ext cx="4288568" cy="149279"/>
          </a:xfrm>
          <a:custGeom>
            <a:avLst/>
            <a:gdLst>
              <a:gd name="connsiteX0" fmla="*/ 0 w 6117427"/>
              <a:gd name="connsiteY0" fmla="*/ 0 h 149279"/>
              <a:gd name="connsiteX1" fmla="*/ 6117427 w 6117427"/>
              <a:gd name="connsiteY1" fmla="*/ 0 h 149279"/>
              <a:gd name="connsiteX2" fmla="*/ 6117427 w 6117427"/>
              <a:gd name="connsiteY2" fmla="*/ 149279 h 149279"/>
              <a:gd name="connsiteX3" fmla="*/ 0 w 611742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7427" h="149279">
                <a:moveTo>
                  <a:pt x="0" y="0"/>
                </a:moveTo>
                <a:lnTo>
                  <a:pt x="6117427" y="0"/>
                </a:lnTo>
                <a:lnTo>
                  <a:pt x="611742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3F82943-4565-9E0E-E9DB-5B7B417E6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75944" y="6207749"/>
            <a:ext cx="4307405" cy="45720"/>
          </a:xfrm>
          <a:custGeom>
            <a:avLst/>
            <a:gdLst>
              <a:gd name="connsiteX0" fmla="*/ 0 w 6144298"/>
              <a:gd name="connsiteY0" fmla="*/ 0 h 45720"/>
              <a:gd name="connsiteX1" fmla="*/ 5021183 w 6144298"/>
              <a:gd name="connsiteY1" fmla="*/ 0 h 45720"/>
              <a:gd name="connsiteX2" fmla="*/ 5021183 w 6144298"/>
              <a:gd name="connsiteY2" fmla="*/ 1 h 45720"/>
              <a:gd name="connsiteX3" fmla="*/ 6144298 w 6144298"/>
              <a:gd name="connsiteY3" fmla="*/ 1 h 45720"/>
              <a:gd name="connsiteX4" fmla="*/ 6144298 w 6144298"/>
              <a:gd name="connsiteY4" fmla="*/ 45720 h 45720"/>
              <a:gd name="connsiteX5" fmla="*/ 1123115 w 6144298"/>
              <a:gd name="connsiteY5" fmla="*/ 45720 h 45720"/>
              <a:gd name="connsiteX6" fmla="*/ 1123115 w 6144298"/>
              <a:gd name="connsiteY6" fmla="*/ 45719 h 45720"/>
              <a:gd name="connsiteX7" fmla="*/ 0 w 6144298"/>
              <a:gd name="connsiteY7" fmla="*/ 45719 h 4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44298" h="45720">
                <a:moveTo>
                  <a:pt x="0" y="0"/>
                </a:moveTo>
                <a:lnTo>
                  <a:pt x="5021183" y="0"/>
                </a:lnTo>
                <a:lnTo>
                  <a:pt x="5021183" y="1"/>
                </a:lnTo>
                <a:lnTo>
                  <a:pt x="6144298" y="1"/>
                </a:lnTo>
                <a:lnTo>
                  <a:pt x="6144298" y="45720"/>
                </a:lnTo>
                <a:lnTo>
                  <a:pt x="1123115" y="45720"/>
                </a:lnTo>
                <a:lnTo>
                  <a:pt x="112311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22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5C0B2F-8EBB-8CCF-DD14-24E7AD41B224}"/>
              </a:ext>
            </a:extLst>
          </p:cNvPr>
          <p:cNvSpPr txBox="1"/>
          <p:nvPr/>
        </p:nvSpPr>
        <p:spPr>
          <a:xfrm>
            <a:off x="402519" y="873721"/>
            <a:ext cx="11149875" cy="51246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Process TEXT using </a:t>
            </a:r>
            <a:r>
              <a:rPr lang="en-US" sz="4400" b="1" dirty="0" err="1">
                <a:latin typeface="+mj-lt"/>
                <a:ea typeface="+mj-ea"/>
                <a:cs typeface="+mj-cs"/>
              </a:rPr>
              <a:t>SciSpaCy</a:t>
            </a:r>
            <a:endParaRPr lang="en-US" sz="44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2A693D-5BE8-F6BB-5848-009B40DD6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44" y="1842866"/>
            <a:ext cx="11002911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30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EBC8D-D41F-19B7-38C4-84DC5226A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B40A96-3CFA-2C39-5A43-6055E352F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30" y="1196176"/>
            <a:ext cx="8640381" cy="571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E82ACA-12AE-224B-8003-5B7FCCCF6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96" y="1876198"/>
            <a:ext cx="9988602" cy="48665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98B731-A14E-4368-2B0C-E3C9955B2F0E}"/>
              </a:ext>
            </a:extLst>
          </p:cNvPr>
          <p:cNvSpPr txBox="1"/>
          <p:nvPr/>
        </p:nvSpPr>
        <p:spPr>
          <a:xfrm>
            <a:off x="429330" y="7184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1800" b="1" dirty="0"/>
              <a:t>Visualize </a:t>
            </a:r>
            <a:r>
              <a:rPr lang="en-US" sz="1800" b="1" dirty="0" err="1"/>
              <a:t>SciSpaCy</a:t>
            </a:r>
            <a:r>
              <a:rPr lang="en-US" sz="1800" b="1" dirty="0"/>
              <a:t> Entities Using </a:t>
            </a:r>
            <a:r>
              <a:rPr lang="en-US" sz="1800" b="1" dirty="0" err="1"/>
              <a:t>displaCy</a:t>
            </a:r>
            <a:endParaRPr lang="en-US" sz="1800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37721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E78E2-CEC3-849A-9ADD-19E314372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A902CC-D26D-D16E-1E3D-B7751CEA9E87}"/>
              </a:ext>
            </a:extLst>
          </p:cNvPr>
          <p:cNvSpPr txBox="1"/>
          <p:nvPr/>
        </p:nvSpPr>
        <p:spPr>
          <a:xfrm>
            <a:off x="432572" y="801539"/>
            <a:ext cx="11149875" cy="7694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b="1" dirty="0"/>
              <a:t>Word2Vec and t-SNE Visualization Using </a:t>
            </a:r>
            <a:r>
              <a:rPr lang="en-US" sz="2800" b="1" dirty="0" err="1"/>
              <a:t>SciSpaCy</a:t>
            </a:r>
            <a:r>
              <a:rPr lang="en-US" sz="2800" b="1" dirty="0"/>
              <a:t>-Processed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3CEA24-E17F-3FC4-E864-17CB242CE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62" y="1433679"/>
            <a:ext cx="5226595" cy="9075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F4C12F-3E52-1122-E09D-62073D4E1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62" y="2777709"/>
            <a:ext cx="5861984" cy="38975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A38A43-C5FF-0705-CBB8-888E53FF2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658" y="3743675"/>
            <a:ext cx="4029637" cy="7621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B701FC-6200-8EFA-5D48-97BEA389FABE}"/>
              </a:ext>
            </a:extLst>
          </p:cNvPr>
          <p:cNvSpPr txBox="1"/>
          <p:nvPr/>
        </p:nvSpPr>
        <p:spPr>
          <a:xfrm>
            <a:off x="6174658" y="1528040"/>
            <a:ext cx="56905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corpus using </a:t>
            </a:r>
            <a:r>
              <a:rPr lang="en-US" dirty="0" err="1"/>
              <a:t>SciSpaCy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Plot t-SNE</a:t>
            </a:r>
          </a:p>
        </p:txBody>
      </p:sp>
    </p:spTree>
    <p:extLst>
      <p:ext uri="{BB962C8B-B14F-4D97-AF65-F5344CB8AC3E}">
        <p14:creationId xmlns:p14="http://schemas.microsoft.com/office/powerpoint/2010/main" val="1654268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9984D6-636C-2FD4-A148-F50E68EB3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EC5C23-8973-5B91-68C7-825EFF149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99" y="1336431"/>
            <a:ext cx="6071095" cy="49287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9D32AD-B3E0-9AB1-50D1-72720A51C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032" y="1336431"/>
            <a:ext cx="5744301" cy="492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7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8B0C8-A0E0-4D26-9B4C-3851AAAE8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E85D94-52B7-5558-970F-3DEE011EFDF6}"/>
              </a:ext>
            </a:extLst>
          </p:cNvPr>
          <p:cNvSpPr txBox="1"/>
          <p:nvPr/>
        </p:nvSpPr>
        <p:spPr>
          <a:xfrm>
            <a:off x="421950" y="856760"/>
            <a:ext cx="112489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b="1" dirty="0"/>
              <a:t>en_ner_bc5cdr_md Visualization Using </a:t>
            </a:r>
            <a:r>
              <a:rPr lang="en-US" sz="2800" b="1" dirty="0" err="1"/>
              <a:t>SciSpaCy</a:t>
            </a:r>
            <a:r>
              <a:rPr lang="en-US" sz="2800" b="1" dirty="0"/>
              <a:t>-Processed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C2119-6EB9-384B-516E-738FD36D1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50" y="1525598"/>
            <a:ext cx="8211696" cy="971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3FE777-6C3E-8CF6-3296-24474569E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50" y="2642902"/>
            <a:ext cx="11505443" cy="4199066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1AEC7D6E-DD59-1970-B500-E0F8E3BD4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391233"/>
            <a:ext cx="54671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 dirty="0"/>
              <a:t>en_ner_bc5cdr_md is a Named Entity Recognition (NER) model from </a:t>
            </a:r>
            <a:r>
              <a:rPr lang="en-US" altLang="en-US" sz="1600" dirty="0" err="1"/>
              <a:t>SciSpaCy</a:t>
            </a:r>
            <a:r>
              <a:rPr lang="en-US" altLang="en-US" sz="1600" dirty="0"/>
              <a:t> that specializes in identifying </a:t>
            </a:r>
            <a:r>
              <a:rPr lang="en-US" altLang="en-US" sz="1600" b="1" dirty="0"/>
              <a:t>diseases</a:t>
            </a:r>
            <a:r>
              <a:rPr lang="en-US" altLang="en-US" sz="1600" dirty="0"/>
              <a:t> and </a:t>
            </a:r>
            <a:r>
              <a:rPr lang="en-US" altLang="en-US" sz="1600" b="1" dirty="0"/>
              <a:t>chemicals</a:t>
            </a:r>
            <a:r>
              <a:rPr lang="en-US" altLang="en-US" sz="1600" dirty="0"/>
              <a:t> in text </a:t>
            </a:r>
          </a:p>
        </p:txBody>
      </p:sp>
    </p:spTree>
    <p:extLst>
      <p:ext uri="{BB962C8B-B14F-4D97-AF65-F5344CB8AC3E}">
        <p14:creationId xmlns:p14="http://schemas.microsoft.com/office/powerpoint/2010/main" val="2725699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69E74FE-658F-D74E-7DB9-B6B12ED43720}"/>
              </a:ext>
            </a:extLst>
          </p:cNvPr>
          <p:cNvSpPr txBox="1"/>
          <p:nvPr/>
        </p:nvSpPr>
        <p:spPr>
          <a:xfrm>
            <a:off x="481781" y="864081"/>
            <a:ext cx="10569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b="1" dirty="0" err="1"/>
              <a:t>MedSpacy</a:t>
            </a:r>
            <a:r>
              <a:rPr lang="en-US" sz="2800" b="1" dirty="0"/>
              <a:t> Visualization Using </a:t>
            </a:r>
            <a:r>
              <a:rPr lang="en-US" sz="2800" b="1" dirty="0" err="1"/>
              <a:t>SciSpaCy</a:t>
            </a:r>
            <a:r>
              <a:rPr lang="en-US" sz="2800" b="1" dirty="0"/>
              <a:t>-Processed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3FCD22-2036-4E21-F544-AA713331B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1" y="1485624"/>
            <a:ext cx="4582164" cy="52490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F5623C-2CC8-0B73-A559-C3923FE48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822" y="3216101"/>
            <a:ext cx="4439270" cy="3419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7D3586-0CE5-9A10-7F7C-2C3A183E0461}"/>
              </a:ext>
            </a:extLst>
          </p:cNvPr>
          <p:cNvSpPr txBox="1"/>
          <p:nvPr/>
        </p:nvSpPr>
        <p:spPr>
          <a:xfrm>
            <a:off x="5633884" y="1485624"/>
            <a:ext cx="49751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 err="1"/>
              <a:t>MedSpaCy</a:t>
            </a:r>
            <a:r>
              <a:rPr lang="en-US" sz="1400" dirty="0"/>
              <a:t> is a library designed for processing clinical and biomedical text.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In this code, </a:t>
            </a:r>
            <a:r>
              <a:rPr lang="en-US" sz="1400" dirty="0" err="1"/>
              <a:t>MedSpaCy</a:t>
            </a:r>
            <a:r>
              <a:rPr lang="en-US" sz="1400" dirty="0"/>
              <a:t> is being enhanced by adding custom target rules to better detect specific medical entities such as diseases, treatments, symptoms, and medications in clinical notes.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934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F79732-D6BF-FA6E-B207-CCBFAE54E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A5A036F-9975-4D7C-8141-77791C714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F06591-2848-ABE2-ACBB-E74045AD61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31" r="3848" b="1"/>
          <a:stretch/>
        </p:blipFill>
        <p:spPr>
          <a:xfrm>
            <a:off x="517871" y="839336"/>
            <a:ext cx="11176496" cy="550861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90405AB-F9EB-0014-6489-03A19F0DD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5888" y="497392"/>
            <a:ext cx="1116624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5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D3130-87C0-1B70-EDF8-CFA62202A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741" y="894302"/>
            <a:ext cx="10779443" cy="4879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 b="1" u="none" strike="noStrike" baseline="0" dirty="0">
                <a:latin typeface="Arial-BoldItalicMT"/>
              </a:rPr>
              <a:t>What Disease Did I Pick?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 u="none" strike="noStrike" baseline="0" dirty="0">
                <a:latin typeface="Arial-BoldItalicMT"/>
              </a:rPr>
              <a:t>I selected disease codes related to 401.0 – Malignant Essential Hypertension. Malignant essential hypertension is a severe and life-threatening form of high blood pressure that develops rapidly and can cause damage to multiple </a:t>
            </a:r>
            <a:r>
              <a:rPr lang="en-US" sz="1400" u="none" strike="noStrike" baseline="0">
                <a:latin typeface="Arial-BoldItalicMT"/>
              </a:rPr>
              <a:t>organs.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1400" u="none" strike="noStrike" baseline="0" dirty="0">
              <a:latin typeface="Arial-BoldItalicM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 b="1" u="none" strike="noStrike" baseline="0" dirty="0">
                <a:latin typeface="Arial-BoldItalicMT"/>
              </a:rPr>
              <a:t>What About the Text Data?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 u="none" strike="noStrike" baseline="0" dirty="0">
                <a:latin typeface="Arial-BoldItalicMT"/>
              </a:rPr>
              <a:t>The objective of this analysis is to extract medical entities using Spacy, </a:t>
            </a:r>
            <a:r>
              <a:rPr lang="en-US" sz="1400" u="none" strike="noStrike" baseline="0" dirty="0" err="1">
                <a:latin typeface="Arial-BoldItalicMT"/>
              </a:rPr>
              <a:t>SciSpacy</a:t>
            </a:r>
            <a:r>
              <a:rPr lang="en-US" sz="1400" u="none" strike="noStrike" baseline="0" dirty="0">
                <a:latin typeface="Arial-BoldItalicMT"/>
              </a:rPr>
              <a:t>, Word2Vec, and t-SNE plots.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 u="none" strike="noStrike" baseline="0" dirty="0">
                <a:latin typeface="Arial-BoldItalicMT"/>
              </a:rPr>
              <a:t> Additionally, used </a:t>
            </a:r>
            <a:r>
              <a:rPr lang="en-US" sz="1400" u="none" strike="noStrike" baseline="0" dirty="0" err="1">
                <a:latin typeface="Arial-BoldItalicMT"/>
              </a:rPr>
              <a:t>MedSpacy</a:t>
            </a:r>
            <a:r>
              <a:rPr lang="en-US" sz="1400" u="none" strike="noStrike" baseline="0" dirty="0">
                <a:latin typeface="Arial-BoldItalicMT"/>
              </a:rPr>
              <a:t> to perform a similar analysis.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1400" u="none" strike="noStrike" baseline="0" dirty="0">
              <a:latin typeface="Arial-BoldItalicM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 b="1" dirty="0">
                <a:ea typeface="+mn-lt"/>
                <a:cs typeface="+mn-lt"/>
              </a:rPr>
              <a:t>GitHub and Google </a:t>
            </a:r>
            <a:r>
              <a:rPr lang="en-US" sz="1400" b="1" dirty="0" err="1">
                <a:ea typeface="+mn-lt"/>
                <a:cs typeface="+mn-lt"/>
              </a:rPr>
              <a:t>Colab</a:t>
            </a:r>
            <a:r>
              <a:rPr lang="en-US" sz="1400" b="1" dirty="0">
                <a:ea typeface="+mn-lt"/>
                <a:cs typeface="+mn-lt"/>
              </a:rPr>
              <a:t> Links:</a:t>
            </a:r>
            <a:endParaRPr lang="en-US" sz="1800" b="1" dirty="0">
              <a:ea typeface="+mn-lt"/>
              <a:cs typeface="+mn-l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 u="none" strike="noStrike" baseline="0" dirty="0">
                <a:latin typeface="Arial-BoldItalicMT"/>
                <a:hlinkClick r:id="rId2"/>
              </a:rPr>
              <a:t>https://colab.research.google.com/github/AnkitaSavaliya/AIH/blob/main/MIMIC-III_NLP.ipynb</a:t>
            </a:r>
            <a:endParaRPr lang="en-US" sz="1400" u="none" strike="noStrike" baseline="0" dirty="0">
              <a:latin typeface="Arial-BoldItalicM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400" u="none" strike="noStrike" baseline="0" dirty="0">
                <a:latin typeface="Arial-BoldItalicMT"/>
                <a:hlinkClick r:id="rId3"/>
              </a:rPr>
              <a:t>https://github.com/AnkitaSavaliya/AIH/blob/main/MIMIC-III_NLP.ipynb</a:t>
            </a:r>
            <a:endParaRPr lang="en-US" sz="1400" dirty="0">
              <a:latin typeface="Arial-BoldItalicMT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sz="1400" u="none" strike="noStrike" baseline="0" dirty="0">
              <a:latin typeface="Arial-BoldItalicMT"/>
            </a:endParaRPr>
          </a:p>
        </p:txBody>
      </p:sp>
    </p:spTree>
    <p:extLst>
      <p:ext uri="{BB962C8B-B14F-4D97-AF65-F5344CB8AC3E}">
        <p14:creationId xmlns:p14="http://schemas.microsoft.com/office/powerpoint/2010/main" val="82247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D1BDCCC-E676-2A7E-BE11-2B8C23DB2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532F1-682F-600E-B3A1-62A9A0DE82D5}"/>
              </a:ext>
            </a:extLst>
          </p:cNvPr>
          <p:cNvSpPr txBox="1"/>
          <p:nvPr/>
        </p:nvSpPr>
        <p:spPr>
          <a:xfrm>
            <a:off x="521208" y="689815"/>
            <a:ext cx="11149875" cy="7694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Data Preparation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81C97B1-8A09-6383-8C65-A3B735778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C8C9EE-368F-0C78-019B-480CAB5C6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96" y="1491757"/>
            <a:ext cx="3934342" cy="4812651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C3734D-208C-2DC0-8CBD-8EAA0BD36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593" y="3008875"/>
            <a:ext cx="5858693" cy="181952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71A32E-4450-7111-22A3-08B8D1814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0593" y="5014627"/>
            <a:ext cx="6773220" cy="1514686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CBC57D-86C0-AE9A-E7EB-0FBDFAEFF208}"/>
              </a:ext>
            </a:extLst>
          </p:cNvPr>
          <p:cNvSpPr txBox="1"/>
          <p:nvPr/>
        </p:nvSpPr>
        <p:spPr>
          <a:xfrm>
            <a:off x="5093110" y="1622323"/>
            <a:ext cx="6479458" cy="1169551"/>
          </a:xfrm>
          <a:prstGeom prst="rect">
            <a:avLst/>
          </a:prstGeom>
          <a:ln cap="rnd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Fetched rows from </a:t>
            </a:r>
            <a:r>
              <a:rPr lang="en-US" sz="1400" dirty="0" err="1"/>
              <a:t>noteevents</a:t>
            </a:r>
            <a:r>
              <a:rPr lang="en-US" sz="1400" dirty="0"/>
              <a:t> only for ICD-9 CODE 4010 using the </a:t>
            </a:r>
            <a:r>
              <a:rPr lang="en-US" sz="1400" dirty="0" err="1"/>
              <a:t>BigQuery</a:t>
            </a:r>
            <a:r>
              <a:rPr lang="en-US" sz="1400" dirty="0"/>
              <a:t> client.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query returned 162 rows.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Prepared a </a:t>
            </a:r>
            <a:r>
              <a:rPr lang="en-US" sz="1400" dirty="0" err="1"/>
              <a:t>DataFrame</a:t>
            </a:r>
            <a:r>
              <a:rPr lang="en-US" sz="1400" dirty="0"/>
              <a:t> with the required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Saved the query result to a CSV/XLSX file to reduce queries to the database.</a:t>
            </a:r>
          </a:p>
        </p:txBody>
      </p:sp>
    </p:spTree>
    <p:extLst>
      <p:ext uri="{BB962C8B-B14F-4D97-AF65-F5344CB8AC3E}">
        <p14:creationId xmlns:p14="http://schemas.microsoft.com/office/powerpoint/2010/main" val="1877906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F378C-B1DD-6486-632D-D54746FA2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F92087-6825-7104-8C19-0B6E25631DDD}"/>
              </a:ext>
            </a:extLst>
          </p:cNvPr>
          <p:cNvSpPr txBox="1"/>
          <p:nvPr/>
        </p:nvSpPr>
        <p:spPr>
          <a:xfrm>
            <a:off x="521208" y="914400"/>
            <a:ext cx="11149875" cy="51246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dirty="0"/>
              <a:t>Common Function to Extract Tokens Using a Given NLP Model (</a:t>
            </a:r>
            <a:r>
              <a:rPr lang="en-US" sz="4400" dirty="0" err="1"/>
              <a:t>SpaCy</a:t>
            </a:r>
            <a:r>
              <a:rPr lang="en-US" sz="4400" dirty="0"/>
              <a:t>/</a:t>
            </a:r>
            <a:r>
              <a:rPr lang="en-US" sz="4400" dirty="0" err="1"/>
              <a:t>SciSpaCy</a:t>
            </a:r>
            <a:r>
              <a:rPr lang="en-US" sz="4400" dirty="0"/>
              <a:t>)</a:t>
            </a:r>
            <a:endParaRPr lang="en-US" sz="44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022BDD9-FE50-9743-6EF9-A015AB916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1606386"/>
            <a:ext cx="6620799" cy="13622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E4250C-20E7-AF20-E046-701B764BD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" y="4498195"/>
            <a:ext cx="7491642" cy="16246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B51455-F4C8-AEFD-ED17-17E5944CF101}"/>
              </a:ext>
            </a:extLst>
          </p:cNvPr>
          <p:cNvSpPr txBox="1"/>
          <p:nvPr/>
        </p:nvSpPr>
        <p:spPr>
          <a:xfrm>
            <a:off x="412351" y="3518598"/>
            <a:ext cx="11149875" cy="5124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400" dirty="0">
                <a:latin typeface="+mj-lt"/>
                <a:ea typeface="+mj-ea"/>
                <a:cs typeface="+mj-cs"/>
              </a:rPr>
              <a:t>Process TEXT using </a:t>
            </a:r>
            <a:r>
              <a:rPr lang="en-US" sz="2400" dirty="0" err="1">
                <a:latin typeface="+mj-lt"/>
                <a:ea typeface="+mj-ea"/>
                <a:cs typeface="+mj-cs"/>
              </a:rPr>
              <a:t>SpaCy</a:t>
            </a:r>
            <a:endParaRPr lang="en-US" sz="24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20084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78B13-E6CA-1F4D-507F-92E78CE43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CB48E6-488B-00E4-C5C8-2332AFC487B2}"/>
              </a:ext>
            </a:extLst>
          </p:cNvPr>
          <p:cNvSpPr txBox="1"/>
          <p:nvPr/>
        </p:nvSpPr>
        <p:spPr>
          <a:xfrm>
            <a:off x="521062" y="808913"/>
            <a:ext cx="11149875" cy="7694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Extract Entities Using Spacy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B06F6C-9CE6-0023-DB11-18B453D9A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1683054"/>
            <a:ext cx="4663741" cy="6110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9FE8F24-76CB-ECD4-21BC-3D6AEA23F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160" y="2503349"/>
            <a:ext cx="2855038" cy="39291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BB2A4FC-2C6E-75B9-04E7-088F6523F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08" y="2550246"/>
            <a:ext cx="1820058" cy="38353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A9701DC-07C8-603A-564A-3F598354B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1" y="2510777"/>
            <a:ext cx="2203938" cy="392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14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F1AB0-A546-5908-BDFD-8C01B3812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78B858A-671C-B3DA-3BCF-498308A361BC}"/>
              </a:ext>
            </a:extLst>
          </p:cNvPr>
          <p:cNvSpPr txBox="1"/>
          <p:nvPr/>
        </p:nvSpPr>
        <p:spPr>
          <a:xfrm>
            <a:off x="521208" y="657370"/>
            <a:ext cx="11149875" cy="7694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 dirty="0"/>
              <a:t>Visualize </a:t>
            </a:r>
            <a:r>
              <a:rPr lang="en-US" sz="4400" b="1" dirty="0" err="1"/>
              <a:t>SpaCy</a:t>
            </a:r>
            <a:r>
              <a:rPr lang="en-US" sz="4400" b="1" dirty="0"/>
              <a:t> Entities Using </a:t>
            </a:r>
            <a:r>
              <a:rPr lang="en-US" sz="4400" b="1" dirty="0" err="1"/>
              <a:t>displaCy</a:t>
            </a:r>
            <a:endParaRPr lang="en-US" sz="44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FFF2BA-CEAD-09A1-4894-D39A965CA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87" y="2198144"/>
            <a:ext cx="9217458" cy="45775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E7FB67-C2A9-88BF-53B3-69064D056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87" y="1555294"/>
            <a:ext cx="7287642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1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127D6-359D-DBEA-1045-11DFDC134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9DAAB4-71E8-5F40-C36F-1B821567D963}"/>
              </a:ext>
            </a:extLst>
          </p:cNvPr>
          <p:cNvSpPr txBox="1"/>
          <p:nvPr/>
        </p:nvSpPr>
        <p:spPr>
          <a:xfrm>
            <a:off x="521062" y="755908"/>
            <a:ext cx="11149875" cy="76949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 dirty="0"/>
              <a:t>Word2Vec and t-SNE Visualization Using </a:t>
            </a:r>
            <a:r>
              <a:rPr lang="en-US" sz="4400" b="1" dirty="0" err="1"/>
              <a:t>SpaCy</a:t>
            </a:r>
            <a:r>
              <a:rPr lang="en-US" sz="4400" b="1" dirty="0"/>
              <a:t>-Processed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8D13A5-0A7F-EEEF-9562-6FC4B791F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62" y="1422793"/>
            <a:ext cx="5427454" cy="14729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6ECECA-696B-A56E-E02F-EB6C39914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62" y="3177841"/>
            <a:ext cx="7661421" cy="3106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505DB7-9255-C0BE-4ABA-0A0D7B639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070" y="2504452"/>
            <a:ext cx="5529943" cy="31061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7F8D05-D15C-FB53-275A-6BFDC4D0961B}"/>
              </a:ext>
            </a:extLst>
          </p:cNvPr>
          <p:cNvSpPr txBox="1"/>
          <p:nvPr/>
        </p:nvSpPr>
        <p:spPr>
          <a:xfrm>
            <a:off x="6313070" y="1525404"/>
            <a:ext cx="5112014" cy="6491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common function to build corpus using given model </a:t>
            </a:r>
            <a:r>
              <a:rPr lang="en-US" dirty="0" err="1"/>
              <a:t>SpaCy</a:t>
            </a:r>
            <a:r>
              <a:rPr lang="en-US" dirty="0"/>
              <a:t>/</a:t>
            </a:r>
            <a:r>
              <a:rPr lang="en-US" dirty="0" err="1"/>
              <a:t>SciSpaCy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474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44951D-A66F-3E4F-46CE-D3CEA7AF4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28" y="884254"/>
            <a:ext cx="6254941" cy="55266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663857-326E-2FB6-81E4-D93B5B151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5163448"/>
            <a:ext cx="4867954" cy="10955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DAED49-59C2-FC5B-9528-414414A4E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363" y="2857420"/>
            <a:ext cx="3820058" cy="5715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98846D-2095-A420-E31C-E989A79FD199}"/>
              </a:ext>
            </a:extLst>
          </p:cNvPr>
          <p:cNvSpPr txBox="1"/>
          <p:nvPr/>
        </p:nvSpPr>
        <p:spPr>
          <a:xfrm>
            <a:off x="6933363" y="884254"/>
            <a:ext cx="4703509" cy="1185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</a:rPr>
              <a:t>Define common function for t-SNE  plot which creates two plots(with labels and with distance-based coloring)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</a:rPr>
              <a:t>Call function using corpus built using Spacy processed text.</a:t>
            </a:r>
          </a:p>
        </p:txBody>
      </p:sp>
    </p:spTree>
    <p:extLst>
      <p:ext uri="{BB962C8B-B14F-4D97-AF65-F5344CB8AC3E}">
        <p14:creationId xmlns:p14="http://schemas.microsoft.com/office/powerpoint/2010/main" val="1676429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71866E-5D82-A5D5-89C3-0030C610F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76" y="1085835"/>
            <a:ext cx="5840391" cy="46373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FEAFA3-526A-63D1-CC0B-5203B6547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089" y="1085835"/>
            <a:ext cx="5239135" cy="448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07707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8FEC1369C58D489D1A1EE5D38CC7E2" ma:contentTypeVersion="9" ma:contentTypeDescription="Create a new document." ma:contentTypeScope="" ma:versionID="edd4c09e549b063ad3d544f0f727db9d">
  <xsd:schema xmlns:xsd="http://www.w3.org/2001/XMLSchema" xmlns:xs="http://www.w3.org/2001/XMLSchema" xmlns:p="http://schemas.microsoft.com/office/2006/metadata/properties" xmlns:ns3="430f76a6-8bad-4da0-9463-45cb17384a94" targetNamespace="http://schemas.microsoft.com/office/2006/metadata/properties" ma:root="true" ma:fieldsID="7be53261c03394ec9ff4d5d73aabe3c6" ns3:_="">
    <xsd:import namespace="430f76a6-8bad-4da0-9463-45cb17384a94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0f76a6-8bad-4da0-9463-45cb17384a94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1937FC-694C-41BF-AF97-5D12EFBC08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0f76a6-8bad-4da0-9463-45cb17384a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B68206-EC4F-4547-921F-408712D447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3724AC-B74D-41D6-B21F-8824BCBC5BAD}">
  <ds:schemaRefs>
    <ds:schemaRef ds:uri="http://purl.org/dc/terms/"/>
    <ds:schemaRef ds:uri="http://schemas.microsoft.com/office/2006/documentManagement/types"/>
    <ds:schemaRef ds:uri="430f76a6-8bad-4da0-9463-45cb17384a94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1888</TotalTime>
  <Words>369</Words>
  <Application>Microsoft Office PowerPoint</Application>
  <PresentationFormat>Widescreen</PresentationFormat>
  <Paragraphs>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Arial-BoldItalicMT</vt:lpstr>
      <vt:lpstr>Arial-BoldMT</vt:lpstr>
      <vt:lpstr>Bierstadt</vt:lpstr>
      <vt:lpstr>GestaltVTI</vt:lpstr>
      <vt:lpstr>MIMIC-III NLP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Ankita L Savaliya</dc:creator>
  <cp:lastModifiedBy>Ankita L Savaliya</cp:lastModifiedBy>
  <cp:revision>2</cp:revision>
  <dcterms:created xsi:type="dcterms:W3CDTF">2025-02-13T20:18:57Z</dcterms:created>
  <dcterms:modified xsi:type="dcterms:W3CDTF">2025-02-15T03:47:44Z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0x010100148FEC1369C58D489D1A1EE5D38CC7E2</vt:lpwstr>
  </property>
</Properties>
</file>