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7" r:id="rId9"/>
    <p:sldId id="275" r:id="rId10"/>
    <p:sldId id="269" r:id="rId11"/>
    <p:sldId id="263" r:id="rId12"/>
    <p:sldId id="264" r:id="rId13"/>
    <p:sldId id="261" r:id="rId14"/>
    <p:sldId id="262" r:id="rId15"/>
    <p:sldId id="266" r:id="rId16"/>
    <p:sldId id="268" r:id="rId17"/>
    <p:sldId id="278" r:id="rId18"/>
    <p:sldId id="270" r:id="rId19"/>
    <p:sldId id="271" r:id="rId20"/>
    <p:sldId id="276" r:id="rId21"/>
    <p:sldId id="277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loni_Juneja\Downloads\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aloni_Juneja\Download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obtained using various classifiers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Unigram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0.527</c:v>
                </c:pt>
                <c:pt idx="1">
                  <c:v>0.7853</c:v>
                </c:pt>
                <c:pt idx="2">
                  <c:v>0.7661</c:v>
                </c:pt>
                <c:pt idx="3">
                  <c:v>0.7848</c:v>
                </c:pt>
                <c:pt idx="4">
                  <c:v>0.6702</c:v>
                </c:pt>
                <c:pt idx="5">
                  <c:v>0.72</c:v>
                </c:pt>
                <c:pt idx="6">
                  <c:v>0.7628</c:v>
                </c:pt>
                <c:pt idx="7">
                  <c:v>0.583</c:v>
                </c:pt>
                <c:pt idx="8">
                  <c:v>0.54</c:v>
                </c:pt>
                <c:pt idx="9">
                  <c:v>0.654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TFidf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0.527</c:v>
                </c:pt>
                <c:pt idx="1">
                  <c:v>0.9303</c:v>
                </c:pt>
                <c:pt idx="2">
                  <c:v>0.9433</c:v>
                </c:pt>
                <c:pt idx="3">
                  <c:v>0.9298</c:v>
                </c:pt>
                <c:pt idx="4">
                  <c:v>0.9278</c:v>
                </c:pt>
                <c:pt idx="5">
                  <c:v>0.9533</c:v>
                </c:pt>
                <c:pt idx="6">
                  <c:v>0.9491</c:v>
                </c:pt>
                <c:pt idx="7">
                  <c:v>0.678</c:v>
                </c:pt>
                <c:pt idx="8">
                  <c:v>0.67</c:v>
                </c:pt>
                <c:pt idx="9">
                  <c:v>0.8382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7"/>
        <c:overlap val="-78"/>
        <c:axId val="231797848"/>
        <c:axId val="231799488"/>
      </c:barChart>
      <c:catAx>
        <c:axId val="231797848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Classifiers USED</a:t>
                </a:r>
              </a:p>
            </c:rich>
          </c:tx>
          <c:layout>
            <c:manualLayout>
              <c:xMode val="edge"/>
              <c:yMode val="edge"/>
              <c:x val="0.493942847987931"/>
              <c:y val="0.92235533021451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799488"/>
        <c:crosses val="autoZero"/>
        <c:auto val="1"/>
        <c:lblAlgn val="ctr"/>
        <c:lblOffset val="100"/>
        <c:tickMarkSkip val="1"/>
        <c:noMultiLvlLbl val="0"/>
      </c:catAx>
      <c:valAx>
        <c:axId val="23179948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 % 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23179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I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F-measure obtained using various classifiers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Unigram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0.527</c:v>
                </c:pt>
                <c:pt idx="1">
                  <c:v>0.7853</c:v>
                </c:pt>
                <c:pt idx="2">
                  <c:v>0.7661</c:v>
                </c:pt>
                <c:pt idx="3">
                  <c:v>0.7848</c:v>
                </c:pt>
                <c:pt idx="4">
                  <c:v>0.6702</c:v>
                </c:pt>
                <c:pt idx="5">
                  <c:v>0.72</c:v>
                </c:pt>
                <c:pt idx="6">
                  <c:v>0.7628</c:v>
                </c:pt>
                <c:pt idx="7">
                  <c:v>0.583</c:v>
                </c:pt>
                <c:pt idx="8">
                  <c:v>0.54</c:v>
                </c:pt>
                <c:pt idx="9">
                  <c:v>0.654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TFidf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Resource Based Classifier</c:v>
                </c:pt>
                <c:pt idx="1">
                  <c:v>LogisticRegression</c:v>
                </c:pt>
                <c:pt idx="2">
                  <c:v>Stochastic Gradient descent</c:v>
                </c:pt>
                <c:pt idx="3">
                  <c:v>MultiNomial Naive Bayes</c:v>
                </c:pt>
                <c:pt idx="4">
                  <c:v>SVM</c:v>
                </c:pt>
                <c:pt idx="5">
                  <c:v>DecisionTree</c:v>
                </c:pt>
                <c:pt idx="6">
                  <c:v>VotingClassifier</c:v>
                </c:pt>
                <c:pt idx="7">
                  <c:v>DeepNeuralNetwork</c:v>
                </c:pt>
                <c:pt idx="8">
                  <c:v>DeepBeliefNetwork</c:v>
                </c:pt>
                <c:pt idx="9">
                  <c:v>DecisionTree(in case of translation)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0.527</c:v>
                </c:pt>
                <c:pt idx="1">
                  <c:v>0.9303</c:v>
                </c:pt>
                <c:pt idx="2">
                  <c:v>0.9433</c:v>
                </c:pt>
                <c:pt idx="3">
                  <c:v>0.9298</c:v>
                </c:pt>
                <c:pt idx="4">
                  <c:v>0.9278</c:v>
                </c:pt>
                <c:pt idx="5">
                  <c:v>0.9533</c:v>
                </c:pt>
                <c:pt idx="6">
                  <c:v>0.9491</c:v>
                </c:pt>
                <c:pt idx="7">
                  <c:v>0.678</c:v>
                </c:pt>
                <c:pt idx="8">
                  <c:v>0.67</c:v>
                </c:pt>
                <c:pt idx="9">
                  <c:v>0.8382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7"/>
        <c:overlap val="-78"/>
        <c:axId val="231797848"/>
        <c:axId val="231799488"/>
      </c:barChart>
      <c:catAx>
        <c:axId val="231797848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Classifiers USED</a:t>
                </a:r>
              </a:p>
            </c:rich>
          </c:tx>
          <c:layout>
            <c:manualLayout>
              <c:xMode val="edge"/>
              <c:yMode val="edge"/>
              <c:x val="0.493942847987931"/>
              <c:y val="0.92235533021451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799488"/>
        <c:crosses val="autoZero"/>
        <c:auto val="1"/>
        <c:lblAlgn val="ctr"/>
        <c:lblOffset val="100"/>
        <c:tickMarkSkip val="1"/>
        <c:noMultiLvlLbl val="0"/>
      </c:catAx>
      <c:valAx>
        <c:axId val="23179948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23179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I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7427-DCE8-4281-B7DE-9002A48C16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B4E2-236F-4860-B4BF-D5124F2B53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314" y="1788569"/>
            <a:ext cx="9144000" cy="2387600"/>
          </a:xfrm>
        </p:spPr>
        <p:txBody>
          <a:bodyPr/>
          <a:lstStyle/>
          <a:p>
            <a:r>
              <a:rPr lang="en-US" b="1" dirty="0" smtClean="0"/>
              <a:t>Sentiment Analysis on Hindi Movie Reviews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In-Language 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 extraction using 2 methods:</a:t>
            </a:r>
            <a:endParaRPr lang="en-US" dirty="0" smtClean="0"/>
          </a:p>
          <a:p>
            <a:r>
              <a:rPr lang="en-US" dirty="0" smtClean="0"/>
              <a:t>Unigram Model</a:t>
            </a:r>
            <a:endParaRPr lang="en-US" dirty="0" smtClean="0"/>
          </a:p>
          <a:p>
            <a:r>
              <a:rPr lang="en-US" dirty="0" smtClean="0"/>
              <a:t>TF-IDF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Unigram</a:t>
            </a:r>
            <a:r>
              <a:rPr lang="en-US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lexicon is created that contains all words in dataset except stop words and some highly frequent words that </a:t>
            </a:r>
            <a:r>
              <a:rPr lang="en-US" dirty="0" err="1" smtClean="0"/>
              <a:t>donot</a:t>
            </a:r>
            <a:r>
              <a:rPr lang="en-US" dirty="0" smtClean="0"/>
              <a:t> affect review sentiment.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eature matrix of size m*n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where,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m= number of reviews in our dataset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n= number of words in the lexicon</a:t>
            </a:r>
            <a:endParaRPr lang="en-US" dirty="0" smtClean="0"/>
          </a:p>
          <a:p>
            <a:r>
              <a:rPr lang="en-US" dirty="0" smtClean="0"/>
              <a:t>For each element of the matrix, if that lexicon word occurs in the review, </a:t>
            </a:r>
            <a:r>
              <a:rPr lang="en-US" dirty="0"/>
              <a:t>we add 1 to index of that word in lexicon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 for </a:t>
            </a:r>
            <a:r>
              <a:rPr lang="x-none" altLang="en-US" b="1" dirty="0" smtClean="0"/>
              <a:t>Computing Feature Matrix</a:t>
            </a:r>
            <a:br>
              <a:rPr lang="x-none" altLang="en-US" b="1" dirty="0" smtClean="0"/>
            </a:br>
            <a:r>
              <a:rPr lang="x-none" altLang="en-US" b="1" dirty="0" smtClean="0"/>
              <a:t>Using unigrams</a:t>
            </a:r>
            <a:endParaRPr lang="x-none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178"/>
            <a:ext cx="10515600" cy="5176067"/>
          </a:xfrm>
        </p:spPr>
        <p:txBody>
          <a:bodyPr>
            <a:noAutofit/>
          </a:bodyPr>
          <a:lstStyle/>
          <a:p>
            <a:r>
              <a:rPr lang="en-US" b="1" dirty="0" smtClean="0"/>
              <a:t>Input: </a:t>
            </a:r>
            <a:r>
              <a:rPr lang="en-US" dirty="0" smtClean="0"/>
              <a:t>We </a:t>
            </a:r>
            <a:r>
              <a:rPr lang="en-US" dirty="0"/>
              <a:t>have a list of reviews, </a:t>
            </a:r>
            <a:r>
              <a:rPr lang="en-US" b="1" dirty="0"/>
              <a:t>R</a:t>
            </a:r>
            <a:r>
              <a:rPr lang="en-US" dirty="0"/>
              <a:t> which contain positive reviews and negative </a:t>
            </a:r>
            <a:r>
              <a:rPr lang="en-US" dirty="0" smtClean="0"/>
              <a:t>reviews </a:t>
            </a:r>
            <a:r>
              <a:rPr lang="en-US" dirty="0"/>
              <a:t>in string format.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dirty="0" smtClean="0"/>
              <a:t>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....p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....n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2</a:t>
            </a:r>
            <a:r>
              <a:rPr lang="en-US" dirty="0" smtClean="0"/>
              <a:t>} where,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= number of </a:t>
            </a:r>
            <a:r>
              <a:rPr lang="en-US" dirty="0"/>
              <a:t>positive reviews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= </a:t>
            </a:r>
            <a:r>
              <a:rPr lang="en-US" dirty="0"/>
              <a:t>number of negative reviews</a:t>
            </a:r>
            <a:endParaRPr lang="en-US" dirty="0"/>
          </a:p>
          <a:p>
            <a:r>
              <a:rPr lang="en-US" b="1" dirty="0" smtClean="0"/>
              <a:t>Output: </a:t>
            </a:r>
            <a:r>
              <a:rPr lang="en-US" dirty="0" smtClean="0"/>
              <a:t>A </a:t>
            </a:r>
            <a:r>
              <a:rPr lang="en-US" dirty="0"/>
              <a:t>feature set </a:t>
            </a:r>
            <a:r>
              <a:rPr lang="en-US" b="1" dirty="0"/>
              <a:t>F</a:t>
            </a:r>
            <a:r>
              <a:rPr lang="en-US" dirty="0"/>
              <a:t>, which is list of features for each </a:t>
            </a:r>
            <a:r>
              <a:rPr lang="en-US" dirty="0" smtClean="0"/>
              <a:t>review.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F</a:t>
            </a:r>
            <a:r>
              <a:rPr lang="en-US" dirty="0" smtClean="0"/>
              <a:t> ={f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...f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+1</a:t>
            </a:r>
            <a:r>
              <a:rPr lang="en-US" dirty="0" smtClean="0"/>
              <a:t>...f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+m</a:t>
            </a:r>
            <a:r>
              <a:rPr lang="en-US" baseline="-50000" dirty="0" smtClean="0"/>
              <a:t>2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size </a:t>
            </a:r>
            <a:r>
              <a:rPr lang="en-US" dirty="0"/>
              <a:t>of feature set F : (m</a:t>
            </a:r>
            <a:r>
              <a:rPr lang="en-US" baseline="-25000" dirty="0"/>
              <a:t>1</a:t>
            </a:r>
            <a:r>
              <a:rPr lang="en-US" dirty="0"/>
              <a:t>+m</a:t>
            </a:r>
            <a:r>
              <a:rPr lang="en-US" baseline="-25000" dirty="0"/>
              <a:t>2</a:t>
            </a:r>
            <a:r>
              <a:rPr lang="en-US" dirty="0"/>
              <a:t>)*n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n </a:t>
            </a:r>
            <a:r>
              <a:rPr lang="en-US" dirty="0"/>
              <a:t>= the number of features in a single review that is equal to the </a:t>
            </a:r>
            <a:r>
              <a:rPr lang="en-US" dirty="0" smtClean="0"/>
              <a:t>length of lexicons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274320"/>
            <a:ext cx="10515600" cy="6479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1.Create </a:t>
            </a:r>
            <a:r>
              <a:rPr lang="en-US" sz="1600" dirty="0"/>
              <a:t>a set of lexicons </a:t>
            </a:r>
            <a:r>
              <a:rPr lang="en-US" sz="1600" b="1" dirty="0"/>
              <a:t>L</a:t>
            </a:r>
            <a:r>
              <a:rPr lang="en-US" sz="1600" dirty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2.For </a:t>
            </a:r>
            <a:r>
              <a:rPr lang="en-US" sz="1600" dirty="0"/>
              <a:t>each </a:t>
            </a:r>
            <a:r>
              <a:rPr lang="en-US" sz="1600" dirty="0" smtClean="0"/>
              <a:t>review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b="1" dirty="0"/>
              <a:t>R</a:t>
            </a:r>
            <a:r>
              <a:rPr lang="en-US" sz="1600" dirty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3.</a:t>
            </a:r>
            <a:r>
              <a:rPr lang="en-US" sz="1600" dirty="0"/>
              <a:t>	</a:t>
            </a:r>
            <a:r>
              <a:rPr lang="en-US" sz="1600" dirty="0" err="1" smtClean="0"/>
              <a:t>tokenized_words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/>
              <a:t>word_tokenize</a:t>
            </a:r>
            <a:r>
              <a:rPr lang="en-US" sz="1600" dirty="0" smtClean="0"/>
              <a:t>(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4.	words </a:t>
            </a:r>
            <a:r>
              <a:rPr lang="en-US" sz="1600" dirty="0"/>
              <a:t>= </a:t>
            </a:r>
            <a:r>
              <a:rPr lang="en-US" sz="1600" dirty="0" smtClean="0"/>
              <a:t>preprocessing(</a:t>
            </a:r>
            <a:r>
              <a:rPr lang="en-US" sz="1600" dirty="0" err="1" smtClean="0"/>
              <a:t>tokenized_words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342900" indent="-342900">
              <a:buAutoNum type="arabicPeriod" startAt="5"/>
            </a:pPr>
            <a:r>
              <a:rPr lang="en-US" sz="1600" dirty="0" smtClean="0"/>
              <a:t> 	</a:t>
            </a:r>
            <a:r>
              <a:rPr lang="en-US" sz="1600" b="1" dirty="0" smtClean="0"/>
              <a:t>L</a:t>
            </a:r>
            <a:r>
              <a:rPr lang="en-US" sz="1600" dirty="0"/>
              <a:t>+=</a:t>
            </a:r>
            <a:r>
              <a:rPr lang="en-US" sz="1600" dirty="0" smtClean="0"/>
              <a:t>words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6.ENDFOR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7.For </a:t>
            </a:r>
            <a:r>
              <a:rPr lang="en-US" sz="1600" dirty="0"/>
              <a:t>each </a:t>
            </a:r>
            <a:r>
              <a:rPr lang="en-US" sz="1600" dirty="0" smtClean="0"/>
              <a:t>review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b="1" dirty="0"/>
              <a:t>R</a:t>
            </a:r>
            <a:r>
              <a:rPr lang="en-US" sz="1600" dirty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8</a:t>
            </a:r>
            <a:r>
              <a:rPr lang="en-US" sz="1600" dirty="0" smtClean="0"/>
              <a:t>.	</a:t>
            </a:r>
            <a:r>
              <a:rPr lang="en-US" sz="1600" b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= list along with features and labels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9</a:t>
            </a:r>
            <a:r>
              <a:rPr lang="en-US" sz="1600" dirty="0" smtClean="0"/>
              <a:t>.	features </a:t>
            </a:r>
            <a:r>
              <a:rPr lang="en-US" sz="1600" dirty="0"/>
              <a:t>= list of zeros, size equal to length of lexicons set </a:t>
            </a:r>
            <a:r>
              <a:rPr lang="en-US" sz="1600" b="1" dirty="0"/>
              <a:t>L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10.	For </a:t>
            </a:r>
            <a:r>
              <a:rPr lang="en-US" sz="1600" dirty="0"/>
              <a:t>each word w </a:t>
            </a:r>
            <a:r>
              <a:rPr lang="en-US" sz="1600" dirty="0" smtClean="0"/>
              <a:t>in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11.		If </a:t>
            </a:r>
            <a:r>
              <a:rPr lang="en-US" sz="1600" dirty="0"/>
              <a:t>w exist in </a:t>
            </a:r>
            <a:r>
              <a:rPr lang="en-US" sz="1600" b="1" dirty="0"/>
              <a:t>L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12.			index </a:t>
            </a:r>
            <a:r>
              <a:rPr lang="en-US" sz="1600" dirty="0"/>
              <a:t>= </a:t>
            </a:r>
            <a:r>
              <a:rPr lang="en-US" sz="1600" b="1" dirty="0" err="1"/>
              <a:t>L</a:t>
            </a:r>
            <a:r>
              <a:rPr lang="en-US" sz="1600" dirty="0" err="1"/>
              <a:t>.index</a:t>
            </a:r>
            <a:r>
              <a:rPr lang="en-US" sz="1600" dirty="0"/>
              <a:t>(w)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13.			features[index</a:t>
            </a:r>
            <a:r>
              <a:rPr lang="en-US" sz="1600" dirty="0"/>
              <a:t>] += 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14.	If </a:t>
            </a:r>
            <a:r>
              <a:rPr lang="x-none" altLang="en-US" sz="1600" dirty="0" smtClean="0"/>
              <a:t>r</a:t>
            </a:r>
            <a:r>
              <a:rPr lang="x-none" altLang="en-US" sz="1600" baseline="-25000" dirty="0" smtClean="0"/>
              <a:t>i</a:t>
            </a:r>
            <a:r>
              <a:rPr lang="en-US" sz="1600" baseline="-25000" dirty="0"/>
              <a:t> </a:t>
            </a:r>
            <a:r>
              <a:rPr lang="en-US" sz="1600" dirty="0"/>
              <a:t>belongs to positive review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15.		</a:t>
            </a:r>
            <a:r>
              <a:rPr lang="en-US" sz="1600" b="1" dirty="0" err="1" smtClean="0"/>
              <a:t>F</a:t>
            </a:r>
            <a:r>
              <a:rPr lang="en-US" sz="1600" dirty="0" err="1" smtClean="0"/>
              <a:t>.append</a:t>
            </a:r>
            <a:r>
              <a:rPr lang="en-US" sz="1600" dirty="0"/>
              <a:t>([features,1])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16.	Else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17.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err="1" smtClean="0"/>
              <a:t>F</a:t>
            </a:r>
            <a:r>
              <a:rPr lang="en-US" sz="1600" dirty="0" err="1" smtClean="0"/>
              <a:t>.append</a:t>
            </a:r>
            <a:r>
              <a:rPr lang="en-US" sz="1600" dirty="0"/>
              <a:t>([features,0])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18.ENDFOR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19.Shuffle </a:t>
            </a:r>
            <a:r>
              <a:rPr lang="en-US" sz="1600" dirty="0"/>
              <a:t>the Feature set </a:t>
            </a:r>
            <a:r>
              <a:rPr lang="en-US" sz="1600" b="1" dirty="0"/>
              <a:t>F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TF-IDF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TfidfVectorizer</a:t>
            </a:r>
            <a:r>
              <a:rPr lang="en-US" dirty="0" smtClean="0"/>
              <a:t>() </a:t>
            </a:r>
            <a:r>
              <a:rPr lang="en-US" dirty="0" err="1" smtClean="0"/>
              <a:t>funtion</a:t>
            </a:r>
            <a:r>
              <a:rPr lang="en-US" dirty="0" smtClean="0"/>
              <a:t> available in </a:t>
            </a:r>
            <a:r>
              <a:rPr lang="en-US" dirty="0" err="1" smtClean="0"/>
              <a:t>scikit</a:t>
            </a:r>
            <a:r>
              <a:rPr lang="en-US" dirty="0" smtClean="0"/>
              <a:t>-learn library.</a:t>
            </a:r>
            <a:endParaRPr lang="en-US" dirty="0" smtClean="0"/>
          </a:p>
          <a:p>
            <a:r>
              <a:rPr lang="en-US" dirty="0" smtClean="0"/>
              <a:t> It is used to convert a collection of raw documents to a matrix of TF-IDF features.</a:t>
            </a:r>
            <a:endParaRPr lang="en-US" dirty="0" smtClean="0"/>
          </a:p>
          <a:p>
            <a:r>
              <a:rPr lang="en-US" dirty="0" smtClean="0"/>
              <a:t> TF-IDF score of a word in a review= term frequency* inverse document frequency (</a:t>
            </a:r>
            <a:r>
              <a:rPr lang="en-US" dirty="0" err="1" smtClean="0"/>
              <a:t>idf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where,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idf</a:t>
            </a:r>
            <a:r>
              <a:rPr lang="en-US" dirty="0" smtClean="0"/>
              <a:t>= 1/(1+log(no. of reviews in which the word occurs))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various classifiers for our in-language classification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Naïve Bayes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Machine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 Trees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Belief Network </a:t>
            </a:r>
            <a:endParaRPr lang="en-US" dirty="0" smtClean="0"/>
          </a:p>
          <a:p>
            <a:pPr marL="0" indent="0">
              <a:buFont typeface="+mj-l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Graphical Analysis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08" y="1319213"/>
            <a:ext cx="5889045" cy="20844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7" y="4041551"/>
            <a:ext cx="2261760" cy="1059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37" y="4140066"/>
            <a:ext cx="2156089" cy="862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5367114"/>
            <a:ext cx="2913017" cy="923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79" y="5367114"/>
            <a:ext cx="3466203" cy="11251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Accuracy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03120" y="1802672"/>
          <a:ext cx="8190412" cy="412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9566"/>
                <a:gridCol w="1789611"/>
                <a:gridCol w="1711235"/>
              </a:tblGrid>
              <a:tr h="623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Classifiers</a:t>
                      </a:r>
                      <a:r>
                        <a:rPr lang="en-US" sz="24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Used / Accuracy(%)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 smtClean="0">
                          <a:effectLst/>
                        </a:rPr>
                        <a:t>Unigram(%)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 smtClean="0">
                          <a:effectLst/>
                        </a:rPr>
                        <a:t>TF-IDF(%)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Resource Based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53.51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53.51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7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Logistic Regression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78.98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85.24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Stochastic </a:t>
                      </a:r>
                      <a:r>
                        <a:rPr lang="en-US" sz="2000" u="none" strike="noStrike" dirty="0">
                          <a:effectLst/>
                        </a:rPr>
                        <a:t>Gradient descent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75.46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90.05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Multinomial Naive </a:t>
                      </a:r>
                      <a:r>
                        <a:rPr lang="en-US" sz="2000" u="none" strike="noStrike" dirty="0">
                          <a:effectLst/>
                        </a:rPr>
                        <a:t>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77.8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85.14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Support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Vector Machine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85.14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72.08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90.85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Voting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79.09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89.54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Deep Neural Network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70.99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Deep Belief Network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54.33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DecisionTreeClassifier(in case of translation)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54.5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72.5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071153" y="1463040"/>
          <a:ext cx="9862457" cy="4942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24745" y="1606730"/>
          <a:ext cx="8334101" cy="4360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1449"/>
                <a:gridCol w="1463040"/>
                <a:gridCol w="1789612"/>
              </a:tblGrid>
              <a:tr h="548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 smtClean="0">
                          <a:effectLst/>
                        </a:rPr>
                        <a:t>Classifiers Used/F-measure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>
                          <a:effectLst/>
                        </a:rPr>
                        <a:t>Unigram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u="none" strike="noStrike" dirty="0" err="1">
                          <a:effectLst/>
                        </a:rPr>
                        <a:t>TFidf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Resource Based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0.7853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0.9303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Stochastic Gradient descent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0.7661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0.9433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MultiNomial Naive Bayes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0.7848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0.9298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Support Vector Machine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0.6702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0.9278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DecisionTree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0.9533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Voting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0.7628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0.9491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 Neural Network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0.583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0.678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 Belief Network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Decision Tree Classifier(in case of translation)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0.654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0.8382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F-measure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Dataset in Hindi?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work has been done in Sentiment Analysis for Indian Languages.</a:t>
            </a:r>
            <a:endParaRPr lang="en-US" dirty="0" smtClean="0"/>
          </a:p>
          <a:p>
            <a:r>
              <a:rPr lang="en-US" dirty="0" smtClean="0"/>
              <a:t>Web content in Hindi is booming .</a:t>
            </a:r>
            <a:endParaRPr lang="en-US" dirty="0" smtClean="0"/>
          </a:p>
          <a:p>
            <a:r>
              <a:rPr lang="en-US" dirty="0" smtClean="0"/>
              <a:t>Sentiment Analysis of movie reviews could help in better rating of movies.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9" y="1097280"/>
          <a:ext cx="9742715" cy="5079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5" y="1907177"/>
            <a:ext cx="10515600" cy="4140926"/>
          </a:xfrm>
        </p:spPr>
        <p:txBody>
          <a:bodyPr/>
          <a:lstStyle/>
          <a:p>
            <a:r>
              <a:rPr lang="en-US" dirty="0" smtClean="0"/>
              <a:t>In-language classification approach performs the best among all three.</a:t>
            </a:r>
            <a:endParaRPr lang="en-US" dirty="0" smtClean="0"/>
          </a:p>
          <a:p>
            <a:r>
              <a:rPr lang="en-US" dirty="0" smtClean="0"/>
              <a:t>The TF-IDF method of Feature Matrix Generation gives better results than Unigram Model.</a:t>
            </a:r>
            <a:endParaRPr lang="en-US" dirty="0" smtClean="0"/>
          </a:p>
          <a:p>
            <a:r>
              <a:rPr lang="en-US" dirty="0" smtClean="0"/>
              <a:t>Machine Translation based approach performs better than Resource based approach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Resource-based Sentiment Analysis Approach could be extended to include Word Sense Disambiguation and lexical chaining approach to get better results.</a:t>
            </a:r>
            <a:endParaRPr lang="en-US" dirty="0" smtClean="0"/>
          </a:p>
          <a:p>
            <a:r>
              <a:rPr lang="en-US" dirty="0" smtClean="0"/>
              <a:t>Hindi </a:t>
            </a:r>
            <a:r>
              <a:rPr lang="en-US" dirty="0" err="1" smtClean="0"/>
              <a:t>SentiWordNet</a:t>
            </a:r>
            <a:r>
              <a:rPr lang="en-US" dirty="0" smtClean="0"/>
              <a:t> (H-SWN) currently contains limited words. Improving dictionary can give much better predictions.</a:t>
            </a:r>
            <a:endParaRPr lang="en-US" dirty="0" smtClean="0"/>
          </a:p>
          <a:p>
            <a:r>
              <a:rPr lang="en-US" dirty="0" smtClean="0"/>
              <a:t>Present models implemented do not support negation rules.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634" y="2596333"/>
            <a:ext cx="6124303" cy="1178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of sentiment analysis for Hindi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Hindi is morphologically rich and a free order language as compared to English language.</a:t>
            </a:r>
            <a:endParaRPr lang="en-US" dirty="0" smtClean="0"/>
          </a:p>
          <a:p>
            <a:r>
              <a:rPr lang="en-US" dirty="0" smtClean="0"/>
              <a:t>Hindi is a resource scarce language which causes problems in collection and generation of datasets.</a:t>
            </a:r>
            <a:endParaRPr lang="en-US" dirty="0" smtClean="0"/>
          </a:p>
          <a:p>
            <a:r>
              <a:rPr lang="en-US" dirty="0" smtClean="0"/>
              <a:t>Limited resources are available for this language like Hindi </a:t>
            </a:r>
            <a:r>
              <a:rPr lang="en-US" dirty="0" err="1" smtClean="0"/>
              <a:t>SentiWordNet</a:t>
            </a:r>
            <a:r>
              <a:rPr lang="en-US" dirty="0" smtClean="0"/>
              <a:t> (H-SWN).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implemented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based classification using Hindi </a:t>
            </a:r>
            <a:r>
              <a:rPr lang="en-US" dirty="0" err="1" smtClean="0"/>
              <a:t>SentiWordNet</a:t>
            </a:r>
            <a:r>
              <a:rPr lang="en-US" dirty="0" smtClean="0"/>
              <a:t>(H-SWN).</a:t>
            </a:r>
            <a:endParaRPr lang="en-US" dirty="0" smtClean="0"/>
          </a:p>
          <a:p>
            <a:r>
              <a:rPr lang="en-US" dirty="0" smtClean="0"/>
              <a:t>Machine Translation- Based Semantic Analysis. </a:t>
            </a:r>
            <a:endParaRPr lang="en-US" dirty="0" smtClean="0"/>
          </a:p>
          <a:p>
            <a:r>
              <a:rPr lang="en-US" dirty="0" smtClean="0"/>
              <a:t>In-language classification through various classifiers like Deep Belief Network, Neural Network, SVM, Decision Tree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 based 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Hindi </a:t>
            </a:r>
            <a:r>
              <a:rPr lang="en-US" dirty="0" err="1" smtClean="0"/>
              <a:t>SentiWordNet</a:t>
            </a:r>
            <a:r>
              <a:rPr lang="en-US" dirty="0" smtClean="0"/>
              <a:t> (H-SWN).</a:t>
            </a:r>
            <a:endParaRPr lang="en-US" dirty="0" smtClean="0"/>
          </a:p>
          <a:p>
            <a:r>
              <a:rPr lang="en-US" dirty="0" smtClean="0"/>
              <a:t>Every word available in H-SWN has a corresponding  positive and a negative sentiment score.</a:t>
            </a:r>
            <a:endParaRPr lang="en-US" dirty="0" smtClean="0"/>
          </a:p>
          <a:p>
            <a:r>
              <a:rPr lang="en-US" dirty="0" smtClean="0"/>
              <a:t>A vote is taken for each word in a review. </a:t>
            </a:r>
            <a:endParaRPr lang="en-US" dirty="0" smtClean="0"/>
          </a:p>
          <a:p>
            <a:r>
              <a:rPr lang="en-US" dirty="0" smtClean="0"/>
              <a:t>The polarity with majority is predicted as the sentiment of a review.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 for </a:t>
            </a:r>
            <a:r>
              <a:rPr lang="x-none" altLang="en-US" b="1" dirty="0" smtClean="0"/>
              <a:t>Resource Based </a:t>
            </a:r>
            <a:br>
              <a:rPr lang="x-none" altLang="en-US" b="1" dirty="0" smtClean="0"/>
            </a:br>
            <a:r>
              <a:rPr lang="x-none" altLang="en-US" b="1" dirty="0" smtClean="0"/>
              <a:t>Classification</a:t>
            </a:r>
            <a:endParaRPr lang="x-none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7547"/>
            <a:ext cx="11140440" cy="4784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list of reviews, </a:t>
            </a:r>
            <a:r>
              <a:rPr lang="en-US" b="1" dirty="0"/>
              <a:t>R</a:t>
            </a:r>
            <a:r>
              <a:rPr lang="en-US" dirty="0"/>
              <a:t> which contain positive reviews and negative reviews in </a:t>
            </a:r>
            <a:r>
              <a:rPr lang="en-US" dirty="0" smtClean="0"/>
              <a:t> string format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....p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....n</a:t>
            </a:r>
            <a:r>
              <a:rPr lang="en-US" baseline="-25000" dirty="0" smtClean="0"/>
              <a:t>m</a:t>
            </a:r>
            <a:r>
              <a:rPr lang="en-US" baseline="-50000" dirty="0" smtClean="0"/>
              <a:t>2</a:t>
            </a:r>
            <a:r>
              <a:rPr lang="en-US" dirty="0" smtClean="0"/>
              <a:t>}where,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number of positive </a:t>
            </a:r>
            <a:r>
              <a:rPr lang="en-US" dirty="0" smtClean="0"/>
              <a:t>reviews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number of negative reviews</a:t>
            </a:r>
            <a:endParaRPr lang="en-US" dirty="0"/>
          </a:p>
          <a:p>
            <a:r>
              <a:rPr lang="en-US" dirty="0" smtClean="0"/>
              <a:t>Hindi </a:t>
            </a:r>
            <a:r>
              <a:rPr lang="en-US" dirty="0" err="1"/>
              <a:t>SentiWordNet</a:t>
            </a:r>
            <a:r>
              <a:rPr lang="en-US" dirty="0"/>
              <a:t> dictionary </a:t>
            </a:r>
            <a:r>
              <a:rPr lang="en-US" b="1" dirty="0" err="1"/>
              <a:t>dict</a:t>
            </a:r>
            <a:r>
              <a:rPr lang="en-US" dirty="0"/>
              <a:t> which contain a tuple for every word </a:t>
            </a:r>
            <a:r>
              <a:rPr lang="en-US" dirty="0" smtClean="0"/>
              <a:t>having its </a:t>
            </a:r>
            <a:r>
              <a:rPr lang="en-US" dirty="0"/>
              <a:t>positive polarity score and negative polarity </a:t>
            </a:r>
            <a:r>
              <a:rPr lang="en-US" dirty="0" smtClean="0"/>
              <a:t>score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  <a:endParaRPr lang="en-US" b="1" dirty="0"/>
          </a:p>
          <a:p>
            <a:r>
              <a:rPr lang="en-US" dirty="0"/>
              <a:t>A list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containing the polarity of reviews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5" y="313508"/>
            <a:ext cx="10515600" cy="6220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99010" y="574764"/>
            <a:ext cx="10515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1.Make </a:t>
            </a:r>
            <a:r>
              <a:rPr lang="en-US" sz="2200" dirty="0">
                <a:solidFill>
                  <a:srgbClr val="000000"/>
                </a:solidFill>
              </a:rPr>
              <a:t>a list of polarity of </a:t>
            </a:r>
            <a:r>
              <a:rPr lang="en-US" sz="2200" dirty="0" smtClean="0">
                <a:solidFill>
                  <a:srgbClr val="000000"/>
                </a:solidFill>
              </a:rPr>
              <a:t>reviews </a:t>
            </a:r>
            <a:r>
              <a:rPr lang="en-US" sz="2200" b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 =[]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2.For </a:t>
            </a:r>
            <a:r>
              <a:rPr lang="en-US" sz="2200" dirty="0">
                <a:solidFill>
                  <a:srgbClr val="000000"/>
                </a:solidFill>
              </a:rPr>
              <a:t>each </a:t>
            </a:r>
            <a:r>
              <a:rPr lang="en-US" sz="2200" dirty="0" smtClean="0">
                <a:solidFill>
                  <a:srgbClr val="000000"/>
                </a:solidFill>
              </a:rPr>
              <a:t>review 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200" dirty="0" smtClean="0">
                <a:solidFill>
                  <a:srgbClr val="000000"/>
                </a:solidFill>
              </a:rPr>
              <a:t> in </a:t>
            </a:r>
            <a:r>
              <a:rPr lang="en-US" sz="2200" b="1" dirty="0" smtClean="0">
                <a:solidFill>
                  <a:srgbClr val="000000"/>
                </a:solidFill>
              </a:rPr>
              <a:t>R</a:t>
            </a:r>
            <a:r>
              <a:rPr lang="en-US" sz="2200" dirty="0" smtClean="0">
                <a:solidFill>
                  <a:srgbClr val="000000"/>
                </a:solidFill>
              </a:rPr>
              <a:t>:</a:t>
            </a:r>
            <a:endParaRPr lang="en-US" sz="2200" b="1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3.	Apply </a:t>
            </a:r>
            <a:r>
              <a:rPr lang="en-US" sz="2200" dirty="0">
                <a:solidFill>
                  <a:srgbClr val="000000"/>
                </a:solidFill>
              </a:rPr>
              <a:t>preprocessing </a:t>
            </a:r>
            <a:r>
              <a:rPr lang="en-US" sz="2200" dirty="0" smtClean="0">
                <a:solidFill>
                  <a:srgbClr val="000000"/>
                </a:solidFill>
              </a:rPr>
              <a:t>on 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i</a:t>
            </a:r>
            <a:endParaRPr lang="en-US" sz="2200" baseline="-250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4.	Make </a:t>
            </a:r>
            <a:r>
              <a:rPr lang="en-US" sz="2200" dirty="0">
                <a:solidFill>
                  <a:srgbClr val="000000"/>
                </a:solidFill>
              </a:rPr>
              <a:t>a list of votes v=[]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5.	Initialize </a:t>
            </a:r>
            <a:r>
              <a:rPr lang="en-US" sz="2200" dirty="0">
                <a:solidFill>
                  <a:srgbClr val="000000"/>
                </a:solidFill>
              </a:rPr>
              <a:t>two variables x1=0, x2=0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6.	For </a:t>
            </a:r>
            <a:r>
              <a:rPr lang="en-US" sz="2200" dirty="0">
                <a:solidFill>
                  <a:srgbClr val="000000"/>
                </a:solidFill>
              </a:rPr>
              <a:t>each word w </a:t>
            </a:r>
            <a:r>
              <a:rPr lang="en-US" sz="2200" dirty="0" smtClean="0">
                <a:solidFill>
                  <a:srgbClr val="000000"/>
                </a:solidFill>
              </a:rPr>
              <a:t>in 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200" baseline="-250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:</a:t>
            </a:r>
            <a:endParaRPr lang="en-US" sz="2200" baseline="-250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7.		if </a:t>
            </a:r>
            <a:r>
              <a:rPr lang="en-US" sz="2200" dirty="0">
                <a:solidFill>
                  <a:srgbClr val="000000"/>
                </a:solidFill>
              </a:rPr>
              <a:t>w exists in </a:t>
            </a:r>
            <a:r>
              <a:rPr lang="en-US" sz="2200" b="1" dirty="0" err="1" smtClean="0">
                <a:solidFill>
                  <a:srgbClr val="000000"/>
                </a:solidFill>
              </a:rPr>
              <a:t>dict</a:t>
            </a:r>
            <a:endParaRPr lang="en-US" sz="2200" b="1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8.			</a:t>
            </a:r>
            <a:r>
              <a:rPr lang="en-US" sz="2200" dirty="0" err="1" smtClean="0">
                <a:solidFill>
                  <a:srgbClr val="000000"/>
                </a:solidFill>
              </a:rPr>
              <a:t>pos_score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 smtClean="0">
                <a:solidFill>
                  <a:srgbClr val="000000"/>
                </a:solidFill>
              </a:rPr>
              <a:t>neg_score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= </a:t>
            </a:r>
            <a:r>
              <a:rPr lang="en-US" sz="2200" dirty="0" err="1">
                <a:solidFill>
                  <a:srgbClr val="000000"/>
                </a:solidFill>
              </a:rPr>
              <a:t>dict</a:t>
            </a:r>
            <a:r>
              <a:rPr lang="en-US" sz="2200" dirty="0">
                <a:solidFill>
                  <a:srgbClr val="000000"/>
                </a:solidFill>
              </a:rPr>
              <a:t>[w</a:t>
            </a:r>
            <a:r>
              <a:rPr lang="en-US" sz="2200" dirty="0" smtClean="0">
                <a:solidFill>
                  <a:srgbClr val="000000"/>
                </a:solidFill>
              </a:rPr>
              <a:t>]</a:t>
            </a: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9.			if </a:t>
            </a:r>
            <a:r>
              <a:rPr lang="en-US" sz="2200" dirty="0" err="1" smtClean="0">
                <a:solidFill>
                  <a:srgbClr val="000000"/>
                </a:solidFill>
              </a:rPr>
              <a:t>pos_score</a:t>
            </a:r>
            <a:r>
              <a:rPr lang="en-US" sz="2200" dirty="0" smtClean="0">
                <a:solidFill>
                  <a:srgbClr val="000000"/>
                </a:solidFill>
              </a:rPr>
              <a:t> &gt; </a:t>
            </a:r>
            <a:r>
              <a:rPr lang="en-US" sz="2200" dirty="0" err="1" smtClean="0">
                <a:solidFill>
                  <a:srgbClr val="000000"/>
                </a:solidFill>
              </a:rPr>
              <a:t>Neg_score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10.				</a:t>
            </a:r>
            <a:r>
              <a:rPr lang="en-US" sz="2200" dirty="0" err="1" smtClean="0">
                <a:solidFill>
                  <a:srgbClr val="000000"/>
                </a:solidFill>
              </a:rPr>
              <a:t>v.append</a:t>
            </a:r>
            <a:r>
              <a:rPr lang="en-US" sz="2200" dirty="0" smtClean="0">
                <a:solidFill>
                  <a:srgbClr val="000000"/>
                </a:solidFill>
              </a:rPr>
              <a:t>(1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11.				x1</a:t>
            </a:r>
            <a:r>
              <a:rPr lang="en-US" sz="2200" dirty="0">
                <a:solidFill>
                  <a:srgbClr val="000000"/>
                </a:solidFill>
              </a:rPr>
              <a:t>+=</a:t>
            </a:r>
            <a:r>
              <a:rPr lang="en-US" sz="2200" dirty="0" err="1" smtClean="0">
                <a:solidFill>
                  <a:srgbClr val="000000"/>
                </a:solidFill>
              </a:rPr>
              <a:t>pos</a:t>
            </a:r>
            <a:r>
              <a:rPr lang="en-US" sz="2200" dirty="0" err="1">
                <a:solidFill>
                  <a:srgbClr val="000000"/>
                </a:solidFill>
              </a:rPr>
              <a:t>_</a:t>
            </a:r>
            <a:r>
              <a:rPr lang="en-US" sz="2200" dirty="0" err="1" smtClean="0">
                <a:solidFill>
                  <a:srgbClr val="000000"/>
                </a:solidFill>
              </a:rPr>
              <a:t>score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12.			else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13.				</a:t>
            </a:r>
            <a:r>
              <a:rPr lang="en-US" sz="2200" dirty="0" err="1" smtClean="0">
                <a:solidFill>
                  <a:srgbClr val="000000"/>
                </a:solidFill>
              </a:rPr>
              <a:t>v.append</a:t>
            </a:r>
            <a:r>
              <a:rPr lang="en-US" sz="2200" dirty="0" smtClean="0">
                <a:solidFill>
                  <a:srgbClr val="000000"/>
                </a:solidFill>
              </a:rPr>
              <a:t>(0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14.				x2</a:t>
            </a:r>
            <a:r>
              <a:rPr lang="en-US" sz="2200" dirty="0">
                <a:solidFill>
                  <a:srgbClr val="000000"/>
                </a:solidFill>
              </a:rPr>
              <a:t>+=</a:t>
            </a:r>
            <a:r>
              <a:rPr lang="en-US" sz="2200" dirty="0" err="1" smtClean="0">
                <a:solidFill>
                  <a:srgbClr val="000000"/>
                </a:solidFill>
              </a:rPr>
              <a:t>neg_score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15.		else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16.			ignore </a:t>
            </a:r>
            <a:r>
              <a:rPr lang="en-US" sz="2200" dirty="0">
                <a:solidFill>
                  <a:srgbClr val="000000"/>
                </a:solidFill>
              </a:rPr>
              <a:t>the word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17.	ENDFOR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61077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18.	x </a:t>
            </a:r>
            <a:r>
              <a:rPr lang="en-US" dirty="0">
                <a:solidFill>
                  <a:srgbClr val="000000"/>
                </a:solidFill>
              </a:rPr>
              <a:t>= number of ones in the list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19.	y </a:t>
            </a:r>
            <a:r>
              <a:rPr lang="en-US" dirty="0">
                <a:solidFill>
                  <a:srgbClr val="000000"/>
                </a:solidFill>
              </a:rPr>
              <a:t>= number of zeros in list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20.	if </a:t>
            </a:r>
            <a:r>
              <a:rPr lang="en-US" dirty="0">
                <a:solidFill>
                  <a:srgbClr val="000000"/>
                </a:solidFill>
              </a:rPr>
              <a:t>x &gt; 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21.		sense </a:t>
            </a:r>
            <a:r>
              <a:rPr lang="en-US" dirty="0">
                <a:solidFill>
                  <a:srgbClr val="000000"/>
                </a:solidFill>
              </a:rPr>
              <a:t>= 1 (here 1 denotes positive)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22.	else </a:t>
            </a:r>
            <a:r>
              <a:rPr lang="en-US" dirty="0">
                <a:solidFill>
                  <a:srgbClr val="000000"/>
                </a:solidFill>
              </a:rPr>
              <a:t>if y &gt; x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23.		sense </a:t>
            </a:r>
            <a:r>
              <a:rPr lang="en-US" dirty="0">
                <a:solidFill>
                  <a:srgbClr val="000000"/>
                </a:solidFill>
              </a:rPr>
              <a:t>= 0 (here 0 denotes negative)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24.	else </a:t>
            </a:r>
            <a:r>
              <a:rPr lang="en-US" dirty="0">
                <a:solidFill>
                  <a:srgbClr val="000000"/>
                </a:solidFill>
              </a:rPr>
              <a:t>if x1 &gt; x2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25.		sense </a:t>
            </a:r>
            <a:r>
              <a:rPr lang="en-US" dirty="0">
                <a:solidFill>
                  <a:srgbClr val="000000"/>
                </a:solidFill>
              </a:rPr>
              <a:t>= 1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26.	else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27.		sense </a:t>
            </a:r>
            <a:r>
              <a:rPr lang="en-US" dirty="0">
                <a:solidFill>
                  <a:srgbClr val="000000"/>
                </a:solidFill>
              </a:rPr>
              <a:t>= 0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28.	</a:t>
            </a:r>
            <a:r>
              <a:rPr lang="en-US" b="1" dirty="0" err="1" smtClean="0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.append</a:t>
            </a:r>
            <a:r>
              <a:rPr lang="en-US" dirty="0" smtClean="0">
                <a:solidFill>
                  <a:srgbClr val="000000"/>
                </a:solidFill>
              </a:rPr>
              <a:t>(sense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29.ENDFOR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Translation based  Semantic Analysis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15" y="1797685"/>
            <a:ext cx="5632650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5549</Words>
  <Application>Kingsoft Office WPP</Application>
  <PresentationFormat>Widescreen</PresentationFormat>
  <Paragraphs>297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Sentiment Analysis on Hindi Movie Reviews</vt:lpstr>
      <vt:lpstr>Why Dataset in Hindi?</vt:lpstr>
      <vt:lpstr>Challenges of sentiment analysis for Hindi</vt:lpstr>
      <vt:lpstr>Methods implemented</vt:lpstr>
      <vt:lpstr>Resource based Classification</vt:lpstr>
      <vt:lpstr>Algorithm for computing feature matrix using Unigrams</vt:lpstr>
      <vt:lpstr>PowerPoint 演示文稿</vt:lpstr>
      <vt:lpstr>PowerPoint 演示文稿</vt:lpstr>
      <vt:lpstr>Machine Translation based  Semantic Analysis</vt:lpstr>
      <vt:lpstr>In-Language Classification</vt:lpstr>
      <vt:lpstr>Unigram Model</vt:lpstr>
      <vt:lpstr>Algorithm for Resource based classification</vt:lpstr>
      <vt:lpstr>PowerPoint 演示文稿</vt:lpstr>
      <vt:lpstr>TF-IDF</vt:lpstr>
      <vt:lpstr>Classification</vt:lpstr>
      <vt:lpstr>Results and Graphical Analysis</vt:lpstr>
      <vt:lpstr>Accuracy</vt:lpstr>
      <vt:lpstr>PowerPoint 演示文稿</vt:lpstr>
      <vt:lpstr>F-measure</vt:lpstr>
      <vt:lpstr>PowerPoint 演示文稿</vt:lpstr>
      <vt:lpstr>Conclusion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Hindi Movie Reviews</dc:title>
  <dc:creator>Saloni_Juneja</dc:creator>
  <cp:lastModifiedBy>goyal</cp:lastModifiedBy>
  <cp:revision>44</cp:revision>
  <dcterms:created xsi:type="dcterms:W3CDTF">2017-11-16T10:56:35Z</dcterms:created>
  <dcterms:modified xsi:type="dcterms:W3CDTF">2017-11-16T10:56:35Z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16393ܤ-10.1.0.5707</vt:lpwstr>
  </property>
</Properties>
</file>