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75" r:id="rId9"/>
    <p:sldId id="263" r:id="rId10"/>
    <p:sldId id="264" r:id="rId11"/>
    <p:sldId id="261" r:id="rId12"/>
    <p:sldId id="262" r:id="rId13"/>
    <p:sldId id="266" r:id="rId14"/>
    <p:sldId id="269" r:id="rId15"/>
    <p:sldId id="282" r:id="rId16"/>
    <p:sldId id="268" r:id="rId17"/>
    <p:sldId id="278" r:id="rId18"/>
    <p:sldId id="270" r:id="rId19"/>
    <p:sldId id="271" r:id="rId20"/>
    <p:sldId id="279" r:id="rId21"/>
    <p:sldId id="276" r:id="rId22"/>
    <p:sldId id="277" r:id="rId23"/>
    <p:sldId id="280" r:id="rId24"/>
    <p:sldId id="272" r:id="rId25"/>
    <p:sldId id="273" r:id="rId26"/>
    <p:sldId id="28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ni_Juneja\Download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ni_Juneja\Downloads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Comparison</a:t>
            </a:r>
            <a:r>
              <a:rPr lang="en-US" sz="2000" b="1" baseline="0" dirty="0"/>
              <a:t> between F-measure obtained by different classifiers</a:t>
            </a:r>
          </a:p>
          <a:p>
            <a:pPr>
              <a:defRPr/>
            </a:pPr>
            <a:endParaRPr 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0.52700000000000002</c:v>
                </c:pt>
                <c:pt idx="1">
                  <c:v>0.7853</c:v>
                </c:pt>
                <c:pt idx="2">
                  <c:v>0.7661</c:v>
                </c:pt>
                <c:pt idx="3">
                  <c:v>0.78480000000000005</c:v>
                </c:pt>
                <c:pt idx="4">
                  <c:v>0.67020000000000002</c:v>
                </c:pt>
                <c:pt idx="5">
                  <c:v>0.72</c:v>
                </c:pt>
                <c:pt idx="6">
                  <c:v>0.76280000000000003</c:v>
                </c:pt>
                <c:pt idx="7">
                  <c:v>0.58299999999999996</c:v>
                </c:pt>
                <c:pt idx="8">
                  <c:v>0.54</c:v>
                </c:pt>
                <c:pt idx="9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F-486A-BC0B-7618596C8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0.52700000000000002</c:v>
                </c:pt>
                <c:pt idx="1">
                  <c:v>0.93030000000000002</c:v>
                </c:pt>
                <c:pt idx="2">
                  <c:v>0.94330000000000003</c:v>
                </c:pt>
                <c:pt idx="3">
                  <c:v>0.92979999999999996</c:v>
                </c:pt>
                <c:pt idx="4">
                  <c:v>0.92779999999999996</c:v>
                </c:pt>
                <c:pt idx="5">
                  <c:v>0.95330000000000004</c:v>
                </c:pt>
                <c:pt idx="6">
                  <c:v>0.94910000000000005</c:v>
                </c:pt>
                <c:pt idx="7">
                  <c:v>0.67800000000000005</c:v>
                </c:pt>
                <c:pt idx="8">
                  <c:v>0.67</c:v>
                </c:pt>
                <c:pt idx="9">
                  <c:v>0.83819999999999995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2F-486A-BC0B-7618596C8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466416"/>
        <c:axId val="334464120"/>
      </c:lineChart>
      <c:catAx>
        <c:axId val="33446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Classifiers used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64120"/>
        <c:crosses val="autoZero"/>
        <c:auto val="1"/>
        <c:lblAlgn val="ctr"/>
        <c:lblOffset val="100"/>
        <c:noMultiLvlLbl val="0"/>
      </c:catAx>
      <c:valAx>
        <c:axId val="33446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6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Comparison</a:t>
            </a:r>
            <a:r>
              <a:rPr lang="en-US" sz="2000" b="1" baseline="0" dirty="0"/>
              <a:t> of Accuracy obtained by various classifiers</a:t>
            </a:r>
            <a:endParaRPr 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857697135684124E-2"/>
          <c:y val="0.10825245016590301"/>
          <c:w val="0.92664954924112741"/>
          <c:h val="0.663324476287523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53.51</c:v>
                </c:pt>
                <c:pt idx="1">
                  <c:v>78.98</c:v>
                </c:pt>
                <c:pt idx="2">
                  <c:v>75.459999999999994</c:v>
                </c:pt>
                <c:pt idx="3">
                  <c:v>77.8</c:v>
                </c:pt>
                <c:pt idx="4">
                  <c:v>50.4</c:v>
                </c:pt>
                <c:pt idx="5">
                  <c:v>72.08</c:v>
                </c:pt>
                <c:pt idx="6">
                  <c:v>79.09</c:v>
                </c:pt>
                <c:pt idx="7">
                  <c:v>61</c:v>
                </c:pt>
                <c:pt idx="8">
                  <c:v>50.5</c:v>
                </c:pt>
                <c:pt idx="9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C-44F1-9FDD-2330970B73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53.51</c:v>
                </c:pt>
                <c:pt idx="1">
                  <c:v>85.24</c:v>
                </c:pt>
                <c:pt idx="2">
                  <c:v>90.05</c:v>
                </c:pt>
                <c:pt idx="3">
                  <c:v>85.14</c:v>
                </c:pt>
                <c:pt idx="4">
                  <c:v>85.14</c:v>
                </c:pt>
                <c:pt idx="5">
                  <c:v>90.85</c:v>
                </c:pt>
                <c:pt idx="6">
                  <c:v>89.54</c:v>
                </c:pt>
                <c:pt idx="7">
                  <c:v>70.989999999999995</c:v>
                </c:pt>
                <c:pt idx="8">
                  <c:v>54.33</c:v>
                </c:pt>
                <c:pt idx="9">
                  <c:v>72.5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C-44F1-9FDD-2330970B7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3399792"/>
        <c:axId val="333400120"/>
      </c:lineChart>
      <c:catAx>
        <c:axId val="33339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Classifiers used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400120"/>
        <c:crosses val="autoZero"/>
        <c:auto val="1"/>
        <c:lblAlgn val="ctr"/>
        <c:lblOffset val="100"/>
        <c:noMultiLvlLbl val="0"/>
      </c:catAx>
      <c:valAx>
        <c:axId val="33340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9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2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7427-DCE8-4281-B7DE-9002A48C16F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B4E2-236F-4860-B4BF-D5124F2B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314" y="1788569"/>
            <a:ext cx="9144000" cy="2387600"/>
          </a:xfrm>
        </p:spPr>
        <p:txBody>
          <a:bodyPr/>
          <a:lstStyle/>
          <a:p>
            <a:r>
              <a:rPr lang="en-US" b="1" dirty="0" smtClean="0"/>
              <a:t>Sentiment Analysis on Hindi Movie Reviews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01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Unigram</a:t>
            </a:r>
            <a:r>
              <a:rPr lang="en-US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lexicon is created that contains all words in dataset except stop words and some highly frequent words that </a:t>
            </a:r>
            <a:r>
              <a:rPr lang="en-US" dirty="0" err="1" smtClean="0"/>
              <a:t>donot</a:t>
            </a:r>
            <a:r>
              <a:rPr lang="en-US" dirty="0" smtClean="0"/>
              <a:t> affect review sentiment.</a:t>
            </a:r>
          </a:p>
          <a:p>
            <a:r>
              <a:rPr lang="en-US" dirty="0"/>
              <a:t>F</a:t>
            </a:r>
            <a:r>
              <a:rPr lang="en-US" dirty="0" smtClean="0"/>
              <a:t>eature matrix of size m*n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m= number of reviews in our dataset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n= number of words in the lexicon</a:t>
            </a:r>
          </a:p>
          <a:p>
            <a:r>
              <a:rPr lang="en-US" dirty="0" smtClean="0"/>
              <a:t>For each element of the matrix, if that lexicon word occurs in the review, </a:t>
            </a:r>
            <a:r>
              <a:rPr lang="en-US" dirty="0"/>
              <a:t>we add 1 to index of that word in lexicon set.</a:t>
            </a:r>
          </a:p>
        </p:txBody>
      </p:sp>
    </p:spTree>
    <p:extLst>
      <p:ext uri="{BB962C8B-B14F-4D97-AF65-F5344CB8AC3E}">
        <p14:creationId xmlns:p14="http://schemas.microsoft.com/office/powerpoint/2010/main" val="29838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for computing feature matrix using Unigrams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5107576"/>
          </a:xfrm>
        </p:spPr>
        <p:txBody>
          <a:bodyPr>
            <a:no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We </a:t>
            </a:r>
            <a:r>
              <a:rPr lang="en-US" dirty="0"/>
              <a:t>have a list of reviews, </a:t>
            </a:r>
            <a:r>
              <a:rPr lang="en-US" b="1" dirty="0"/>
              <a:t>R</a:t>
            </a:r>
            <a:r>
              <a:rPr lang="en-US" dirty="0"/>
              <a:t> which contain positive reviews and negative </a:t>
            </a:r>
            <a:r>
              <a:rPr lang="en-US" dirty="0" smtClean="0"/>
              <a:t>reviews </a:t>
            </a:r>
            <a:r>
              <a:rPr lang="en-US" dirty="0"/>
              <a:t>in string format.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 smtClean="0"/>
              <a:t>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....p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....n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2</a:t>
            </a:r>
            <a:r>
              <a:rPr lang="en-US" dirty="0" smtClean="0"/>
              <a:t>} where,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= number of </a:t>
            </a:r>
            <a:r>
              <a:rPr lang="en-US" dirty="0"/>
              <a:t>positive reviews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= </a:t>
            </a:r>
            <a:r>
              <a:rPr lang="en-US" dirty="0"/>
              <a:t>number of negative reviews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A </a:t>
            </a:r>
            <a:r>
              <a:rPr lang="en-US" dirty="0"/>
              <a:t>feature set </a:t>
            </a:r>
            <a:r>
              <a:rPr lang="en-US" b="1" dirty="0"/>
              <a:t>F</a:t>
            </a:r>
            <a:r>
              <a:rPr lang="en-US" dirty="0"/>
              <a:t>, which is list of features for each </a:t>
            </a:r>
            <a:r>
              <a:rPr lang="en-US" dirty="0" smtClean="0"/>
              <a:t>review.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F</a:t>
            </a:r>
            <a:r>
              <a:rPr lang="en-US" dirty="0" smtClean="0"/>
              <a:t> ={f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...f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+1</a:t>
            </a:r>
            <a:r>
              <a:rPr lang="en-US" dirty="0" smtClean="0"/>
              <a:t>...f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+m</a:t>
            </a:r>
            <a:r>
              <a:rPr lang="en-US" baseline="-50000" dirty="0" smtClean="0"/>
              <a:t>2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</a:t>
            </a:r>
            <a:r>
              <a:rPr lang="en-US" dirty="0"/>
              <a:t>of feature set F : (m</a:t>
            </a:r>
            <a:r>
              <a:rPr lang="en-US" baseline="-25000" dirty="0"/>
              <a:t>1</a:t>
            </a:r>
            <a:r>
              <a:rPr lang="en-US" dirty="0"/>
              <a:t>+m</a:t>
            </a:r>
            <a:r>
              <a:rPr lang="en-US" baseline="-25000" dirty="0"/>
              <a:t>2</a:t>
            </a:r>
            <a:r>
              <a:rPr lang="en-US" dirty="0"/>
              <a:t>)*n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where,</a:t>
            </a:r>
          </a:p>
          <a:p>
            <a:pPr marL="0" indent="0">
              <a:buNone/>
            </a:pPr>
            <a:r>
              <a:rPr lang="en-US" dirty="0" smtClean="0"/>
              <a:t> 	n </a:t>
            </a:r>
            <a:r>
              <a:rPr lang="en-US" dirty="0"/>
              <a:t>= the number of features in a single review that is equal to the </a:t>
            </a:r>
            <a:r>
              <a:rPr lang="en-US" dirty="0" smtClean="0"/>
              <a:t>	       length of lexicons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274320"/>
            <a:ext cx="10515600" cy="6479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1.Create </a:t>
            </a:r>
            <a:r>
              <a:rPr lang="en-US" sz="1600" dirty="0"/>
              <a:t>a set of lexicons </a:t>
            </a:r>
            <a:r>
              <a:rPr lang="en-US" sz="1600" b="1" dirty="0"/>
              <a:t>L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2.For </a:t>
            </a:r>
            <a:r>
              <a:rPr lang="en-US" sz="1600" dirty="0"/>
              <a:t>each </a:t>
            </a:r>
            <a:r>
              <a:rPr lang="en-US" sz="1600" dirty="0" smtClean="0"/>
              <a:t>review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b="1" dirty="0"/>
              <a:t>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3.</a:t>
            </a:r>
            <a:r>
              <a:rPr lang="en-US" sz="1600" dirty="0"/>
              <a:t>	</a:t>
            </a:r>
            <a:r>
              <a:rPr lang="en-US" sz="1600" dirty="0" err="1" smtClean="0"/>
              <a:t>tokenized_words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word_tokenize</a:t>
            </a:r>
            <a:r>
              <a:rPr lang="en-US" sz="1600" dirty="0" smtClean="0"/>
              <a:t>(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4.	words </a:t>
            </a:r>
            <a:r>
              <a:rPr lang="en-US" sz="1600" dirty="0"/>
              <a:t>= </a:t>
            </a:r>
            <a:r>
              <a:rPr lang="en-US" sz="1600" dirty="0" smtClean="0"/>
              <a:t>preprocessing(</a:t>
            </a:r>
            <a:r>
              <a:rPr lang="en-US" sz="1600" dirty="0" err="1" smtClean="0"/>
              <a:t>tokenized_words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 startAt="5"/>
            </a:pPr>
            <a:r>
              <a:rPr lang="en-US" sz="1600" dirty="0" smtClean="0"/>
              <a:t> 	</a:t>
            </a:r>
            <a:r>
              <a:rPr lang="en-US" sz="1600" b="1" dirty="0" smtClean="0"/>
              <a:t>L</a:t>
            </a:r>
            <a:r>
              <a:rPr lang="en-US" sz="1600" dirty="0"/>
              <a:t>+=</a:t>
            </a:r>
            <a:r>
              <a:rPr lang="en-US" sz="1600" dirty="0" smtClean="0"/>
              <a:t>words</a:t>
            </a:r>
          </a:p>
          <a:p>
            <a:pPr marL="0" indent="0">
              <a:buNone/>
            </a:pPr>
            <a:r>
              <a:rPr lang="en-US" sz="1600" dirty="0" smtClean="0"/>
              <a:t>6.ENDFOR</a:t>
            </a:r>
          </a:p>
          <a:p>
            <a:pPr marL="0" indent="0">
              <a:buNone/>
            </a:pPr>
            <a:r>
              <a:rPr lang="en-US" sz="1600" dirty="0" smtClean="0"/>
              <a:t>7.For </a:t>
            </a:r>
            <a:r>
              <a:rPr lang="en-US" sz="1600" dirty="0"/>
              <a:t>each </a:t>
            </a:r>
            <a:r>
              <a:rPr lang="en-US" sz="1600" dirty="0" smtClean="0"/>
              <a:t>review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b="1" dirty="0"/>
              <a:t>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8</a:t>
            </a:r>
            <a:r>
              <a:rPr lang="en-US" sz="1600" dirty="0" smtClean="0"/>
              <a:t>.	</a:t>
            </a:r>
            <a:r>
              <a:rPr lang="en-US" sz="1600" b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= list along with features and labels</a:t>
            </a:r>
          </a:p>
          <a:p>
            <a:pPr marL="0" indent="0">
              <a:buNone/>
            </a:pPr>
            <a:r>
              <a:rPr lang="en-US" sz="1600" dirty="0"/>
              <a:t>9</a:t>
            </a:r>
            <a:r>
              <a:rPr lang="en-US" sz="1600" dirty="0" smtClean="0"/>
              <a:t>.	features </a:t>
            </a:r>
            <a:r>
              <a:rPr lang="en-US" sz="1600" dirty="0"/>
              <a:t>= list of zeros, size equal to length of lexicons set </a:t>
            </a:r>
            <a:r>
              <a:rPr lang="en-US" sz="1600" b="1" dirty="0"/>
              <a:t>L</a:t>
            </a:r>
          </a:p>
          <a:p>
            <a:pPr marL="0" indent="0">
              <a:buNone/>
            </a:pPr>
            <a:r>
              <a:rPr lang="en-US" sz="1600" dirty="0" smtClean="0"/>
              <a:t>10.	For </a:t>
            </a:r>
            <a:r>
              <a:rPr lang="en-US" sz="1600" dirty="0"/>
              <a:t>each word w </a:t>
            </a:r>
            <a:r>
              <a:rPr lang="en-US" sz="1600" dirty="0" smtClean="0"/>
              <a:t>in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11.		If </a:t>
            </a:r>
            <a:r>
              <a:rPr lang="en-US" sz="1600" dirty="0"/>
              <a:t>w exist in </a:t>
            </a:r>
            <a:r>
              <a:rPr lang="en-US" sz="1600" b="1" dirty="0"/>
              <a:t>L</a:t>
            </a:r>
          </a:p>
          <a:p>
            <a:pPr marL="0" indent="0">
              <a:buNone/>
            </a:pPr>
            <a:r>
              <a:rPr lang="en-US" sz="1600" dirty="0" smtClean="0"/>
              <a:t>12.			index </a:t>
            </a:r>
            <a:r>
              <a:rPr lang="en-US" sz="1600" dirty="0"/>
              <a:t>= </a:t>
            </a:r>
            <a:r>
              <a:rPr lang="en-US" sz="1600" b="1" dirty="0" err="1"/>
              <a:t>L</a:t>
            </a:r>
            <a:r>
              <a:rPr lang="en-US" sz="1600" dirty="0" err="1"/>
              <a:t>.index</a:t>
            </a:r>
            <a:r>
              <a:rPr lang="en-US" sz="1600" dirty="0"/>
              <a:t>(w)</a:t>
            </a:r>
          </a:p>
          <a:p>
            <a:pPr marL="0" indent="0">
              <a:buNone/>
            </a:pPr>
            <a:r>
              <a:rPr lang="en-US" sz="1600" dirty="0" smtClean="0"/>
              <a:t>13.			features[index</a:t>
            </a:r>
            <a:r>
              <a:rPr lang="en-US" sz="1600" dirty="0"/>
              <a:t>] += 1</a:t>
            </a:r>
          </a:p>
          <a:p>
            <a:pPr marL="0" indent="0">
              <a:buNone/>
            </a:pPr>
            <a:r>
              <a:rPr lang="en-US" sz="1600" dirty="0" smtClean="0"/>
              <a:t>14.	If </a:t>
            </a:r>
            <a:r>
              <a:rPr lang="en-US" sz="1600" dirty="0"/>
              <a:t>it belongs to positive review</a:t>
            </a:r>
          </a:p>
          <a:p>
            <a:pPr marL="0" indent="0">
              <a:buNone/>
            </a:pPr>
            <a:r>
              <a:rPr lang="en-US" sz="1600" dirty="0" smtClean="0"/>
              <a:t>15.		</a:t>
            </a:r>
            <a:r>
              <a:rPr lang="en-US" sz="1600" b="1" dirty="0" err="1" smtClean="0"/>
              <a:t>F</a:t>
            </a:r>
            <a:r>
              <a:rPr lang="en-US" sz="1600" dirty="0" err="1" smtClean="0"/>
              <a:t>.append</a:t>
            </a:r>
            <a:r>
              <a:rPr lang="en-US" sz="1600" dirty="0"/>
              <a:t>([features,1])</a:t>
            </a:r>
          </a:p>
          <a:p>
            <a:pPr marL="0" indent="0">
              <a:buNone/>
            </a:pPr>
            <a:r>
              <a:rPr lang="en-US" sz="1600" dirty="0" smtClean="0"/>
              <a:t>16.	Else</a:t>
            </a:r>
          </a:p>
          <a:p>
            <a:pPr marL="0" indent="0">
              <a:buNone/>
            </a:pPr>
            <a:r>
              <a:rPr lang="en-US" sz="1600" dirty="0" smtClean="0"/>
              <a:t>17.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err="1" smtClean="0"/>
              <a:t>F</a:t>
            </a:r>
            <a:r>
              <a:rPr lang="en-US" sz="1600" dirty="0" err="1" smtClean="0"/>
              <a:t>.append</a:t>
            </a:r>
            <a:r>
              <a:rPr lang="en-US" sz="1600" dirty="0"/>
              <a:t>([features,0])</a:t>
            </a:r>
          </a:p>
          <a:p>
            <a:pPr marL="0" indent="0">
              <a:buNone/>
            </a:pPr>
            <a:r>
              <a:rPr lang="en-US" sz="1600" dirty="0" smtClean="0"/>
              <a:t>18.ENDFOR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19.Shuffle </a:t>
            </a:r>
            <a:r>
              <a:rPr lang="en-US" sz="1600" dirty="0"/>
              <a:t>the Feature set </a:t>
            </a:r>
            <a:r>
              <a:rPr lang="en-US" sz="1600" b="1" dirty="0"/>
              <a:t>F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5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TF-IDF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r>
              <a:rPr lang="en-US" dirty="0" smtClean="0"/>
              <a:t>() </a:t>
            </a:r>
            <a:r>
              <a:rPr lang="en-US" dirty="0" err="1" smtClean="0"/>
              <a:t>funtion</a:t>
            </a:r>
            <a:r>
              <a:rPr lang="en-US" dirty="0" smtClean="0"/>
              <a:t> available in </a:t>
            </a:r>
            <a:r>
              <a:rPr lang="en-US" dirty="0" err="1" smtClean="0"/>
              <a:t>scikit</a:t>
            </a:r>
            <a:r>
              <a:rPr lang="en-US" dirty="0" smtClean="0"/>
              <a:t>-learn library.</a:t>
            </a:r>
          </a:p>
          <a:p>
            <a:r>
              <a:rPr lang="en-US" dirty="0" smtClean="0"/>
              <a:t> It is used to convert a collection of raw documents to a matrix of TF-IDF features.</a:t>
            </a:r>
          </a:p>
          <a:p>
            <a:r>
              <a:rPr lang="en-US" dirty="0" smtClean="0"/>
              <a:t> TF-IDF score of a word in a review= term frequency*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where,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idf</a:t>
            </a:r>
            <a:r>
              <a:rPr lang="en-US" dirty="0" smtClean="0"/>
              <a:t>= 1/(1+log(no. of reviews in which the word occurs))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Translation based  Semantic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75" y="1825625"/>
            <a:ext cx="5632650" cy="4351338"/>
          </a:xfrm>
        </p:spPr>
      </p:pic>
    </p:spTree>
    <p:extLst>
      <p:ext uri="{BB962C8B-B14F-4D97-AF65-F5344CB8AC3E}">
        <p14:creationId xmlns:p14="http://schemas.microsoft.com/office/powerpoint/2010/main" val="78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407614"/>
            <a:ext cx="10515600" cy="4351338"/>
          </a:xfrm>
        </p:spPr>
        <p:txBody>
          <a:bodyPr/>
          <a:lstStyle/>
          <a:p>
            <a:r>
              <a:rPr lang="en-US" dirty="0" smtClean="0"/>
              <a:t>Small dataset available for Hindi.</a:t>
            </a:r>
          </a:p>
          <a:p>
            <a:r>
              <a:rPr lang="en-US" dirty="0" smtClean="0"/>
              <a:t>Train our classifier on publically available large dataset of movie review in English.</a:t>
            </a:r>
          </a:p>
          <a:p>
            <a:r>
              <a:rPr lang="en-US" dirty="0" smtClean="0"/>
              <a:t>Translate Hindi reviews to English assuming sentiment not lost in translation.</a:t>
            </a:r>
          </a:p>
          <a:p>
            <a:r>
              <a:rPr lang="en-US" dirty="0" smtClean="0"/>
              <a:t>Translation done using Google Translate.</a:t>
            </a:r>
          </a:p>
          <a:p>
            <a:r>
              <a:rPr lang="en-US" dirty="0" smtClean="0"/>
              <a:t>Run the already trained classifier on the Hindi data as test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3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various classifiers for our in-language classification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Belief Network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Graphical Analysis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7" y="4041551"/>
            <a:ext cx="2261760" cy="1059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37" y="4140066"/>
            <a:ext cx="2156089" cy="862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5367114"/>
            <a:ext cx="2913017" cy="923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79" y="5367114"/>
            <a:ext cx="3466203" cy="112512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4" y="1785613"/>
            <a:ext cx="5917475" cy="1891038"/>
          </a:xfrm>
        </p:spPr>
      </p:pic>
    </p:spTree>
    <p:extLst>
      <p:ext uri="{BB962C8B-B14F-4D97-AF65-F5344CB8AC3E}">
        <p14:creationId xmlns:p14="http://schemas.microsoft.com/office/powerpoint/2010/main" val="64845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07956"/>
              </p:ext>
            </p:extLst>
          </p:nvPr>
        </p:nvGraphicFramePr>
        <p:xfrm>
          <a:off x="2103120" y="1802672"/>
          <a:ext cx="8190412" cy="412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566">
                  <a:extLst>
                    <a:ext uri="{9D8B030D-6E8A-4147-A177-3AD203B41FA5}">
                      <a16:colId xmlns:a16="http://schemas.microsoft.com/office/drawing/2014/main" val="1988954226"/>
                    </a:ext>
                  </a:extLst>
                </a:gridCol>
                <a:gridCol w="1789611">
                  <a:extLst>
                    <a:ext uri="{9D8B030D-6E8A-4147-A177-3AD203B41FA5}">
                      <a16:colId xmlns:a16="http://schemas.microsoft.com/office/drawing/2014/main" val="989319611"/>
                    </a:ext>
                  </a:extLst>
                </a:gridCol>
                <a:gridCol w="1711235">
                  <a:extLst>
                    <a:ext uri="{9D8B030D-6E8A-4147-A177-3AD203B41FA5}">
                      <a16:colId xmlns:a16="http://schemas.microsoft.com/office/drawing/2014/main" val="3155631932"/>
                    </a:ext>
                  </a:extLst>
                </a:gridCol>
              </a:tblGrid>
              <a:tr h="623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Classifiers</a:t>
                      </a:r>
                      <a:r>
                        <a:rPr lang="en-US" sz="2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Used / Accuracy(%)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effectLst/>
                        </a:rPr>
                        <a:t>Unigram(%)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effectLst/>
                        </a:rPr>
                        <a:t>TF-IDF(%)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032851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Resource Based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53.51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53.51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857061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Logistic Regression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78.98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282828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Stochastic </a:t>
                      </a:r>
                      <a:r>
                        <a:rPr lang="en-US" sz="2000" u="none" strike="noStrike" dirty="0">
                          <a:effectLst/>
                        </a:rPr>
                        <a:t>Gradient descent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75.46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90.05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095276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Multinomial Naive </a:t>
                      </a:r>
                      <a:r>
                        <a:rPr lang="en-US" sz="2000" u="none" strike="noStrike" dirty="0">
                          <a:effectLst/>
                        </a:rPr>
                        <a:t>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77.8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4284664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Support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Vector Machine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368517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72.08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90.85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529247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Voting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79.09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89.54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27689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Deep Neural Network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70.99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856899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Deep Belief Network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54.33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490494"/>
                  </a:ext>
                </a:extLst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DecisionTreeClassifier(in case of translation)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54.5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72.5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1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05" y="1244794"/>
            <a:ext cx="5420481" cy="3715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9" y="1244794"/>
            <a:ext cx="542048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Dataset in Hindi?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work has been done in Sentiment Analysis for Indian Languages.</a:t>
            </a:r>
          </a:p>
          <a:p>
            <a:r>
              <a:rPr lang="en-US" dirty="0" smtClean="0"/>
              <a:t>Web content in Hindi is booming .</a:t>
            </a:r>
          </a:p>
          <a:p>
            <a:r>
              <a:rPr lang="en-US" dirty="0" smtClean="0"/>
              <a:t>Sentiment Analysis of movie reviews could help in better rating of movies.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03817"/>
              </p:ext>
            </p:extLst>
          </p:nvPr>
        </p:nvGraphicFramePr>
        <p:xfrm>
          <a:off x="759822" y="119860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868670"/>
              </p:ext>
            </p:extLst>
          </p:nvPr>
        </p:nvGraphicFramePr>
        <p:xfrm>
          <a:off x="2024745" y="1606730"/>
          <a:ext cx="8334101" cy="436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1449">
                  <a:extLst>
                    <a:ext uri="{9D8B030D-6E8A-4147-A177-3AD203B41FA5}">
                      <a16:colId xmlns:a16="http://schemas.microsoft.com/office/drawing/2014/main" val="3955660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2259896"/>
                    </a:ext>
                  </a:extLst>
                </a:gridCol>
                <a:gridCol w="1789612">
                  <a:extLst>
                    <a:ext uri="{9D8B030D-6E8A-4147-A177-3AD203B41FA5}">
                      <a16:colId xmlns:a16="http://schemas.microsoft.com/office/drawing/2014/main" val="1716511229"/>
                    </a:ext>
                  </a:extLst>
                </a:gridCol>
              </a:tblGrid>
              <a:tr h="548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smtClean="0">
                          <a:effectLst/>
                        </a:rPr>
                        <a:t>Classifiers Used/F-measure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>
                          <a:effectLst/>
                        </a:rPr>
                        <a:t>Unigram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effectLst/>
                        </a:rPr>
                        <a:t>TF-IDF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236879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Resource Based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8269296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0.7853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0.9303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7628349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Stochastic Gradient descent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0.7661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0.9433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769755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MultiNomial Naive Bayes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0.7848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0.9298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239899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Support Vector Machine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0.6702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0.9278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01788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DecisionTree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0.9533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159009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Voting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0.7628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0.9491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212363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 Neural Network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0.583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0.678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927585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 Belief Network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903085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 Tree Classifier(in case of translation)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0.654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0.8382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4899892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F-measure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8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10" y="1571366"/>
            <a:ext cx="5639587" cy="371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4" y="1571366"/>
            <a:ext cx="563958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56215"/>
              </p:ext>
            </p:extLst>
          </p:nvPr>
        </p:nvGraphicFramePr>
        <p:xfrm>
          <a:off x="799011" y="152518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84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907177"/>
            <a:ext cx="10515600" cy="4140926"/>
          </a:xfrm>
        </p:spPr>
        <p:txBody>
          <a:bodyPr/>
          <a:lstStyle/>
          <a:p>
            <a:r>
              <a:rPr lang="en-US" dirty="0" smtClean="0"/>
              <a:t>In-language classification approach performs the best among all three.</a:t>
            </a:r>
          </a:p>
          <a:p>
            <a:r>
              <a:rPr lang="en-US" dirty="0" smtClean="0"/>
              <a:t>The TF-IDF method of Feature Matrix Generation gives better results than Unigram Model.</a:t>
            </a:r>
          </a:p>
          <a:p>
            <a:r>
              <a:rPr lang="en-US" dirty="0" smtClean="0"/>
              <a:t>Machine Translation based approach performs better than Resource based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Resource-based Sentiment Analysis Approach could be extended to include Word Sense Disambiguation and lexical chaining approach to get better results.</a:t>
            </a:r>
          </a:p>
          <a:p>
            <a:r>
              <a:rPr lang="en-US" dirty="0" smtClean="0"/>
              <a:t>Hindi </a:t>
            </a:r>
            <a:r>
              <a:rPr lang="en-US" dirty="0" err="1" smtClean="0"/>
              <a:t>SentiWordNet</a:t>
            </a:r>
            <a:r>
              <a:rPr lang="en-US" dirty="0" smtClean="0"/>
              <a:t> (H-SWN) currently contains limited words. Improving dictionary can give much better predictions.</a:t>
            </a:r>
          </a:p>
          <a:p>
            <a:r>
              <a:rPr lang="en-US" dirty="0" smtClean="0"/>
              <a:t>Present models implemented do not support negation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Arora</a:t>
            </a:r>
            <a:r>
              <a:rPr lang="en-US" dirty="0"/>
              <a:t>, P. Sentiment analysis for </a:t>
            </a:r>
            <a:r>
              <a:rPr lang="en-US" dirty="0" err="1"/>
              <a:t>hindi</a:t>
            </a:r>
            <a:r>
              <a:rPr lang="en-US" dirty="0"/>
              <a:t> language. MS by Research in Computer Science (2013). </a:t>
            </a:r>
            <a:endParaRPr lang="en-US" dirty="0" smtClean="0"/>
          </a:p>
          <a:p>
            <a:r>
              <a:rPr lang="en-US" dirty="0" smtClean="0"/>
              <a:t>Bansal</a:t>
            </a:r>
            <a:r>
              <a:rPr lang="en-US" dirty="0"/>
              <a:t>, N., Ahmed, U. Z., and Mukherjee, A. Sentiment analysis in </a:t>
            </a:r>
            <a:r>
              <a:rPr lang="en-US" dirty="0" err="1"/>
              <a:t>hindi</a:t>
            </a:r>
            <a:r>
              <a:rPr lang="en-US" dirty="0"/>
              <a:t>. Department of Computer Science and Engineering, Indian Institute of Technology, Kanpur, India (2013), 1–10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Joshi</a:t>
            </a:r>
            <a:r>
              <a:rPr lang="en-US" dirty="0"/>
              <a:t>, A., </a:t>
            </a:r>
            <a:r>
              <a:rPr lang="en-US" dirty="0" err="1"/>
              <a:t>Balamurali</a:t>
            </a:r>
            <a:r>
              <a:rPr lang="en-US" dirty="0"/>
              <a:t>, A., and Bhattacharyya, P. A </a:t>
            </a:r>
            <a:r>
              <a:rPr lang="en-US" dirty="0" err="1"/>
              <a:t>fall-back</a:t>
            </a:r>
            <a:r>
              <a:rPr lang="en-US" dirty="0"/>
              <a:t> strategy for sentiment analysis in </a:t>
            </a:r>
            <a:r>
              <a:rPr lang="en-US" dirty="0" err="1"/>
              <a:t>hindi</a:t>
            </a:r>
            <a:r>
              <a:rPr lang="en-US" dirty="0"/>
              <a:t>: a case study. Proceedings of the 8th ICON </a:t>
            </a:r>
            <a:r>
              <a:rPr lang="en-US" dirty="0" smtClean="0"/>
              <a:t>(2010).</a:t>
            </a:r>
          </a:p>
          <a:p>
            <a:r>
              <a:rPr lang="en-US" dirty="0"/>
              <a:t>Mittal, N., Agarwal, B., </a:t>
            </a:r>
            <a:r>
              <a:rPr lang="en-US" dirty="0" err="1"/>
              <a:t>Chouhan</a:t>
            </a:r>
            <a:r>
              <a:rPr lang="en-US" dirty="0"/>
              <a:t>, G., </a:t>
            </a:r>
            <a:r>
              <a:rPr lang="en-US" dirty="0" err="1"/>
              <a:t>Pareek</a:t>
            </a:r>
            <a:r>
              <a:rPr lang="en-US" dirty="0"/>
              <a:t>, P., and </a:t>
            </a:r>
            <a:r>
              <a:rPr lang="en-US" dirty="0" err="1"/>
              <a:t>Bania</a:t>
            </a:r>
            <a:r>
              <a:rPr lang="en-US" dirty="0"/>
              <a:t>, N. Discourse based sentiment analysis for </a:t>
            </a:r>
            <a:r>
              <a:rPr lang="en-US" dirty="0" err="1"/>
              <a:t>hindi</a:t>
            </a:r>
            <a:r>
              <a:rPr lang="en-US" dirty="0"/>
              <a:t> reviews. In International Conference on Pattern Recognition and Machine Intelligence (2013), Springer, pp. 720–725</a:t>
            </a:r>
          </a:p>
        </p:txBody>
      </p:sp>
    </p:spTree>
    <p:extLst>
      <p:ext uri="{BB962C8B-B14F-4D97-AF65-F5344CB8AC3E}">
        <p14:creationId xmlns:p14="http://schemas.microsoft.com/office/powerpoint/2010/main" val="236306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634" y="2596333"/>
            <a:ext cx="6124303" cy="1178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274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of sentiment analysis for Hindi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Hindi is morphologically rich and a free order language as compared to English language.</a:t>
            </a:r>
          </a:p>
          <a:p>
            <a:r>
              <a:rPr lang="en-US" dirty="0" smtClean="0"/>
              <a:t>Hindi is a resource scarce language which causes problems in collection and generation of datasets.</a:t>
            </a:r>
          </a:p>
          <a:p>
            <a:r>
              <a:rPr lang="en-US" dirty="0" smtClean="0"/>
              <a:t>Limited resources are available for this language like Hindi </a:t>
            </a:r>
            <a:r>
              <a:rPr lang="en-US" dirty="0" err="1" smtClean="0"/>
              <a:t>SentiWordNet</a:t>
            </a:r>
            <a:r>
              <a:rPr lang="en-US" dirty="0" smtClean="0"/>
              <a:t> (H-SWN).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based classification using Hindi </a:t>
            </a:r>
            <a:r>
              <a:rPr lang="en-US" dirty="0" err="1" smtClean="0"/>
              <a:t>SentiWordNet</a:t>
            </a:r>
            <a:r>
              <a:rPr lang="en-US" dirty="0" smtClean="0"/>
              <a:t>(H-SWN).</a:t>
            </a:r>
          </a:p>
          <a:p>
            <a:r>
              <a:rPr lang="en-US" dirty="0" smtClean="0"/>
              <a:t>In-language classification through various classifiers like Deep Belief Network, Neural Network, SVM, Decision Tree etc. </a:t>
            </a:r>
          </a:p>
          <a:p>
            <a:r>
              <a:rPr lang="en-US" dirty="0"/>
              <a:t>Machine Translation- Based Semantic Analysis.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1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 based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Hindi </a:t>
            </a:r>
            <a:r>
              <a:rPr lang="en-US" dirty="0" err="1" smtClean="0"/>
              <a:t>SentiWordNet</a:t>
            </a:r>
            <a:r>
              <a:rPr lang="en-US" dirty="0" smtClean="0"/>
              <a:t> (H-SWN).</a:t>
            </a:r>
          </a:p>
          <a:p>
            <a:r>
              <a:rPr lang="en-US" dirty="0" smtClean="0"/>
              <a:t>Every word available in H-SWN has a corresponding  positive and a negative sentiment score.</a:t>
            </a:r>
          </a:p>
          <a:p>
            <a:r>
              <a:rPr lang="en-US" dirty="0" smtClean="0"/>
              <a:t>A vote is taken for each word in a review. </a:t>
            </a:r>
          </a:p>
          <a:p>
            <a:r>
              <a:rPr lang="en-US" dirty="0" smtClean="0"/>
              <a:t>The polarity with majority is predicted as the sentiment of a review.</a:t>
            </a:r>
          </a:p>
        </p:txBody>
      </p:sp>
    </p:spTree>
    <p:extLst>
      <p:ext uri="{BB962C8B-B14F-4D97-AF65-F5344CB8AC3E}">
        <p14:creationId xmlns:p14="http://schemas.microsoft.com/office/powerpoint/2010/main" val="24191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 </a:t>
            </a:r>
            <a:r>
              <a:rPr lang="en-US" b="1" dirty="0"/>
              <a:t>for Resource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437"/>
            <a:ext cx="11140440" cy="4784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</a:p>
          <a:p>
            <a:r>
              <a:rPr lang="en-US" dirty="0" smtClean="0"/>
              <a:t>A </a:t>
            </a:r>
            <a:r>
              <a:rPr lang="en-US" dirty="0"/>
              <a:t>list of reviews, </a:t>
            </a:r>
            <a:r>
              <a:rPr lang="en-US" b="1" dirty="0"/>
              <a:t>R</a:t>
            </a:r>
            <a:r>
              <a:rPr lang="en-US" dirty="0"/>
              <a:t> which contain positive reviews and negative reviews in </a:t>
            </a:r>
            <a:r>
              <a:rPr lang="en-US" dirty="0" smtClean="0"/>
              <a:t> string format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....p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....n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2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where,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number of positive </a:t>
            </a:r>
            <a:r>
              <a:rPr lang="en-US" dirty="0" smtClean="0"/>
              <a:t>reviews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number of negative reviews</a:t>
            </a:r>
          </a:p>
          <a:p>
            <a:r>
              <a:rPr lang="en-US" dirty="0" smtClean="0"/>
              <a:t>Hindi </a:t>
            </a:r>
            <a:r>
              <a:rPr lang="en-US" dirty="0" err="1"/>
              <a:t>SentiWordNet</a:t>
            </a:r>
            <a:r>
              <a:rPr lang="en-US" dirty="0"/>
              <a:t> dictionary </a:t>
            </a:r>
            <a:r>
              <a:rPr lang="en-US" b="1" dirty="0" err="1"/>
              <a:t>dict</a:t>
            </a:r>
            <a:r>
              <a:rPr lang="en-US" dirty="0"/>
              <a:t> which contain a tuple for every word </a:t>
            </a:r>
            <a:r>
              <a:rPr lang="en-US" dirty="0" smtClean="0"/>
              <a:t>having its </a:t>
            </a:r>
            <a:r>
              <a:rPr lang="en-US" dirty="0"/>
              <a:t>positive polarity score and negative polarity </a:t>
            </a:r>
            <a:r>
              <a:rPr lang="en-US" dirty="0" smtClean="0"/>
              <a:t>score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r>
              <a:rPr lang="en-US" dirty="0"/>
              <a:t>A list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containing the polarity of reviews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7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5" y="313508"/>
            <a:ext cx="10515600" cy="6220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9010" y="574764"/>
            <a:ext cx="10515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1.Make </a:t>
            </a:r>
            <a:r>
              <a:rPr lang="en-US" sz="2200" dirty="0">
                <a:solidFill>
                  <a:srgbClr val="000000"/>
                </a:solidFill>
              </a:rPr>
              <a:t>a list of polarity of </a:t>
            </a:r>
            <a:r>
              <a:rPr lang="en-US" sz="2200" dirty="0" smtClean="0">
                <a:solidFill>
                  <a:srgbClr val="000000"/>
                </a:solidFill>
              </a:rPr>
              <a:t>reviews </a:t>
            </a:r>
            <a:r>
              <a:rPr lang="en-US" sz="2200" b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 =[]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2.For </a:t>
            </a:r>
            <a:r>
              <a:rPr lang="en-US" sz="2200" dirty="0">
                <a:solidFill>
                  <a:srgbClr val="000000"/>
                </a:solidFill>
              </a:rPr>
              <a:t>each </a:t>
            </a:r>
            <a:r>
              <a:rPr lang="en-US" sz="2200" dirty="0" smtClean="0">
                <a:solidFill>
                  <a:srgbClr val="000000"/>
                </a:solidFill>
              </a:rPr>
              <a:t>review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200" dirty="0" smtClean="0">
                <a:solidFill>
                  <a:srgbClr val="000000"/>
                </a:solidFill>
              </a:rPr>
              <a:t> in </a:t>
            </a:r>
            <a:r>
              <a:rPr lang="en-US" sz="2200" b="1" dirty="0" smtClean="0">
                <a:solidFill>
                  <a:srgbClr val="000000"/>
                </a:solidFill>
              </a:rPr>
              <a:t>R</a:t>
            </a:r>
            <a:r>
              <a:rPr lang="en-US" sz="2200" dirty="0" smtClean="0">
                <a:solidFill>
                  <a:srgbClr val="000000"/>
                </a:solidFill>
              </a:rPr>
              <a:t>:</a:t>
            </a:r>
            <a:endParaRPr lang="en-US" sz="2200" b="1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3.	Apply </a:t>
            </a:r>
            <a:r>
              <a:rPr lang="en-US" sz="2200" dirty="0">
                <a:solidFill>
                  <a:srgbClr val="000000"/>
                </a:solidFill>
              </a:rPr>
              <a:t>preprocessing </a:t>
            </a:r>
            <a:r>
              <a:rPr lang="en-US" sz="2200" dirty="0" smtClean="0">
                <a:solidFill>
                  <a:srgbClr val="000000"/>
                </a:solidFill>
              </a:rPr>
              <a:t>on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endParaRPr lang="en-US" sz="2200" baseline="-250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4.	Make </a:t>
            </a:r>
            <a:r>
              <a:rPr lang="en-US" sz="2200" dirty="0">
                <a:solidFill>
                  <a:srgbClr val="000000"/>
                </a:solidFill>
              </a:rPr>
              <a:t>a list of votes v=[]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5.	Initialize </a:t>
            </a:r>
            <a:r>
              <a:rPr lang="en-US" sz="2200" dirty="0">
                <a:solidFill>
                  <a:srgbClr val="000000"/>
                </a:solidFill>
              </a:rPr>
              <a:t>two variables x1=0, x2=0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6.	For </a:t>
            </a:r>
            <a:r>
              <a:rPr lang="en-US" sz="2200" dirty="0">
                <a:solidFill>
                  <a:srgbClr val="000000"/>
                </a:solidFill>
              </a:rPr>
              <a:t>each word w </a:t>
            </a:r>
            <a:r>
              <a:rPr lang="en-US" sz="2200" dirty="0" smtClean="0">
                <a:solidFill>
                  <a:srgbClr val="000000"/>
                </a:solidFill>
              </a:rPr>
              <a:t>in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200" baseline="-250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:</a:t>
            </a:r>
            <a:endParaRPr lang="en-US" sz="2200" baseline="-250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7.		if </a:t>
            </a:r>
            <a:r>
              <a:rPr lang="en-US" sz="2200" dirty="0">
                <a:solidFill>
                  <a:srgbClr val="000000"/>
                </a:solidFill>
              </a:rPr>
              <a:t>w exists in </a:t>
            </a:r>
            <a:r>
              <a:rPr lang="en-US" sz="2200" b="1" dirty="0" err="1" smtClean="0">
                <a:solidFill>
                  <a:srgbClr val="000000"/>
                </a:solidFill>
              </a:rPr>
              <a:t>dict</a:t>
            </a:r>
            <a:endParaRPr lang="en-US" sz="2200" b="1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8.			</a:t>
            </a:r>
            <a:r>
              <a:rPr lang="en-US" sz="2200" dirty="0" err="1" smtClean="0">
                <a:solidFill>
                  <a:srgbClr val="000000"/>
                </a:solidFill>
              </a:rPr>
              <a:t>pos_score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 smtClean="0">
                <a:solidFill>
                  <a:srgbClr val="000000"/>
                </a:solidFill>
              </a:rPr>
              <a:t>neg_score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= </a:t>
            </a:r>
            <a:r>
              <a:rPr lang="en-US" sz="2200" dirty="0" err="1">
                <a:solidFill>
                  <a:srgbClr val="000000"/>
                </a:solidFill>
              </a:rPr>
              <a:t>dict</a:t>
            </a:r>
            <a:r>
              <a:rPr lang="en-US" sz="2200" dirty="0">
                <a:solidFill>
                  <a:srgbClr val="000000"/>
                </a:solidFill>
              </a:rPr>
              <a:t>[w</a:t>
            </a:r>
            <a:r>
              <a:rPr lang="en-US" sz="2200" dirty="0" smtClean="0">
                <a:solidFill>
                  <a:srgbClr val="000000"/>
                </a:solidFill>
              </a:rPr>
              <a:t>]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9.			if </a:t>
            </a:r>
            <a:r>
              <a:rPr lang="en-US" sz="2200" dirty="0" err="1" smtClean="0">
                <a:solidFill>
                  <a:srgbClr val="000000"/>
                </a:solidFill>
              </a:rPr>
              <a:t>pos_score</a:t>
            </a:r>
            <a:r>
              <a:rPr lang="en-US" sz="2200" dirty="0" smtClean="0">
                <a:solidFill>
                  <a:srgbClr val="000000"/>
                </a:solidFill>
              </a:rPr>
              <a:t> &gt; </a:t>
            </a:r>
            <a:r>
              <a:rPr lang="en-US" sz="2200" dirty="0" err="1">
                <a:solidFill>
                  <a:srgbClr val="000000"/>
                </a:solidFill>
              </a:rPr>
              <a:t>n</a:t>
            </a:r>
            <a:r>
              <a:rPr lang="en-US" sz="2200" dirty="0" err="1" smtClean="0">
                <a:solidFill>
                  <a:srgbClr val="000000"/>
                </a:solidFill>
              </a:rPr>
              <a:t>eg_score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10.				</a:t>
            </a:r>
            <a:r>
              <a:rPr lang="en-US" sz="2200" dirty="0" err="1" smtClean="0">
                <a:solidFill>
                  <a:srgbClr val="000000"/>
                </a:solidFill>
              </a:rPr>
              <a:t>v.append</a:t>
            </a:r>
            <a:r>
              <a:rPr lang="en-US" sz="2200" dirty="0" smtClean="0">
                <a:solidFill>
                  <a:srgbClr val="000000"/>
                </a:solidFill>
              </a:rPr>
              <a:t>(1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11.				x1</a:t>
            </a:r>
            <a:r>
              <a:rPr lang="en-US" sz="2200" dirty="0">
                <a:solidFill>
                  <a:srgbClr val="000000"/>
                </a:solidFill>
              </a:rPr>
              <a:t>+=</a:t>
            </a:r>
            <a:r>
              <a:rPr lang="en-US" sz="2200" dirty="0" err="1" smtClean="0">
                <a:solidFill>
                  <a:srgbClr val="000000"/>
                </a:solidFill>
              </a:rPr>
              <a:t>pos</a:t>
            </a:r>
            <a:r>
              <a:rPr lang="en-US" sz="2200" dirty="0" err="1">
                <a:solidFill>
                  <a:srgbClr val="000000"/>
                </a:solidFill>
              </a:rPr>
              <a:t>_</a:t>
            </a:r>
            <a:r>
              <a:rPr lang="en-US" sz="2200" dirty="0" err="1" smtClean="0">
                <a:solidFill>
                  <a:srgbClr val="000000"/>
                </a:solidFill>
              </a:rPr>
              <a:t>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12.			else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13.				</a:t>
            </a:r>
            <a:r>
              <a:rPr lang="en-US" sz="2200" dirty="0" err="1" smtClean="0">
                <a:solidFill>
                  <a:srgbClr val="000000"/>
                </a:solidFill>
              </a:rPr>
              <a:t>v.append</a:t>
            </a:r>
            <a:r>
              <a:rPr lang="en-US" sz="2200" dirty="0" smtClean="0">
                <a:solidFill>
                  <a:srgbClr val="000000"/>
                </a:solidFill>
              </a:rPr>
              <a:t>(0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14.				x2</a:t>
            </a:r>
            <a:r>
              <a:rPr lang="en-US" sz="2200" dirty="0">
                <a:solidFill>
                  <a:srgbClr val="000000"/>
                </a:solidFill>
              </a:rPr>
              <a:t>+=</a:t>
            </a:r>
            <a:r>
              <a:rPr lang="en-US" sz="2200" dirty="0" err="1" smtClean="0">
                <a:solidFill>
                  <a:srgbClr val="000000"/>
                </a:solidFill>
              </a:rPr>
              <a:t>neg_score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15.		else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16.			ignore </a:t>
            </a:r>
            <a:r>
              <a:rPr lang="en-US" sz="2200" dirty="0">
                <a:solidFill>
                  <a:srgbClr val="000000"/>
                </a:solidFill>
              </a:rPr>
              <a:t>the word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17.	ENDFOR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61077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18.	x </a:t>
            </a:r>
            <a:r>
              <a:rPr lang="en-US" dirty="0">
                <a:solidFill>
                  <a:srgbClr val="000000"/>
                </a:solidFill>
              </a:rPr>
              <a:t>= number of ones in the 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19.	y </a:t>
            </a:r>
            <a:r>
              <a:rPr lang="en-US" dirty="0">
                <a:solidFill>
                  <a:srgbClr val="000000"/>
                </a:solidFill>
              </a:rPr>
              <a:t>= number of zeros in 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20.	if </a:t>
            </a:r>
            <a:r>
              <a:rPr lang="en-US" dirty="0">
                <a:solidFill>
                  <a:srgbClr val="000000"/>
                </a:solidFill>
              </a:rPr>
              <a:t>x &gt; 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21.		sense </a:t>
            </a:r>
            <a:r>
              <a:rPr lang="en-US" dirty="0">
                <a:solidFill>
                  <a:srgbClr val="000000"/>
                </a:solidFill>
              </a:rPr>
              <a:t>= 1 (here 1 denotes positive)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22.	else </a:t>
            </a:r>
            <a:r>
              <a:rPr lang="en-US" dirty="0">
                <a:solidFill>
                  <a:srgbClr val="000000"/>
                </a:solidFill>
              </a:rPr>
              <a:t>if y &gt; 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23.		sense </a:t>
            </a:r>
            <a:r>
              <a:rPr lang="en-US" dirty="0">
                <a:solidFill>
                  <a:srgbClr val="000000"/>
                </a:solidFill>
              </a:rPr>
              <a:t>= 0 (here 0 denotes negative)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24.	else </a:t>
            </a:r>
            <a:r>
              <a:rPr lang="en-US" dirty="0">
                <a:solidFill>
                  <a:srgbClr val="000000"/>
                </a:solidFill>
              </a:rPr>
              <a:t>if x1 &gt; x2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25.		sense </a:t>
            </a:r>
            <a:r>
              <a:rPr lang="en-US" dirty="0">
                <a:solidFill>
                  <a:srgbClr val="000000"/>
                </a:solidFill>
              </a:rPr>
              <a:t>=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26.	else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27.		sense </a:t>
            </a:r>
            <a:r>
              <a:rPr lang="en-US" dirty="0">
                <a:solidFill>
                  <a:srgbClr val="000000"/>
                </a:solidFill>
              </a:rPr>
              <a:t>=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28.	</a:t>
            </a:r>
            <a:r>
              <a:rPr lang="en-US" b="1" dirty="0" err="1" smtClean="0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.append</a:t>
            </a:r>
            <a:r>
              <a:rPr lang="en-US" dirty="0" smtClean="0">
                <a:solidFill>
                  <a:srgbClr val="000000"/>
                </a:solidFill>
              </a:rPr>
              <a:t>(sense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29.ENDFOR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In-Language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 extraction using 2 methods:</a:t>
            </a:r>
          </a:p>
          <a:p>
            <a:r>
              <a:rPr lang="en-US" dirty="0" smtClean="0"/>
              <a:t>Unigram Model</a:t>
            </a:r>
          </a:p>
          <a:p>
            <a:r>
              <a:rPr lang="en-US" dirty="0" smtClean="0"/>
              <a:t>TF-IDF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900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Sentiment Analysis on Hindi Movie Reviews</vt:lpstr>
      <vt:lpstr>Why Dataset in Hindi?</vt:lpstr>
      <vt:lpstr>Challenges of sentiment analysis for Hindi</vt:lpstr>
      <vt:lpstr>Methods implemented</vt:lpstr>
      <vt:lpstr>Resource based Classification</vt:lpstr>
      <vt:lpstr>Algorithm for Resource based classification</vt:lpstr>
      <vt:lpstr>PowerPoint Presentation</vt:lpstr>
      <vt:lpstr>PowerPoint Presentation</vt:lpstr>
      <vt:lpstr>In-Language Classification</vt:lpstr>
      <vt:lpstr>Unigram Model</vt:lpstr>
      <vt:lpstr>Algorithm for computing feature matrix using Unigrams</vt:lpstr>
      <vt:lpstr>PowerPoint Presentation</vt:lpstr>
      <vt:lpstr>TF-IDF</vt:lpstr>
      <vt:lpstr>Machine Translation based  Semantic Analysis</vt:lpstr>
      <vt:lpstr>PowerPoint Presentation</vt:lpstr>
      <vt:lpstr>Classification</vt:lpstr>
      <vt:lpstr>Results and Graphical Analysis</vt:lpstr>
      <vt:lpstr>Accuracy</vt:lpstr>
      <vt:lpstr>PowerPoint Presentation</vt:lpstr>
      <vt:lpstr>PowerPoint Presentation</vt:lpstr>
      <vt:lpstr>F-measure</vt:lpstr>
      <vt:lpstr>PowerPoint Presentation</vt:lpstr>
      <vt:lpstr>PowerPoint Presentation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Hindi Movie Reviews</dc:title>
  <dc:creator>Saloni_Juneja</dc:creator>
  <cp:lastModifiedBy>Saloni_Juneja</cp:lastModifiedBy>
  <cp:revision>47</cp:revision>
  <dcterms:created xsi:type="dcterms:W3CDTF">2017-11-14T17:14:26Z</dcterms:created>
  <dcterms:modified xsi:type="dcterms:W3CDTF">2017-11-16T15:05:14Z</dcterms:modified>
</cp:coreProperties>
</file>