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6220-92FB-4895-9A6C-AB741E450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BE570-4914-4D28-8C95-C0E9596E8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EC96-9A41-4A9D-A4ED-805EDC10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AFA-C007-44FB-82E5-4ECAE2D923B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8781-417F-40B0-AD76-74305ACF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4B6C-0795-49F2-B653-BAC5A547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F8E-2D79-430B-87FB-941981A34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7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3346-F6AF-440A-9971-BA2CC4A1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D4E1D-A680-4558-B49E-E5ABA8D9D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54A8-DDA6-4F65-8A3B-1DAFA94E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AFA-C007-44FB-82E5-4ECAE2D923B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9F1FB-3463-49D2-B7E8-3CF9E723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9F7C-F77A-4C0B-B8A8-9C6A75C2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F8E-2D79-430B-87FB-941981A34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28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479A7-DE4D-4EE5-A20E-82057FE3C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57123-C328-4216-8B0F-B9F2CC55B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CAF29-AC99-4779-B65E-D32306DD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AFA-C007-44FB-82E5-4ECAE2D923B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87741-0937-4F21-B43E-3714C71E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4D2EB-2EF1-4C95-B285-42123746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F8E-2D79-430B-87FB-941981A34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51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C652-3C5E-406E-899E-237DDEBA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DC2B-03C6-4657-9AA8-312213B6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8BC9-F0B8-4236-86A0-3E10BF16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AFA-C007-44FB-82E5-4ECAE2D923B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3E21-671C-408F-BF78-9EA4BAAF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BEE4B-1CD2-46F7-B898-072B6877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F8E-2D79-430B-87FB-941981A34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9918-A681-4750-BAAA-C52E7EE0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8D7E4-C3A7-453F-A50A-3289A5811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3A0D-390B-4C90-8C1B-57A31B1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AFA-C007-44FB-82E5-4ECAE2D923B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B3EDD-AB77-4CAC-A640-5D1669D6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7948-AF76-44F8-873E-5139F559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F8E-2D79-430B-87FB-941981A34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FA44-FAF2-4BE1-A327-B6114FDF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5F2F-FE92-4C90-BDE5-72BF6CBEE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7762E-4015-4D9A-979C-160461297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D1A10-4C38-48BF-BEF8-5FE05621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AFA-C007-44FB-82E5-4ECAE2D923B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21632-1CE6-4448-803D-001A4561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FE96F-800C-444D-B2A3-552D5587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F8E-2D79-430B-87FB-941981A34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2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BAE4-781E-4D66-8368-1FCAF6A8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DF7E4-518A-4FDD-AD6F-8C02B04D6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F0146-D664-43E1-B85B-FFC4E14BD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7C691-EBAC-492E-AE9F-8F6477C72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6516B-3C5D-484A-B8C1-98167EA83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203B0-6BFF-4A01-8480-FDD3F436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AFA-C007-44FB-82E5-4ECAE2D923B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169DE-E234-4A3F-B5F5-E54B4934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539F6-80F6-413D-9F17-329FDB0E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F8E-2D79-430B-87FB-941981A34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1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A87F-F72C-4CAA-B66B-2324EE2B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9E99F-1BE8-4699-BDBC-84CD0207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AFA-C007-44FB-82E5-4ECAE2D923B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D2233-3D4D-4041-95FB-D7B14AD3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84183-C747-4DE3-8BEF-381D8BA4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F8E-2D79-430B-87FB-941981A34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69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C5CBA-2BFE-4FD9-9568-730C47D4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AFA-C007-44FB-82E5-4ECAE2D923B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1B4AE-34B8-40EA-B35C-BC2A087C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22586-FBC5-4B9D-A332-8E280576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F8E-2D79-430B-87FB-941981A34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5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C7E7-EA11-47ED-BB69-733A0F62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F010-B6B5-4458-BD15-8974190C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4053C-A686-4B0B-A33A-B1EC9B08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6518-ACE3-47E3-87CF-C855ED89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AFA-C007-44FB-82E5-4ECAE2D923B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27185-EA93-4BF2-AF04-634B8363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ADCF7-D7BC-4F5F-8304-3F8AC8DA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F8E-2D79-430B-87FB-941981A34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92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CEED-9305-4BA6-80D5-8D694FA1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A40A6-1879-44EB-8D80-92A520D89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C754D-2F93-4296-9009-9B5CFD851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92CED-FA7E-45C4-B9B6-F0CCFAB4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AFA-C007-44FB-82E5-4ECAE2D923B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D22FD-9825-4377-A0EB-A1CCB817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C14FF-F480-4306-A326-59717558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F8E-2D79-430B-87FB-941981A34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69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72905-B59B-4E17-B602-E6681042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AF56F-3D19-4055-A02C-C117B8697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171B-F494-4D85-90BD-58CCFDA06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5CAFA-C007-44FB-82E5-4ECAE2D923B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5914-A6FE-4675-9ED0-0A152C6B7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D9D5-FEE2-43F0-9951-92DA8295B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BF8E-2D79-430B-87FB-941981A34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1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3E37-F49B-4848-86EB-3FD14ABD9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356" y="174185"/>
            <a:ext cx="6368718" cy="1456574"/>
          </a:xfrm>
        </p:spPr>
        <p:txBody>
          <a:bodyPr>
            <a:noAutofit/>
          </a:bodyPr>
          <a:lstStyle/>
          <a:p>
            <a:r>
              <a:rPr lang="en-US" sz="4000" b="1" dirty="0"/>
              <a:t>Call Center Data Optimization Using Machine Learning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C1881-5C3E-4B1E-94E2-FCA653071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904" y="2511793"/>
            <a:ext cx="9785684" cy="1098299"/>
          </a:xfrm>
        </p:spPr>
        <p:txBody>
          <a:bodyPr>
            <a:normAutofit/>
          </a:bodyPr>
          <a:lstStyle/>
          <a:p>
            <a:r>
              <a:rPr lang="en-US" sz="3200" dirty="0"/>
              <a:t>Predicting Primary Call Reasons with </a:t>
            </a:r>
            <a:r>
              <a:rPr lang="en-US" sz="3200" dirty="0" err="1"/>
              <a:t>XGBoost</a:t>
            </a:r>
            <a:r>
              <a:rPr lang="en-US" sz="3200" dirty="0"/>
              <a:t> and Random Forest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91F39-EEDB-4A0C-ADB7-9E762A73E4C1}"/>
              </a:ext>
            </a:extLst>
          </p:cNvPr>
          <p:cNvSpPr txBox="1"/>
          <p:nvPr/>
        </p:nvSpPr>
        <p:spPr>
          <a:xfrm>
            <a:off x="1323472" y="4190833"/>
            <a:ext cx="5350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Presented by</a:t>
            </a:r>
            <a:r>
              <a:rPr lang="en-IN" sz="3600" dirty="0"/>
              <a:t>: Ankita Singh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96F12-A028-4507-A0EB-89BA7BBAF4FA}"/>
              </a:ext>
            </a:extLst>
          </p:cNvPr>
          <p:cNvSpPr txBox="1"/>
          <p:nvPr/>
        </p:nvSpPr>
        <p:spPr>
          <a:xfrm>
            <a:off x="1323472" y="4837164"/>
            <a:ext cx="5350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Date</a:t>
            </a:r>
            <a:r>
              <a:rPr lang="en-IN" sz="3600" dirty="0"/>
              <a:t>: 9-Oct-2024</a:t>
            </a:r>
          </a:p>
        </p:txBody>
      </p:sp>
    </p:spTree>
    <p:extLst>
      <p:ext uri="{BB962C8B-B14F-4D97-AF65-F5344CB8AC3E}">
        <p14:creationId xmlns:p14="http://schemas.microsoft.com/office/powerpoint/2010/main" val="28712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4C92-6246-4509-90B6-82FC67AD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489D2D-37F0-4910-8297-6D21EC4046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4609" y="3793803"/>
            <a:ext cx="85504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Algorithms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Classifiers.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81A90-628A-4F39-AA63-8E3589CDFCE9}"/>
              </a:ext>
            </a:extLst>
          </p:cNvPr>
          <p:cNvSpPr txBox="1"/>
          <p:nvPr/>
        </p:nvSpPr>
        <p:spPr>
          <a:xfrm>
            <a:off x="994610" y="1690688"/>
            <a:ext cx="7379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7CBDA-481A-4C67-8ABA-F39E2540DE21}"/>
              </a:ext>
            </a:extLst>
          </p:cNvPr>
          <p:cNvSpPr txBox="1"/>
          <p:nvPr/>
        </p:nvSpPr>
        <p:spPr>
          <a:xfrm>
            <a:off x="1219199" y="2272885"/>
            <a:ext cx="9016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predict primary call reasons in a call center using machine learning.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operational efficiency by analyzing key call center metrics: Average Handle Time (AHT) and Average Speed to Answer (AST).</a:t>
            </a:r>
          </a:p>
        </p:txBody>
      </p:sp>
    </p:spTree>
    <p:extLst>
      <p:ext uri="{BB962C8B-B14F-4D97-AF65-F5344CB8AC3E}">
        <p14:creationId xmlns:p14="http://schemas.microsoft.com/office/powerpoint/2010/main" val="4949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82B944-E210-4B06-BDA7-CCE582282C24}"/>
              </a:ext>
            </a:extLst>
          </p:cNvPr>
          <p:cNvSpPr txBox="1"/>
          <p:nvPr/>
        </p:nvSpPr>
        <p:spPr>
          <a:xfrm>
            <a:off x="3962400" y="56931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Data </a:t>
            </a:r>
            <a:r>
              <a:rPr lang="en-IN" sz="3200" b="1" dirty="0" err="1"/>
              <a:t>Preprocessing</a:t>
            </a: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5F02B-F213-4795-809D-81CC3F47FDD0}"/>
              </a:ext>
            </a:extLst>
          </p:cNvPr>
          <p:cNvSpPr txBox="1"/>
          <p:nvPr/>
        </p:nvSpPr>
        <p:spPr>
          <a:xfrm>
            <a:off x="1499936" y="129442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Data Sources</a:t>
            </a:r>
            <a:r>
              <a:rPr lang="en-IN" sz="2800" dirty="0"/>
              <a:t>:</a:t>
            </a:r>
            <a:endParaRPr lang="en-IN" sz="28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EF746EF-B2AD-4F40-A87F-C0C5C4703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903" y="2019527"/>
            <a:ext cx="74515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calls.csv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customers.csv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reason.csv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sentiment_statistics.csv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2D611-DFAC-4A80-AAB6-F74F18987A17}"/>
              </a:ext>
            </a:extLst>
          </p:cNvPr>
          <p:cNvSpPr txBox="1"/>
          <p:nvPr/>
        </p:nvSpPr>
        <p:spPr>
          <a:xfrm>
            <a:off x="1499936" y="2929300"/>
            <a:ext cx="85183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Merged datasets.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key metrics such 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call_duration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response_delay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Imputed missing values using median strategy.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Call Duration, Response Delay, Sentiment, Primary Call Reason.</a:t>
            </a:r>
          </a:p>
        </p:txBody>
      </p:sp>
    </p:spTree>
    <p:extLst>
      <p:ext uri="{BB962C8B-B14F-4D97-AF65-F5344CB8AC3E}">
        <p14:creationId xmlns:p14="http://schemas.microsoft.com/office/powerpoint/2010/main" val="387552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47DCAE-0AA1-4647-ADC5-E85287E6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Feature Engineering and EDA</a:t>
            </a:r>
            <a:br>
              <a:rPr lang="en-IN" b="1" dirty="0"/>
            </a:br>
            <a:endParaRPr lang="en-I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EBAEEEC-D1B8-452A-90EE-B5D8A8D721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23857"/>
            <a:ext cx="105156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call_duration_category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day_of_week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categorical features and handled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 for correlation between features.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primary_call_reason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7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7977-ADC5-40E0-8EBA-63697852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Training and Hyperparameter Tuning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6FB0CA-27C8-40AD-9A2C-6658DC3645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9863" y="1366898"/>
            <a:ext cx="9974179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class_weight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='balanced'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handle imbalanced data.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model for future predictions.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 not </a:t>
            </a:r>
            <a:r>
              <a:rPr lang="en-US" altLang="en-US" sz="2000" dirty="0">
                <a:latin typeface="Arial" panose="020B0604020202020204" pitchFamily="34" charset="0"/>
              </a:rPr>
              <a:t>that accurate 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Tuned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GridSearchCV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parameters: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learning_rate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=0.1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=200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accuracy than Random forest.</a:t>
            </a:r>
          </a:p>
        </p:txBody>
      </p:sp>
    </p:spTree>
    <p:extLst>
      <p:ext uri="{BB962C8B-B14F-4D97-AF65-F5344CB8AC3E}">
        <p14:creationId xmlns:p14="http://schemas.microsoft.com/office/powerpoint/2010/main" val="178528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85C3600-5FE5-4DDC-8326-10096B4F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4665073" flipV="1">
            <a:off x="966327" y="-203394"/>
            <a:ext cx="528382" cy="611233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0E962E-0B2A-4DE9-8201-EC993C31E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802105"/>
            <a:ext cx="10988842" cy="55024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this project, I utilized both </a:t>
            </a:r>
            <a:r>
              <a:rPr lang="en-US" b="1" dirty="0"/>
              <a:t>Random Forest</a:t>
            </a:r>
            <a:r>
              <a:rPr lang="en-US" dirty="0"/>
              <a:t> and </a:t>
            </a:r>
            <a:r>
              <a:rPr lang="en-US" b="1" dirty="0" err="1"/>
              <a:t>XGBoost</a:t>
            </a:r>
            <a:r>
              <a:rPr lang="en-US" dirty="0"/>
              <a:t> models to predict the primary reason for customer calls. The </a:t>
            </a:r>
            <a:r>
              <a:rPr lang="en-US" b="1" dirty="0"/>
              <a:t>Random Forest</a:t>
            </a:r>
            <a:r>
              <a:rPr lang="en-US" dirty="0"/>
              <a:t> model was chosen for its robustness in handling missing data and categorical features while offering high accuracy through ensemble learning. However, to further enhance performance, I incorporated </a:t>
            </a:r>
            <a:r>
              <a:rPr lang="en-US" b="1" dirty="0" err="1"/>
              <a:t>XGBoost</a:t>
            </a:r>
            <a:r>
              <a:rPr lang="en-US" dirty="0"/>
              <a:t>, known for its efficiency and accuracy, especially with large datasets. </a:t>
            </a:r>
            <a:r>
              <a:rPr lang="en-US" dirty="0" err="1"/>
              <a:t>XGBoost’s</a:t>
            </a:r>
            <a:r>
              <a:rPr lang="en-US" dirty="0"/>
              <a:t> ability to handle imbalanced data and fine-tune through hyperparameters allowed us to achieve better accuracy and model precision. This combination ensured a more reliable and optimized solution for the call center optimization problem.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36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DF28-6090-404D-BFD4-E0B86EAC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8A07-24C6-4FCB-9BF1-7ED8A408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Conclusion: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slightly better than Random Forest in predicting primary call reasons.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models can assist in call center optimization by predicting reasons for calls and improving handling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3200" dirty="0"/>
              <a:t>Future Work</a:t>
            </a:r>
            <a:endParaRPr lang="en-US" sz="2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/>
              <a:t>Incorporating more advanced features like NLP for analyzing call transcripts.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/>
              <a:t>Further hyperparameter tuning for even better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449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Office Theme</vt:lpstr>
      <vt:lpstr>Call Center Data Optimization Using Machine Learning</vt:lpstr>
      <vt:lpstr>Project Overview</vt:lpstr>
      <vt:lpstr>PowerPoint Presentation</vt:lpstr>
      <vt:lpstr>Feature Engineering and EDA </vt:lpstr>
      <vt:lpstr>Model Training and Hyperparameter Tuning </vt:lpstr>
      <vt:lpstr>. 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Center Data Optimization Using Machine Learning</dc:title>
  <dc:creator>ankita singh</dc:creator>
  <cp:lastModifiedBy>ankita singh</cp:lastModifiedBy>
  <cp:revision>1</cp:revision>
  <dcterms:created xsi:type="dcterms:W3CDTF">2024-10-09T13:37:11Z</dcterms:created>
  <dcterms:modified xsi:type="dcterms:W3CDTF">2024-10-09T13:37:35Z</dcterms:modified>
</cp:coreProperties>
</file>