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64" r:id="rId4"/>
    <p:sldId id="265" r:id="rId5"/>
    <p:sldId id="266" r:id="rId6"/>
    <p:sldId id="268" r:id="rId7"/>
    <p:sldId id="258" r:id="rId8"/>
    <p:sldId id="259" r:id="rId9"/>
    <p:sldId id="267" r:id="rId10"/>
    <p:sldId id="269" r:id="rId11"/>
    <p:sldId id="270" r:id="rId12"/>
    <p:sldId id="271" r:id="rId13"/>
    <p:sldId id="274" r:id="rId14"/>
    <p:sldId id="272" r:id="rId15"/>
    <p:sldId id="273" r:id="rId16"/>
    <p:sldId id="275" r:id="rId17"/>
    <p:sldId id="261" r:id="rId18"/>
    <p:sldId id="262" r:id="rId19"/>
    <p:sldId id="263"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5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7" d="100"/>
          <a:sy n="97" d="100"/>
        </p:scale>
        <p:origin x="-159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9F49B3-60EA-0341-89D2-B39D82D29A51}" type="datetimeFigureOut">
              <a:rPr lang="en-US" smtClean="0"/>
              <a:t>5/15/17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B13863-754A-8349-83BE-548A8ECDA9D0}" type="slidenum">
              <a:rPr lang="en-US" smtClean="0"/>
              <a:t>‹#›</a:t>
            </a:fld>
            <a:endParaRPr lang="en-US"/>
          </a:p>
        </p:txBody>
      </p:sp>
    </p:spTree>
    <p:extLst>
      <p:ext uri="{BB962C8B-B14F-4D97-AF65-F5344CB8AC3E}">
        <p14:creationId xmlns:p14="http://schemas.microsoft.com/office/powerpoint/2010/main" val="10907752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0.03504546 for “dispersal"</a:t>
            </a:r>
          </a:p>
          <a:p>
            <a:endParaRPr lang="en-US" dirty="0" smtClean="0"/>
          </a:p>
          <a:p>
            <a:r>
              <a:rPr lang="en-US" dirty="0" smtClean="0"/>
              <a:t>0.02835632 for “extinction”</a:t>
            </a:r>
          </a:p>
          <a:p>
            <a:endParaRPr lang="en-US" dirty="0" smtClean="0"/>
          </a:p>
          <a:p>
            <a:r>
              <a:rPr lang="en-US" dirty="0" smtClean="0"/>
              <a:t>Look</a:t>
            </a:r>
            <a:r>
              <a:rPr lang="en-US" baseline="0" dirty="0" smtClean="0"/>
              <a:t> in: </a:t>
            </a:r>
            <a:r>
              <a:rPr lang="en-US" baseline="0" dirty="0" err="1" smtClean="0"/>
              <a:t>results_DEC$outputs</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6B13863-754A-8349-83BE-548A8ECDA9D0}" type="slidenum">
              <a:rPr lang="en-US" smtClean="0"/>
              <a:t>17</a:t>
            </a:fld>
            <a:endParaRPr lang="en-US"/>
          </a:p>
        </p:txBody>
      </p:sp>
    </p:spTree>
    <p:extLst>
      <p:ext uri="{BB962C8B-B14F-4D97-AF65-F5344CB8AC3E}">
        <p14:creationId xmlns:p14="http://schemas.microsoft.com/office/powerpoint/2010/main" val="1265691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the DEC model, the </a:t>
            </a:r>
            <a:r>
              <a:rPr lang="en-US" dirty="0" err="1" smtClean="0"/>
              <a:t>P_hexandra_Oahu</a:t>
            </a:r>
            <a:r>
              <a:rPr lang="en-US" dirty="0" smtClean="0"/>
              <a:t> is reconstructed to have diverged from </a:t>
            </a:r>
            <a:r>
              <a:rPr lang="en-US" dirty="0" err="1" smtClean="0"/>
              <a:t>P_hexandra_M</a:t>
            </a:r>
            <a:r>
              <a:rPr lang="en-US" dirty="0" smtClean="0"/>
              <a:t> through </a:t>
            </a:r>
            <a:r>
              <a:rPr lang="en-US" dirty="0" err="1" smtClean="0"/>
              <a:t>vicariance</a:t>
            </a:r>
            <a:r>
              <a:rPr lang="en-US" dirty="0" smtClean="0"/>
              <a:t>. It also shows the common ancestor of these OTUs living on a KO area before splitting. However, the DEC J model shows dispersal of </a:t>
            </a:r>
            <a:r>
              <a:rPr lang="en-US" dirty="0" err="1" smtClean="0"/>
              <a:t>P_hexandra_Oahu</a:t>
            </a:r>
            <a:r>
              <a:rPr lang="en-US" dirty="0" smtClean="0"/>
              <a:t> to Oahu from Kauai. Given that we know Kauai and Oahu were never connected, </a:t>
            </a:r>
            <a:r>
              <a:rPr lang="en-US" dirty="0" err="1" smtClean="0"/>
              <a:t>vicariance</a:t>
            </a:r>
            <a:r>
              <a:rPr lang="en-US" dirty="0" smtClean="0"/>
              <a:t> is an unlikely explanation. </a:t>
            </a:r>
          </a:p>
          <a:p>
            <a:endParaRPr lang="en-US" dirty="0"/>
          </a:p>
        </p:txBody>
      </p:sp>
      <p:sp>
        <p:nvSpPr>
          <p:cNvPr id="4" name="Slide Number Placeholder 3"/>
          <p:cNvSpPr>
            <a:spLocks noGrp="1"/>
          </p:cNvSpPr>
          <p:nvPr>
            <p:ph type="sldNum" sz="quarter" idx="10"/>
          </p:nvPr>
        </p:nvSpPr>
        <p:spPr/>
        <p:txBody>
          <a:bodyPr/>
          <a:lstStyle/>
          <a:p>
            <a:fld id="{76B13863-754A-8349-83BE-548A8ECDA9D0}" type="slidenum">
              <a:rPr lang="en-US" smtClean="0"/>
              <a:t>18</a:t>
            </a:fld>
            <a:endParaRPr lang="en-US"/>
          </a:p>
        </p:txBody>
      </p:sp>
    </p:spTree>
    <p:extLst>
      <p:ext uri="{BB962C8B-B14F-4D97-AF65-F5344CB8AC3E}">
        <p14:creationId xmlns:p14="http://schemas.microsoft.com/office/powerpoint/2010/main" val="1960279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 1: The AIC supports the second model (47.89518 </a:t>
            </a:r>
            <a:r>
              <a:rPr lang="en-US" dirty="0" err="1" smtClean="0"/>
              <a:t>vs</a:t>
            </a:r>
            <a:r>
              <a:rPr lang="en-US" dirty="0" smtClean="0"/>
              <a:t> 73.08392, p value of 1.84530410526692e-07), as does the LRT (. LnL_1= -20.94759, LnL_2 =-34.54196)</a:t>
            </a:r>
          </a:p>
          <a:p>
            <a:endParaRPr lang="en-US" dirty="0" smtClean="0"/>
          </a:p>
          <a:p>
            <a:r>
              <a:rPr lang="en-US" dirty="0" smtClean="0"/>
              <a:t>Part 2: Extinction can mess up </a:t>
            </a:r>
            <a:r>
              <a:rPr lang="en-US" dirty="0" err="1" smtClean="0"/>
              <a:t>biogeographical</a:t>
            </a:r>
            <a:r>
              <a:rPr lang="en-US" dirty="0" smtClean="0"/>
              <a:t> models in the same way it can mess with other phylogenetic analyses. For example, if we suddenly find many new taxa in the same clad as </a:t>
            </a:r>
            <a:r>
              <a:rPr lang="en-US" dirty="0" err="1" smtClean="0"/>
              <a:t>P_hexandra_M</a:t>
            </a:r>
            <a:r>
              <a:rPr lang="en-US" dirty="0" smtClean="0"/>
              <a:t> and </a:t>
            </a:r>
            <a:r>
              <a:rPr lang="en-US" dirty="0" err="1" smtClean="0"/>
              <a:t>P_hexandra_Oahu</a:t>
            </a:r>
            <a:r>
              <a:rPr lang="en-US" dirty="0" smtClean="0"/>
              <a:t> on Maui, our models might identify Maui as the ancestral range of their common ancestor. </a:t>
            </a:r>
          </a:p>
          <a:p>
            <a:endParaRPr lang="en-US" dirty="0"/>
          </a:p>
        </p:txBody>
      </p:sp>
      <p:sp>
        <p:nvSpPr>
          <p:cNvPr id="4" name="Slide Number Placeholder 3"/>
          <p:cNvSpPr>
            <a:spLocks noGrp="1"/>
          </p:cNvSpPr>
          <p:nvPr>
            <p:ph type="sldNum" sz="quarter" idx="10"/>
          </p:nvPr>
        </p:nvSpPr>
        <p:spPr/>
        <p:txBody>
          <a:bodyPr/>
          <a:lstStyle/>
          <a:p>
            <a:fld id="{76B13863-754A-8349-83BE-548A8ECDA9D0}" type="slidenum">
              <a:rPr lang="en-US" smtClean="0"/>
              <a:t>19</a:t>
            </a:fld>
            <a:endParaRPr lang="en-US"/>
          </a:p>
        </p:txBody>
      </p:sp>
    </p:spTree>
    <p:extLst>
      <p:ext uri="{BB962C8B-B14F-4D97-AF65-F5344CB8AC3E}">
        <p14:creationId xmlns:p14="http://schemas.microsoft.com/office/powerpoint/2010/main" val="327990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DF889F-CA92-2743-8E27-05A2CB2518F3}" type="datetimeFigureOut">
              <a:rPr lang="en-US" smtClean="0"/>
              <a:t>5/15/17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64356-EADB-2D4F-9560-DBBC9FF5244B}" type="slidenum">
              <a:rPr lang="en-US" smtClean="0"/>
              <a:t>‹#›</a:t>
            </a:fld>
            <a:endParaRPr lang="en-US"/>
          </a:p>
        </p:txBody>
      </p:sp>
    </p:spTree>
    <p:extLst>
      <p:ext uri="{BB962C8B-B14F-4D97-AF65-F5344CB8AC3E}">
        <p14:creationId xmlns:p14="http://schemas.microsoft.com/office/powerpoint/2010/main" val="698172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DF889F-CA92-2743-8E27-05A2CB2518F3}" type="datetimeFigureOut">
              <a:rPr lang="en-US" smtClean="0"/>
              <a:t>5/15/17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64356-EADB-2D4F-9560-DBBC9FF5244B}" type="slidenum">
              <a:rPr lang="en-US" smtClean="0"/>
              <a:t>‹#›</a:t>
            </a:fld>
            <a:endParaRPr lang="en-US"/>
          </a:p>
        </p:txBody>
      </p:sp>
    </p:spTree>
    <p:extLst>
      <p:ext uri="{BB962C8B-B14F-4D97-AF65-F5344CB8AC3E}">
        <p14:creationId xmlns:p14="http://schemas.microsoft.com/office/powerpoint/2010/main" val="245274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DF889F-CA92-2743-8E27-05A2CB2518F3}" type="datetimeFigureOut">
              <a:rPr lang="en-US" smtClean="0"/>
              <a:t>5/15/17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64356-EADB-2D4F-9560-DBBC9FF5244B}" type="slidenum">
              <a:rPr lang="en-US" smtClean="0"/>
              <a:t>‹#›</a:t>
            </a:fld>
            <a:endParaRPr lang="en-US"/>
          </a:p>
        </p:txBody>
      </p:sp>
    </p:spTree>
    <p:extLst>
      <p:ext uri="{BB962C8B-B14F-4D97-AF65-F5344CB8AC3E}">
        <p14:creationId xmlns:p14="http://schemas.microsoft.com/office/powerpoint/2010/main" val="4803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DF889F-CA92-2743-8E27-05A2CB2518F3}" type="datetimeFigureOut">
              <a:rPr lang="en-US" smtClean="0"/>
              <a:t>5/15/17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64356-EADB-2D4F-9560-DBBC9FF5244B}" type="slidenum">
              <a:rPr lang="en-US" smtClean="0"/>
              <a:t>‹#›</a:t>
            </a:fld>
            <a:endParaRPr lang="en-US"/>
          </a:p>
        </p:txBody>
      </p:sp>
    </p:spTree>
    <p:extLst>
      <p:ext uri="{BB962C8B-B14F-4D97-AF65-F5344CB8AC3E}">
        <p14:creationId xmlns:p14="http://schemas.microsoft.com/office/powerpoint/2010/main" val="3829983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DF889F-CA92-2743-8E27-05A2CB2518F3}" type="datetimeFigureOut">
              <a:rPr lang="en-US" smtClean="0"/>
              <a:t>5/15/17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64356-EADB-2D4F-9560-DBBC9FF5244B}" type="slidenum">
              <a:rPr lang="en-US" smtClean="0"/>
              <a:t>‹#›</a:t>
            </a:fld>
            <a:endParaRPr lang="en-US"/>
          </a:p>
        </p:txBody>
      </p:sp>
    </p:spTree>
    <p:extLst>
      <p:ext uri="{BB962C8B-B14F-4D97-AF65-F5344CB8AC3E}">
        <p14:creationId xmlns:p14="http://schemas.microsoft.com/office/powerpoint/2010/main" val="2245818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DF889F-CA92-2743-8E27-05A2CB2518F3}" type="datetimeFigureOut">
              <a:rPr lang="en-US" smtClean="0"/>
              <a:t>5/15/17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64356-EADB-2D4F-9560-DBBC9FF5244B}" type="slidenum">
              <a:rPr lang="en-US" smtClean="0"/>
              <a:t>‹#›</a:t>
            </a:fld>
            <a:endParaRPr lang="en-US"/>
          </a:p>
        </p:txBody>
      </p:sp>
    </p:spTree>
    <p:extLst>
      <p:ext uri="{BB962C8B-B14F-4D97-AF65-F5344CB8AC3E}">
        <p14:creationId xmlns:p14="http://schemas.microsoft.com/office/powerpoint/2010/main" val="3242269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DF889F-CA92-2743-8E27-05A2CB2518F3}" type="datetimeFigureOut">
              <a:rPr lang="en-US" smtClean="0"/>
              <a:t>5/15/17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564356-EADB-2D4F-9560-DBBC9FF5244B}" type="slidenum">
              <a:rPr lang="en-US" smtClean="0"/>
              <a:t>‹#›</a:t>
            </a:fld>
            <a:endParaRPr lang="en-US"/>
          </a:p>
        </p:txBody>
      </p:sp>
    </p:spTree>
    <p:extLst>
      <p:ext uri="{BB962C8B-B14F-4D97-AF65-F5344CB8AC3E}">
        <p14:creationId xmlns:p14="http://schemas.microsoft.com/office/powerpoint/2010/main" val="413419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DF889F-CA92-2743-8E27-05A2CB2518F3}" type="datetimeFigureOut">
              <a:rPr lang="en-US" smtClean="0"/>
              <a:t>5/15/17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564356-EADB-2D4F-9560-DBBC9FF5244B}" type="slidenum">
              <a:rPr lang="en-US" smtClean="0"/>
              <a:t>‹#›</a:t>
            </a:fld>
            <a:endParaRPr lang="en-US"/>
          </a:p>
        </p:txBody>
      </p:sp>
    </p:spTree>
    <p:extLst>
      <p:ext uri="{BB962C8B-B14F-4D97-AF65-F5344CB8AC3E}">
        <p14:creationId xmlns:p14="http://schemas.microsoft.com/office/powerpoint/2010/main" val="3948636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F889F-CA92-2743-8E27-05A2CB2518F3}" type="datetimeFigureOut">
              <a:rPr lang="en-US" smtClean="0"/>
              <a:t>5/15/17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564356-EADB-2D4F-9560-DBBC9FF5244B}" type="slidenum">
              <a:rPr lang="en-US" smtClean="0"/>
              <a:t>‹#›</a:t>
            </a:fld>
            <a:endParaRPr lang="en-US"/>
          </a:p>
        </p:txBody>
      </p:sp>
    </p:spTree>
    <p:extLst>
      <p:ext uri="{BB962C8B-B14F-4D97-AF65-F5344CB8AC3E}">
        <p14:creationId xmlns:p14="http://schemas.microsoft.com/office/powerpoint/2010/main" val="3530298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DF889F-CA92-2743-8E27-05A2CB2518F3}" type="datetimeFigureOut">
              <a:rPr lang="en-US" smtClean="0"/>
              <a:t>5/15/17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64356-EADB-2D4F-9560-DBBC9FF5244B}" type="slidenum">
              <a:rPr lang="en-US" smtClean="0"/>
              <a:t>‹#›</a:t>
            </a:fld>
            <a:endParaRPr lang="en-US"/>
          </a:p>
        </p:txBody>
      </p:sp>
    </p:spTree>
    <p:extLst>
      <p:ext uri="{BB962C8B-B14F-4D97-AF65-F5344CB8AC3E}">
        <p14:creationId xmlns:p14="http://schemas.microsoft.com/office/powerpoint/2010/main" val="3639887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DF889F-CA92-2743-8E27-05A2CB2518F3}" type="datetimeFigureOut">
              <a:rPr lang="en-US" smtClean="0"/>
              <a:t>5/15/17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64356-EADB-2D4F-9560-DBBC9FF5244B}" type="slidenum">
              <a:rPr lang="en-US" smtClean="0"/>
              <a:t>‹#›</a:t>
            </a:fld>
            <a:endParaRPr lang="en-US"/>
          </a:p>
        </p:txBody>
      </p:sp>
    </p:spTree>
    <p:extLst>
      <p:ext uri="{BB962C8B-B14F-4D97-AF65-F5344CB8AC3E}">
        <p14:creationId xmlns:p14="http://schemas.microsoft.com/office/powerpoint/2010/main" val="232822509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DF889F-CA92-2743-8E27-05A2CB2518F3}" type="datetimeFigureOut">
              <a:rPr lang="en-US" smtClean="0"/>
              <a:t>5/15/17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564356-EADB-2D4F-9560-DBBC9FF5244B}" type="slidenum">
              <a:rPr lang="en-US" smtClean="0"/>
              <a:t>‹#›</a:t>
            </a:fld>
            <a:endParaRPr lang="en-US"/>
          </a:p>
        </p:txBody>
      </p:sp>
    </p:spTree>
    <p:extLst>
      <p:ext uri="{BB962C8B-B14F-4D97-AF65-F5344CB8AC3E}">
        <p14:creationId xmlns:p14="http://schemas.microsoft.com/office/powerpoint/2010/main" val="1648952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hylo.wikidot.com/abstracts-for-presentations-by-nicholas-j-matzke%23trait" TargetMode="Externa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roups.google.com/forum/%23!forum/biogeobears" TargetMode="External"/><Relationship Id="rId3" Type="http://schemas.openxmlformats.org/officeDocument/2006/relationships/hyperlink" Target="http://phylo.wikidot.com/biogeobear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cmt2/biogeobears_tutorial_20170515"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BioGeoBears</a:t>
            </a:r>
            <a:r>
              <a:rPr lang="en-US" dirty="0" smtClean="0"/>
              <a:t> Tutorial</a:t>
            </a:r>
            <a:endParaRPr lang="en-US" dirty="0"/>
          </a:p>
        </p:txBody>
      </p:sp>
      <p:sp>
        <p:nvSpPr>
          <p:cNvPr id="3" name="Subtitle 2"/>
          <p:cNvSpPr>
            <a:spLocks noGrp="1"/>
          </p:cNvSpPr>
          <p:nvPr>
            <p:ph type="subTitle" idx="1"/>
          </p:nvPr>
        </p:nvSpPr>
        <p:spPr/>
        <p:txBody>
          <a:bodyPr/>
          <a:lstStyle/>
          <a:p>
            <a:r>
              <a:rPr lang="en-US" dirty="0" err="1" smtClean="0"/>
              <a:t>PaleoCafé</a:t>
            </a:r>
            <a:endParaRPr lang="en-US" dirty="0" smtClean="0"/>
          </a:p>
          <a:p>
            <a:r>
              <a:rPr lang="en-US" dirty="0" smtClean="0"/>
              <a:t>Carrie Tribble </a:t>
            </a:r>
            <a:endParaRPr lang="en-US" dirty="0"/>
          </a:p>
        </p:txBody>
      </p:sp>
    </p:spTree>
    <p:extLst>
      <p:ext uri="{BB962C8B-B14F-4D97-AF65-F5344CB8AC3E}">
        <p14:creationId xmlns:p14="http://schemas.microsoft.com/office/powerpoint/2010/main" val="4229279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Avances</a:t>
            </a:r>
            <a:r>
              <a:rPr lang="en-US" dirty="0" smtClean="0"/>
              <a:t> </a:t>
            </a:r>
            <a:endParaRPr lang="en-US" dirty="0"/>
          </a:p>
        </p:txBody>
      </p:sp>
      <p:sp>
        <p:nvSpPr>
          <p:cNvPr id="3" name="Content Placeholder 2"/>
          <p:cNvSpPr>
            <a:spLocks noGrp="1"/>
          </p:cNvSpPr>
          <p:nvPr>
            <p:ph idx="1"/>
          </p:nvPr>
        </p:nvSpPr>
        <p:spPr>
          <a:xfrm>
            <a:off x="457200" y="1417638"/>
            <a:ext cx="8229600" cy="4525963"/>
          </a:xfrm>
        </p:spPr>
        <p:txBody>
          <a:bodyPr/>
          <a:lstStyle/>
          <a:p>
            <a:r>
              <a:rPr lang="en-US" dirty="0" err="1" smtClean="0"/>
              <a:t>Incorporar</a:t>
            </a:r>
            <a:r>
              <a:rPr lang="en-US" dirty="0" smtClean="0"/>
              <a:t> </a:t>
            </a:r>
            <a:r>
              <a:rPr lang="en-US" dirty="0" err="1" smtClean="0"/>
              <a:t>distancias</a:t>
            </a:r>
            <a:r>
              <a:rPr lang="en-US" dirty="0" smtClean="0"/>
              <a:t> </a:t>
            </a:r>
            <a:r>
              <a:rPr lang="en-US" dirty="0" smtClean="0"/>
              <a:t>entre los </a:t>
            </a:r>
            <a:r>
              <a:rPr lang="en-US" dirty="0" err="1" smtClean="0"/>
              <a:t>rangos</a:t>
            </a:r>
            <a:r>
              <a:rPr lang="en-US" dirty="0" smtClean="0"/>
              <a:t> </a:t>
            </a:r>
            <a:r>
              <a:rPr lang="en-US" dirty="0" err="1" smtClean="0"/>
              <a:t>geográficos</a:t>
            </a:r>
            <a:r>
              <a:rPr lang="en-US" dirty="0" smtClean="0"/>
              <a:t> (</a:t>
            </a:r>
            <a:r>
              <a:rPr lang="en-US" dirty="0" err="1" smtClean="0"/>
              <a:t>opci</a:t>
            </a:r>
            <a:r>
              <a:rPr lang="en-US" dirty="0" err="1" smtClean="0"/>
              <a:t>ón</a:t>
            </a:r>
            <a:r>
              <a:rPr lang="en-US" dirty="0" smtClean="0"/>
              <a:t> +x) y </a:t>
            </a:r>
            <a:r>
              <a:rPr lang="en-US" dirty="0" err="1" smtClean="0"/>
              <a:t>que</a:t>
            </a:r>
            <a:r>
              <a:rPr lang="en-US" dirty="0" smtClean="0"/>
              <a:t> </a:t>
            </a:r>
            <a:r>
              <a:rPr lang="en-US" dirty="0" err="1" smtClean="0"/>
              <a:t>cambian</a:t>
            </a:r>
            <a:r>
              <a:rPr lang="en-US" dirty="0" smtClean="0"/>
              <a:t> </a:t>
            </a:r>
            <a:r>
              <a:rPr lang="en-US" dirty="0" err="1" smtClean="0"/>
              <a:t>por</a:t>
            </a:r>
            <a:r>
              <a:rPr lang="en-US" dirty="0" smtClean="0"/>
              <a:t> </a:t>
            </a:r>
            <a:r>
              <a:rPr lang="en-US" dirty="0" err="1" smtClean="0"/>
              <a:t>tiempo</a:t>
            </a:r>
            <a:r>
              <a:rPr lang="en-US" dirty="0" smtClean="0"/>
              <a:t> </a:t>
            </a:r>
            <a:r>
              <a:rPr lang="en-US" dirty="0" err="1" smtClean="0"/>
              <a:t>geológico</a:t>
            </a:r>
            <a:endParaRPr lang="en-US" dirty="0" smtClean="0"/>
          </a:p>
          <a:p>
            <a:endParaRPr lang="en-US" dirty="0"/>
          </a:p>
          <a:p>
            <a:endParaRPr lang="en-US" dirty="0" smtClean="0"/>
          </a:p>
          <a:p>
            <a:endParaRPr lang="en-US" dirty="0" smtClean="0"/>
          </a:p>
          <a:p>
            <a:r>
              <a:rPr lang="en-US" dirty="0" err="1" smtClean="0"/>
              <a:t>Incorporar</a:t>
            </a:r>
            <a:r>
              <a:rPr lang="en-US" dirty="0" smtClean="0"/>
              <a:t> </a:t>
            </a:r>
            <a:r>
              <a:rPr lang="en-US" dirty="0" err="1" smtClean="0"/>
              <a:t>caracteres</a:t>
            </a:r>
            <a:r>
              <a:rPr lang="en-US" dirty="0" smtClean="0"/>
              <a:t> de los </a:t>
            </a:r>
            <a:r>
              <a:rPr lang="en-US" dirty="0" err="1" smtClean="0"/>
              <a:t>organismos</a:t>
            </a:r>
            <a:r>
              <a:rPr lang="en-US" dirty="0" smtClean="0"/>
              <a:t> </a:t>
            </a:r>
            <a:r>
              <a:rPr lang="en-US" dirty="0" err="1" smtClean="0"/>
              <a:t>que</a:t>
            </a:r>
            <a:r>
              <a:rPr lang="en-US" dirty="0" smtClean="0"/>
              <a:t> </a:t>
            </a:r>
            <a:r>
              <a:rPr lang="en-US" dirty="0" err="1" smtClean="0"/>
              <a:t>podrían</a:t>
            </a:r>
            <a:r>
              <a:rPr lang="en-US" dirty="0" smtClean="0"/>
              <a:t> </a:t>
            </a:r>
            <a:r>
              <a:rPr lang="en-US" dirty="0" err="1" smtClean="0"/>
              <a:t>afectar</a:t>
            </a:r>
            <a:r>
              <a:rPr lang="en-US" dirty="0" smtClean="0"/>
              <a:t> </a:t>
            </a:r>
            <a:r>
              <a:rPr lang="en-US" dirty="0" err="1" smtClean="0"/>
              <a:t>su</a:t>
            </a:r>
            <a:r>
              <a:rPr lang="en-US" dirty="0" smtClean="0"/>
              <a:t> </a:t>
            </a:r>
            <a:r>
              <a:rPr lang="en-US" dirty="0" err="1" smtClean="0"/>
              <a:t>capacidad</a:t>
            </a:r>
            <a:r>
              <a:rPr lang="en-US" dirty="0" smtClean="0"/>
              <a:t> de </a:t>
            </a:r>
            <a:r>
              <a:rPr lang="en-US" dirty="0" err="1" smtClean="0"/>
              <a:t>dispersar</a:t>
            </a:r>
            <a:endParaRPr lang="en-US" dirty="0" smtClean="0"/>
          </a:p>
          <a:p>
            <a:endParaRPr lang="en-US" dirty="0"/>
          </a:p>
        </p:txBody>
      </p:sp>
      <p:grpSp>
        <p:nvGrpSpPr>
          <p:cNvPr id="33" name="Group 32"/>
          <p:cNvGrpSpPr/>
          <p:nvPr/>
        </p:nvGrpSpPr>
        <p:grpSpPr>
          <a:xfrm>
            <a:off x="1881315" y="2200901"/>
            <a:ext cx="4459931" cy="3114172"/>
            <a:chOff x="1949723" y="1846524"/>
            <a:chExt cx="4459931" cy="3114172"/>
          </a:xfrm>
        </p:grpSpPr>
        <p:pic>
          <p:nvPicPr>
            <p:cNvPr id="5" name="Picture 4" descr="69d8cf5abdf8e5d6eca2f11b70b077843621da0b_hq.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839471">
              <a:off x="1949723" y="1846524"/>
              <a:ext cx="4459931" cy="3114172"/>
            </a:xfrm>
            <a:prstGeom prst="rect">
              <a:avLst/>
            </a:prstGeom>
          </p:spPr>
        </p:pic>
        <p:cxnSp>
          <p:nvCxnSpPr>
            <p:cNvPr id="14" name="Straight Arrow Connector 13"/>
            <p:cNvCxnSpPr/>
            <p:nvPr/>
          </p:nvCxnSpPr>
          <p:spPr>
            <a:xfrm flipV="1">
              <a:off x="2487718" y="2972346"/>
              <a:ext cx="759409" cy="65470"/>
            </a:xfrm>
            <a:prstGeom prst="straightConnector1">
              <a:avLst/>
            </a:prstGeom>
            <a:ln w="38100" cmpd="sng">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3792323" y="2972346"/>
              <a:ext cx="318958" cy="0"/>
            </a:xfrm>
            <a:prstGeom prst="straightConnector1">
              <a:avLst/>
            </a:prstGeom>
            <a:ln w="6350" cmpd="sng">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5083836" y="2849771"/>
              <a:ext cx="179651" cy="188045"/>
            </a:xfrm>
            <a:prstGeom prst="straightConnector1">
              <a:avLst/>
            </a:prstGeom>
            <a:ln w="6350" cmpd="sng">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2338971" y="3294968"/>
              <a:ext cx="3330406" cy="463019"/>
            </a:xfrm>
            <a:prstGeom prst="straightConnector1">
              <a:avLst/>
            </a:prstGeom>
            <a:ln w="76200" cmpd="sng">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3595926" y="3103286"/>
              <a:ext cx="1785401" cy="297525"/>
            </a:xfrm>
            <a:prstGeom prst="straightConnector1">
              <a:avLst/>
            </a:prstGeom>
            <a:ln w="57150" cmpd="sng">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42795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05-14 at 10.52.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9339"/>
            <a:ext cx="9144000" cy="5518391"/>
          </a:xfrm>
          <a:prstGeom prst="rect">
            <a:avLst/>
          </a:prstGeom>
        </p:spPr>
      </p:pic>
    </p:spTree>
    <p:extLst>
      <p:ext uri="{BB962C8B-B14F-4D97-AF65-F5344CB8AC3E}">
        <p14:creationId xmlns:p14="http://schemas.microsoft.com/office/powerpoint/2010/main" val="3059802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Screen Shot 2017-05-14 at 11.02.10 PM.png">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00200"/>
            <a:ext cx="9144000" cy="3607425"/>
          </a:xfrm>
          <a:prstGeom prst="rect">
            <a:avLst/>
          </a:prstGeom>
        </p:spPr>
      </p:pic>
      <p:sp>
        <p:nvSpPr>
          <p:cNvPr id="5" name="TextBox 4"/>
          <p:cNvSpPr txBox="1"/>
          <p:nvPr/>
        </p:nvSpPr>
        <p:spPr>
          <a:xfrm>
            <a:off x="948784" y="6461648"/>
            <a:ext cx="7738016" cy="369332"/>
          </a:xfrm>
          <a:prstGeom prst="rect">
            <a:avLst/>
          </a:prstGeom>
          <a:noFill/>
        </p:spPr>
        <p:txBody>
          <a:bodyPr wrap="none" rtlCol="0">
            <a:spAutoFit/>
          </a:bodyPr>
          <a:lstStyle/>
          <a:p>
            <a:r>
              <a:rPr lang="en-US" dirty="0" smtClean="0"/>
              <a:t>http://</a:t>
            </a:r>
            <a:r>
              <a:rPr lang="en-US" dirty="0" err="1" smtClean="0"/>
              <a:t>phylo.wikidot.com</a:t>
            </a:r>
            <a:r>
              <a:rPr lang="en-US" dirty="0" smtClean="0"/>
              <a:t>/</a:t>
            </a:r>
            <a:r>
              <a:rPr lang="en-US" dirty="0" err="1" smtClean="0"/>
              <a:t>abstracts-for-presentations-by-nicholas-j-matzke#trait</a:t>
            </a:r>
            <a:endParaRPr lang="en-US" dirty="0"/>
          </a:p>
        </p:txBody>
      </p:sp>
    </p:spTree>
    <p:extLst>
      <p:ext uri="{BB962C8B-B14F-4D97-AF65-F5344CB8AC3E}">
        <p14:creationId xmlns:p14="http://schemas.microsoft.com/office/powerpoint/2010/main" val="2798297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Recursos</a:t>
            </a:r>
            <a:r>
              <a:rPr lang="en-US" dirty="0" smtClean="0"/>
              <a:t> </a:t>
            </a:r>
            <a:r>
              <a:rPr lang="en-US" dirty="0" err="1" smtClean="0"/>
              <a:t>adicionales</a:t>
            </a:r>
            <a:endParaRPr lang="en-US" dirty="0"/>
          </a:p>
        </p:txBody>
      </p:sp>
      <p:sp>
        <p:nvSpPr>
          <p:cNvPr id="3" name="Content Placeholder 2"/>
          <p:cNvSpPr>
            <a:spLocks noGrp="1"/>
          </p:cNvSpPr>
          <p:nvPr>
            <p:ph idx="1"/>
          </p:nvPr>
        </p:nvSpPr>
        <p:spPr/>
        <p:txBody>
          <a:bodyPr>
            <a:normAutofit/>
          </a:bodyPr>
          <a:lstStyle/>
          <a:p>
            <a:r>
              <a:rPr lang="en-US" sz="2500" dirty="0" smtClean="0">
                <a:hlinkClick r:id="rId2"/>
              </a:rPr>
              <a:t>BioGeoBEARS wiki</a:t>
            </a:r>
            <a:endParaRPr lang="en-US" sz="2500" dirty="0" smtClean="0"/>
          </a:p>
          <a:p>
            <a:r>
              <a:rPr lang="en-US" sz="2500" dirty="0" err="1" smtClean="0">
                <a:hlinkClick r:id="rId3"/>
              </a:rPr>
              <a:t>BioGeoBEARS</a:t>
            </a:r>
            <a:r>
              <a:rPr lang="en-US" sz="2500" dirty="0" smtClean="0">
                <a:hlinkClick r:id="rId3"/>
              </a:rPr>
              <a:t> </a:t>
            </a:r>
            <a:r>
              <a:rPr lang="en-US" sz="2500" dirty="0" err="1" smtClean="0">
                <a:hlinkClick r:id="rId3"/>
              </a:rPr>
              <a:t>phylo</a:t>
            </a:r>
            <a:r>
              <a:rPr lang="en-US" sz="2500" dirty="0" smtClean="0">
                <a:hlinkClick r:id="rId3"/>
              </a:rPr>
              <a:t> wiki</a:t>
            </a:r>
            <a:endParaRPr lang="en-US" sz="2500" dirty="0"/>
          </a:p>
        </p:txBody>
      </p:sp>
    </p:spTree>
    <p:extLst>
      <p:ext uri="{BB962C8B-B14F-4D97-AF65-F5344CB8AC3E}">
        <p14:creationId xmlns:p14="http://schemas.microsoft.com/office/powerpoint/2010/main" val="739876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723559"/>
            <a:ext cx="9281206" cy="553998"/>
          </a:xfrm>
          <a:prstGeom prst="rect">
            <a:avLst/>
          </a:prstGeom>
          <a:noFill/>
        </p:spPr>
        <p:txBody>
          <a:bodyPr wrap="none" rtlCol="0">
            <a:spAutoFit/>
          </a:bodyPr>
          <a:lstStyle/>
          <a:p>
            <a:r>
              <a:rPr lang="en-US" sz="3000" dirty="0">
                <a:hlinkClick r:id="rId2"/>
              </a:rPr>
              <a:t>https://</a:t>
            </a:r>
            <a:r>
              <a:rPr lang="en-US" sz="3000" dirty="0" err="1">
                <a:hlinkClick r:id="rId2"/>
              </a:rPr>
              <a:t>github.com</a:t>
            </a:r>
            <a:r>
              <a:rPr lang="en-US" sz="3000" dirty="0">
                <a:hlinkClick r:id="rId2"/>
              </a:rPr>
              <a:t>/cmt2/biogeobears_tutorial_20170515</a:t>
            </a:r>
            <a:endParaRPr lang="en-US" sz="3000" dirty="0"/>
          </a:p>
        </p:txBody>
      </p:sp>
      <p:sp>
        <p:nvSpPr>
          <p:cNvPr id="5" name="TextBox 4"/>
          <p:cNvSpPr txBox="1"/>
          <p:nvPr/>
        </p:nvSpPr>
        <p:spPr>
          <a:xfrm>
            <a:off x="0" y="6462480"/>
            <a:ext cx="6494085" cy="369332"/>
          </a:xfrm>
          <a:prstGeom prst="rect">
            <a:avLst/>
          </a:prstGeom>
          <a:noFill/>
        </p:spPr>
        <p:txBody>
          <a:bodyPr wrap="none" rtlCol="0">
            <a:spAutoFit/>
          </a:bodyPr>
          <a:lstStyle/>
          <a:p>
            <a:r>
              <a:rPr lang="en-US" dirty="0" smtClean="0"/>
              <a:t>Este tutorial </a:t>
            </a:r>
            <a:r>
              <a:rPr lang="en-US" dirty="0" err="1" smtClean="0"/>
              <a:t>est</a:t>
            </a:r>
            <a:r>
              <a:rPr lang="en-US" dirty="0" err="1" smtClean="0"/>
              <a:t>á</a:t>
            </a:r>
            <a:r>
              <a:rPr lang="en-US" dirty="0" smtClean="0"/>
              <a:t> </a:t>
            </a:r>
            <a:r>
              <a:rPr lang="en-US" dirty="0" err="1" smtClean="0"/>
              <a:t>basado</a:t>
            </a:r>
            <a:r>
              <a:rPr lang="en-US" dirty="0" smtClean="0"/>
              <a:t> en un </a:t>
            </a:r>
            <a:r>
              <a:rPr lang="en-US" dirty="0" err="1" smtClean="0"/>
              <a:t>ejercicio</a:t>
            </a:r>
            <a:r>
              <a:rPr lang="en-US" dirty="0" smtClean="0"/>
              <a:t> </a:t>
            </a:r>
            <a:r>
              <a:rPr lang="en-US" dirty="0" err="1" smtClean="0"/>
              <a:t>escrito</a:t>
            </a:r>
            <a:r>
              <a:rPr lang="en-US" dirty="0" smtClean="0"/>
              <a:t> </a:t>
            </a:r>
            <a:r>
              <a:rPr lang="en-US" dirty="0" err="1" smtClean="0"/>
              <a:t>por</a:t>
            </a:r>
            <a:r>
              <a:rPr lang="en-US" dirty="0" smtClean="0"/>
              <a:t> Will </a:t>
            </a:r>
            <a:r>
              <a:rPr lang="en-US" dirty="0" err="1" smtClean="0"/>
              <a:t>Freyman</a:t>
            </a:r>
            <a:endParaRPr lang="en-US" dirty="0"/>
          </a:p>
        </p:txBody>
      </p:sp>
    </p:spTree>
    <p:extLst>
      <p:ext uri="{BB962C8B-B14F-4D97-AF65-F5344CB8AC3E}">
        <p14:creationId xmlns:p14="http://schemas.microsoft.com/office/powerpoint/2010/main" val="2682756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823059102"/>
              </p:ext>
            </p:extLst>
          </p:nvPr>
        </p:nvGraphicFramePr>
        <p:xfrm>
          <a:off x="2252711" y="1533251"/>
          <a:ext cx="4572000" cy="4572000"/>
        </p:xfrm>
        <a:graphic>
          <a:graphicData uri="http://schemas.openxmlformats.org/drawingml/2006/table">
            <a:tbl>
              <a:tblPr/>
              <a:tblGrid>
                <a:gridCol w="285750"/>
                <a:gridCol w="285750"/>
                <a:gridCol w="285750"/>
                <a:gridCol w="285750"/>
                <a:gridCol w="285750"/>
                <a:gridCol w="285750"/>
                <a:gridCol w="285750"/>
                <a:gridCol w="285750"/>
                <a:gridCol w="285750"/>
                <a:gridCol w="285750"/>
                <a:gridCol w="285750"/>
                <a:gridCol w="285750"/>
                <a:gridCol w="285750"/>
                <a:gridCol w="285750"/>
                <a:gridCol w="282057"/>
                <a:gridCol w="289443"/>
              </a:tblGrid>
              <a:tr h="285750">
                <a:tc>
                  <a:txBody>
                    <a:bodyPr/>
                    <a:lstStyle/>
                    <a:p>
                      <a:pPr algn="ctr" fontAlgn="b"/>
                      <a:r>
                        <a:rPr lang="en-US" sz="700" b="1" i="0" u="none" strike="noStrike" dirty="0" smtClean="0">
                          <a:solidFill>
                            <a:srgbClr val="000000"/>
                          </a:solidFill>
                          <a:effectLst/>
                          <a:latin typeface="Calibri"/>
                        </a:rPr>
                        <a:t> </a:t>
                      </a:r>
                      <a:endParaRPr lang="en-US" sz="700" b="1"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75000"/>
                      </a:schemeClr>
                    </a:solidFill>
                  </a:tcPr>
                </a:tc>
                <a:tc>
                  <a:txBody>
                    <a:bodyPr/>
                    <a:lstStyle/>
                    <a:p>
                      <a:pPr algn="ctr" fontAlgn="b"/>
                      <a:r>
                        <a:rPr lang="en-US" sz="700" b="1" i="0" u="none" strike="noStrike" dirty="0">
                          <a:solidFill>
                            <a:srgbClr val="000000"/>
                          </a:solidFill>
                          <a:effectLst/>
                          <a:latin typeface="Calibri"/>
                        </a:rPr>
                        <a:t>K</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75000"/>
                      </a:schemeClr>
                    </a:solidFill>
                  </a:tcPr>
                </a:tc>
                <a:tc>
                  <a:txBody>
                    <a:bodyPr/>
                    <a:lstStyle/>
                    <a:p>
                      <a:pPr algn="ctr" fontAlgn="b"/>
                      <a:r>
                        <a:rPr lang="en-US" sz="700" b="1" i="0" u="none" strike="noStrike" dirty="0">
                          <a:solidFill>
                            <a:srgbClr val="000000"/>
                          </a:solidFill>
                          <a:effectLst/>
                          <a:latin typeface="Calibri"/>
                        </a:rPr>
                        <a:t>O</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75000"/>
                      </a:schemeClr>
                    </a:solidFill>
                  </a:tcPr>
                </a:tc>
                <a:tc>
                  <a:txBody>
                    <a:bodyPr/>
                    <a:lstStyle/>
                    <a:p>
                      <a:pPr algn="ctr" fontAlgn="b"/>
                      <a:r>
                        <a:rPr lang="en-US" sz="700" b="1" i="0" u="none" strike="noStrike" dirty="0">
                          <a:solidFill>
                            <a:srgbClr val="000000"/>
                          </a:solidFill>
                          <a:effectLst/>
                          <a:latin typeface="Calibri"/>
                        </a:rPr>
                        <a:t>M</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75000"/>
                      </a:schemeClr>
                    </a:solidFill>
                  </a:tcPr>
                </a:tc>
                <a:tc>
                  <a:txBody>
                    <a:bodyPr/>
                    <a:lstStyle/>
                    <a:p>
                      <a:pPr algn="ctr" fontAlgn="b"/>
                      <a:r>
                        <a:rPr lang="en-US" sz="700" b="1" i="0" u="none" strike="noStrike" dirty="0">
                          <a:solidFill>
                            <a:srgbClr val="000000"/>
                          </a:solidFill>
                          <a:effectLst/>
                          <a:latin typeface="Calibri"/>
                        </a:rPr>
                        <a:t>H</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75000"/>
                      </a:schemeClr>
                    </a:solidFill>
                  </a:tcPr>
                </a:tc>
                <a:tc>
                  <a:txBody>
                    <a:bodyPr/>
                    <a:lstStyle/>
                    <a:p>
                      <a:pPr algn="ctr" fontAlgn="b"/>
                      <a:r>
                        <a:rPr lang="en-US" sz="700" b="1" i="0" u="none" strike="noStrike" dirty="0">
                          <a:solidFill>
                            <a:srgbClr val="000000"/>
                          </a:solidFill>
                          <a:effectLst/>
                          <a:latin typeface="Calibri"/>
                        </a:rPr>
                        <a:t>KO</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75000"/>
                      </a:schemeClr>
                    </a:solidFill>
                  </a:tcPr>
                </a:tc>
                <a:tc>
                  <a:txBody>
                    <a:bodyPr/>
                    <a:lstStyle/>
                    <a:p>
                      <a:pPr algn="ctr" fontAlgn="b"/>
                      <a:r>
                        <a:rPr lang="en-US" sz="700" b="1" i="0" u="none" strike="noStrike" dirty="0">
                          <a:solidFill>
                            <a:srgbClr val="000000"/>
                          </a:solidFill>
                          <a:effectLst/>
                          <a:latin typeface="Calibri"/>
                        </a:rPr>
                        <a:t>KM</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75000"/>
                      </a:schemeClr>
                    </a:solidFill>
                  </a:tcPr>
                </a:tc>
                <a:tc>
                  <a:txBody>
                    <a:bodyPr/>
                    <a:lstStyle/>
                    <a:p>
                      <a:pPr algn="ctr" fontAlgn="b"/>
                      <a:r>
                        <a:rPr lang="en-US" sz="700" b="1" i="0" u="none" strike="noStrike">
                          <a:solidFill>
                            <a:srgbClr val="000000"/>
                          </a:solidFill>
                          <a:effectLst/>
                          <a:latin typeface="Calibri"/>
                        </a:rPr>
                        <a:t>KH</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75000"/>
                      </a:schemeClr>
                    </a:solidFill>
                  </a:tcPr>
                </a:tc>
                <a:tc>
                  <a:txBody>
                    <a:bodyPr/>
                    <a:lstStyle/>
                    <a:p>
                      <a:pPr algn="ctr" fontAlgn="b"/>
                      <a:r>
                        <a:rPr lang="en-US" sz="700" b="1" i="0" u="none" strike="noStrike">
                          <a:solidFill>
                            <a:srgbClr val="000000"/>
                          </a:solidFill>
                          <a:effectLst/>
                          <a:latin typeface="Calibri"/>
                        </a:rPr>
                        <a:t>OM</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75000"/>
                      </a:schemeClr>
                    </a:solidFill>
                  </a:tcPr>
                </a:tc>
                <a:tc>
                  <a:txBody>
                    <a:bodyPr/>
                    <a:lstStyle/>
                    <a:p>
                      <a:pPr algn="ctr" fontAlgn="b"/>
                      <a:r>
                        <a:rPr lang="en-US" sz="700" b="1" i="0" u="none" strike="noStrike" dirty="0">
                          <a:solidFill>
                            <a:srgbClr val="000000"/>
                          </a:solidFill>
                          <a:effectLst/>
                          <a:latin typeface="Calibri"/>
                        </a:rPr>
                        <a:t>OH</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75000"/>
                      </a:schemeClr>
                    </a:solidFill>
                  </a:tcPr>
                </a:tc>
                <a:tc>
                  <a:txBody>
                    <a:bodyPr/>
                    <a:lstStyle/>
                    <a:p>
                      <a:pPr algn="ctr" fontAlgn="b"/>
                      <a:r>
                        <a:rPr lang="en-US" sz="700" b="1" i="0" u="none" strike="noStrike" dirty="0">
                          <a:solidFill>
                            <a:srgbClr val="000000"/>
                          </a:solidFill>
                          <a:effectLst/>
                          <a:latin typeface="Calibri"/>
                        </a:rPr>
                        <a:t>MH</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75000"/>
                      </a:schemeClr>
                    </a:solidFill>
                  </a:tcPr>
                </a:tc>
                <a:tc>
                  <a:txBody>
                    <a:bodyPr/>
                    <a:lstStyle/>
                    <a:p>
                      <a:pPr algn="ctr" fontAlgn="b"/>
                      <a:r>
                        <a:rPr lang="en-US" sz="700" b="1" i="0" u="none" strike="noStrike" dirty="0">
                          <a:solidFill>
                            <a:srgbClr val="000000"/>
                          </a:solidFill>
                          <a:effectLst/>
                          <a:latin typeface="Calibri"/>
                        </a:rPr>
                        <a:t>KOM</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75000"/>
                      </a:schemeClr>
                    </a:solidFill>
                  </a:tcPr>
                </a:tc>
                <a:tc>
                  <a:txBody>
                    <a:bodyPr/>
                    <a:lstStyle/>
                    <a:p>
                      <a:pPr algn="ctr" fontAlgn="b"/>
                      <a:r>
                        <a:rPr lang="en-US" sz="700" b="1" i="0" u="none" strike="noStrike" dirty="0">
                          <a:solidFill>
                            <a:srgbClr val="000000"/>
                          </a:solidFill>
                          <a:effectLst/>
                          <a:latin typeface="Calibri"/>
                        </a:rPr>
                        <a:t>KOH</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75000"/>
                      </a:schemeClr>
                    </a:solidFill>
                  </a:tcPr>
                </a:tc>
                <a:tc>
                  <a:txBody>
                    <a:bodyPr/>
                    <a:lstStyle/>
                    <a:p>
                      <a:pPr algn="ctr" fontAlgn="b"/>
                      <a:r>
                        <a:rPr lang="en-US" sz="700" b="1" i="0" u="none" strike="noStrike" dirty="0">
                          <a:solidFill>
                            <a:srgbClr val="000000"/>
                          </a:solidFill>
                          <a:effectLst/>
                          <a:latin typeface="Calibri"/>
                        </a:rPr>
                        <a:t>KMH</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75000"/>
                      </a:schemeClr>
                    </a:solidFill>
                  </a:tcPr>
                </a:tc>
                <a:tc>
                  <a:txBody>
                    <a:bodyPr/>
                    <a:lstStyle/>
                    <a:p>
                      <a:pPr algn="ctr" fontAlgn="b"/>
                      <a:r>
                        <a:rPr lang="en-US" sz="700" b="1" i="0" u="none" strike="noStrike" dirty="0">
                          <a:solidFill>
                            <a:srgbClr val="000000"/>
                          </a:solidFill>
                          <a:effectLst/>
                          <a:latin typeface="Calibri"/>
                        </a:rPr>
                        <a:t>OMH</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75000"/>
                      </a:schemeClr>
                    </a:solidFill>
                  </a:tcPr>
                </a:tc>
                <a:tc>
                  <a:txBody>
                    <a:bodyPr/>
                    <a:lstStyle/>
                    <a:p>
                      <a:pPr algn="ctr" fontAlgn="b"/>
                      <a:r>
                        <a:rPr lang="en-US" sz="700" b="1" i="0" u="none" strike="noStrike" dirty="0">
                          <a:solidFill>
                            <a:srgbClr val="000000"/>
                          </a:solidFill>
                          <a:effectLst/>
                          <a:latin typeface="Calibri"/>
                        </a:rPr>
                        <a:t>KOHM</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75000"/>
                      </a:schemeClr>
                    </a:solidFill>
                  </a:tcPr>
                </a:tc>
              </a:tr>
              <a:tr h="285750">
                <a:tc>
                  <a:txBody>
                    <a:bodyPr/>
                    <a:lstStyle/>
                    <a:p>
                      <a:pPr algn="ctr" fontAlgn="b"/>
                      <a:r>
                        <a:rPr lang="en-US" sz="700" b="1" i="0" u="none" strike="noStrike" dirty="0">
                          <a:solidFill>
                            <a:srgbClr val="000000"/>
                          </a:solidFill>
                          <a:effectLst/>
                          <a:latin typeface="Calibri"/>
                        </a:rPr>
                        <a:t>K</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4BD97"/>
                    </a:solidFill>
                  </a:tcPr>
                </a:tc>
                <a:tc>
                  <a:txBody>
                    <a:bodyPr/>
                    <a:lstStyle/>
                    <a:p>
                      <a:pPr algn="ctr" fontAlgn="b"/>
                      <a:r>
                        <a:rPr lang="en-US" sz="1500" b="0" i="0" u="none" strike="noStrike" dirty="0" smtClean="0">
                          <a:solidFill>
                            <a:srgbClr val="000000"/>
                          </a:solidFill>
                          <a:effectLst/>
                          <a:latin typeface="Calibri"/>
                        </a:rPr>
                        <a:t>-</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85750">
                <a:tc>
                  <a:txBody>
                    <a:bodyPr/>
                    <a:lstStyle/>
                    <a:p>
                      <a:pPr algn="ctr" fontAlgn="b"/>
                      <a:r>
                        <a:rPr lang="en-US" sz="700" b="1" i="0" u="none" strike="noStrike" dirty="0">
                          <a:solidFill>
                            <a:srgbClr val="000000"/>
                          </a:solidFill>
                          <a:effectLst/>
                          <a:latin typeface="Calibri"/>
                        </a:rPr>
                        <a:t>O</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4BD97"/>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500" b="0" i="0" u="none" strike="noStrike" dirty="0" smtClean="0">
                          <a:solidFill>
                            <a:srgbClr val="000000"/>
                          </a:solidFill>
                          <a:effectLst/>
                          <a:latin typeface="+mn-lt"/>
                        </a:rPr>
                        <a:t>r</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85750">
                <a:tc>
                  <a:txBody>
                    <a:bodyPr/>
                    <a:lstStyle/>
                    <a:p>
                      <a:pPr algn="ctr" fontAlgn="b"/>
                      <a:r>
                        <a:rPr lang="en-US" sz="700" b="1" i="0" u="none" strike="noStrike" dirty="0">
                          <a:solidFill>
                            <a:srgbClr val="000000"/>
                          </a:solidFill>
                          <a:effectLst/>
                          <a:latin typeface="Calibri"/>
                        </a:rPr>
                        <a:t>M</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4BD97"/>
                    </a:solidFill>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srgbClr val="000000"/>
                          </a:solidFill>
                          <a:effectLst/>
                          <a:uLnTx/>
                          <a:uFillTx/>
                          <a:latin typeface="+mn-lt"/>
                          <a:ea typeface="+mn-ea"/>
                          <a:cs typeface="+mn-cs"/>
                        </a:rPr>
                        <a:t>-</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85750">
                <a:tc>
                  <a:txBody>
                    <a:bodyPr/>
                    <a:lstStyle/>
                    <a:p>
                      <a:pPr algn="ctr" fontAlgn="b"/>
                      <a:r>
                        <a:rPr lang="en-US" sz="700" b="1" i="0" u="none" strike="noStrike" dirty="0">
                          <a:solidFill>
                            <a:srgbClr val="000000"/>
                          </a:solidFill>
                          <a:effectLst/>
                          <a:latin typeface="Calibri"/>
                        </a:rPr>
                        <a:t>H</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4BD97"/>
                    </a:solidFill>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srgbClr val="000000"/>
                          </a:solidFill>
                          <a:effectLst/>
                          <a:uLnTx/>
                          <a:uFillTx/>
                          <a:latin typeface="+mn-lt"/>
                          <a:ea typeface="+mn-ea"/>
                          <a:cs typeface="+mn-cs"/>
                        </a:rPr>
                        <a:t>-</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85750">
                <a:tc>
                  <a:txBody>
                    <a:bodyPr/>
                    <a:lstStyle/>
                    <a:p>
                      <a:pPr algn="ctr" fontAlgn="b"/>
                      <a:r>
                        <a:rPr lang="en-US" sz="700" b="1" i="0" u="none" strike="noStrike" dirty="0">
                          <a:solidFill>
                            <a:srgbClr val="000000"/>
                          </a:solidFill>
                          <a:effectLst/>
                          <a:latin typeface="Calibri"/>
                        </a:rPr>
                        <a:t>KO</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4BD97"/>
                    </a:solidFill>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85750">
                <a:tc>
                  <a:txBody>
                    <a:bodyPr/>
                    <a:lstStyle/>
                    <a:p>
                      <a:pPr algn="ctr" fontAlgn="b"/>
                      <a:r>
                        <a:rPr lang="en-US" sz="700" b="1" i="0" u="none" strike="noStrike" dirty="0">
                          <a:solidFill>
                            <a:srgbClr val="000000"/>
                          </a:solidFill>
                          <a:effectLst/>
                          <a:latin typeface="Calibri"/>
                        </a:rPr>
                        <a:t>KM</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4BD97"/>
                    </a:solidFill>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85750">
                <a:tc>
                  <a:txBody>
                    <a:bodyPr/>
                    <a:lstStyle/>
                    <a:p>
                      <a:pPr algn="ctr" fontAlgn="b"/>
                      <a:r>
                        <a:rPr lang="en-US" sz="700" b="1" i="0" u="none" strike="noStrike" dirty="0">
                          <a:solidFill>
                            <a:srgbClr val="000000"/>
                          </a:solidFill>
                          <a:effectLst/>
                          <a:latin typeface="Calibri"/>
                        </a:rPr>
                        <a:t>KH</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4BD97"/>
                    </a:solidFill>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85750">
                <a:tc>
                  <a:txBody>
                    <a:bodyPr/>
                    <a:lstStyle/>
                    <a:p>
                      <a:pPr algn="ctr" fontAlgn="b"/>
                      <a:r>
                        <a:rPr lang="en-US" sz="700" b="1" i="0" u="none" strike="noStrike" dirty="0">
                          <a:solidFill>
                            <a:srgbClr val="000000"/>
                          </a:solidFill>
                          <a:effectLst/>
                          <a:latin typeface="Calibri"/>
                        </a:rPr>
                        <a:t>OM</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4BD97"/>
                    </a:solidFill>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85750">
                <a:tc>
                  <a:txBody>
                    <a:bodyPr/>
                    <a:lstStyle/>
                    <a:p>
                      <a:pPr algn="ctr" fontAlgn="b"/>
                      <a:r>
                        <a:rPr lang="en-US" sz="700" b="1" i="0" u="none" strike="noStrike">
                          <a:solidFill>
                            <a:srgbClr val="000000"/>
                          </a:solidFill>
                          <a:effectLst/>
                          <a:latin typeface="Calibri"/>
                        </a:rPr>
                        <a:t>OH</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4BD97"/>
                    </a:solidFill>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85750">
                <a:tc>
                  <a:txBody>
                    <a:bodyPr/>
                    <a:lstStyle/>
                    <a:p>
                      <a:pPr algn="ctr" fontAlgn="b"/>
                      <a:r>
                        <a:rPr lang="en-US" sz="700" b="1" i="0" u="none" strike="noStrike" dirty="0">
                          <a:solidFill>
                            <a:srgbClr val="000000"/>
                          </a:solidFill>
                          <a:effectLst/>
                          <a:latin typeface="Calibri"/>
                        </a:rPr>
                        <a:t>MH</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4BD97"/>
                    </a:solidFill>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85750">
                <a:tc>
                  <a:txBody>
                    <a:bodyPr/>
                    <a:lstStyle/>
                    <a:p>
                      <a:pPr algn="ctr" fontAlgn="b"/>
                      <a:r>
                        <a:rPr lang="en-US" sz="700" b="1" i="0" u="none" strike="noStrike" dirty="0">
                          <a:solidFill>
                            <a:srgbClr val="000000"/>
                          </a:solidFill>
                          <a:effectLst/>
                          <a:latin typeface="Calibri"/>
                        </a:rPr>
                        <a:t>KOM</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4BD97"/>
                    </a:solidFill>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85750">
                <a:tc>
                  <a:txBody>
                    <a:bodyPr/>
                    <a:lstStyle/>
                    <a:p>
                      <a:pPr algn="ctr" fontAlgn="b"/>
                      <a:r>
                        <a:rPr lang="en-US" sz="700" b="1" i="0" u="none" strike="noStrike" dirty="0">
                          <a:solidFill>
                            <a:srgbClr val="000000"/>
                          </a:solidFill>
                          <a:effectLst/>
                          <a:latin typeface="Calibri"/>
                        </a:rPr>
                        <a:t>KOH</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4BD97"/>
                    </a:solidFill>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85750">
                <a:tc>
                  <a:txBody>
                    <a:bodyPr/>
                    <a:lstStyle/>
                    <a:p>
                      <a:pPr algn="ctr" fontAlgn="b"/>
                      <a:r>
                        <a:rPr lang="en-US" sz="700" b="1" i="0" u="none" strike="noStrike" dirty="0">
                          <a:solidFill>
                            <a:srgbClr val="000000"/>
                          </a:solidFill>
                          <a:effectLst/>
                          <a:latin typeface="Calibri"/>
                        </a:rPr>
                        <a:t>KMH</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4BD97"/>
                    </a:solidFill>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85750">
                <a:tc>
                  <a:txBody>
                    <a:bodyPr/>
                    <a:lstStyle/>
                    <a:p>
                      <a:pPr algn="ctr" fontAlgn="b"/>
                      <a:r>
                        <a:rPr lang="en-US" sz="700" b="1" i="0" u="none" strike="noStrike" dirty="0">
                          <a:solidFill>
                            <a:srgbClr val="000000"/>
                          </a:solidFill>
                          <a:effectLst/>
                          <a:latin typeface="Calibri"/>
                        </a:rPr>
                        <a:t>OMH</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4BD97"/>
                    </a:solidFill>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500" b="0" i="0" u="none" strike="noStrike" dirty="0" smtClean="0">
                          <a:solidFill>
                            <a:srgbClr val="000000"/>
                          </a:solidFill>
                          <a:effectLst/>
                          <a:latin typeface="+mn-lt"/>
                        </a:rPr>
                        <a:t>r</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85750">
                <a:tc>
                  <a:txBody>
                    <a:bodyPr/>
                    <a:lstStyle/>
                    <a:p>
                      <a:pPr algn="ctr" fontAlgn="b"/>
                      <a:r>
                        <a:rPr lang="en-US" sz="700" b="1" i="0" u="none" strike="noStrike" dirty="0">
                          <a:solidFill>
                            <a:srgbClr val="000000"/>
                          </a:solidFill>
                          <a:effectLst/>
                          <a:latin typeface="Calibri"/>
                        </a:rPr>
                        <a:t>KOHM</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4BD97"/>
                    </a:solidFill>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6" name="TextBox 5"/>
          <p:cNvSpPr txBox="1"/>
          <p:nvPr/>
        </p:nvSpPr>
        <p:spPr>
          <a:xfrm>
            <a:off x="3202642" y="925392"/>
            <a:ext cx="2672138" cy="477054"/>
          </a:xfrm>
          <a:prstGeom prst="rect">
            <a:avLst/>
          </a:prstGeom>
          <a:noFill/>
        </p:spPr>
        <p:txBody>
          <a:bodyPr wrap="none" rtlCol="0">
            <a:spAutoFit/>
          </a:bodyPr>
          <a:lstStyle/>
          <a:p>
            <a:r>
              <a:rPr lang="en-US" sz="2500" dirty="0" smtClean="0"/>
              <a:t>4 states -&gt; 2</a:t>
            </a:r>
            <a:r>
              <a:rPr lang="en-US" sz="2500" baseline="30000" dirty="0" smtClean="0"/>
              <a:t>4</a:t>
            </a:r>
            <a:r>
              <a:rPr lang="en-US" sz="2500" dirty="0" smtClean="0"/>
              <a:t>  -&gt; 16</a:t>
            </a:r>
            <a:endParaRPr lang="en-US" sz="2500" dirty="0"/>
          </a:p>
        </p:txBody>
      </p:sp>
      <p:sp>
        <p:nvSpPr>
          <p:cNvPr id="7" name="TextBox 6"/>
          <p:cNvSpPr txBox="1"/>
          <p:nvPr/>
        </p:nvSpPr>
        <p:spPr>
          <a:xfrm>
            <a:off x="2609382" y="6334038"/>
            <a:ext cx="3858659" cy="477054"/>
          </a:xfrm>
          <a:prstGeom prst="rect">
            <a:avLst/>
          </a:prstGeom>
          <a:noFill/>
        </p:spPr>
        <p:txBody>
          <a:bodyPr wrap="square" rtlCol="0">
            <a:spAutoFit/>
          </a:bodyPr>
          <a:lstStyle/>
          <a:p>
            <a:r>
              <a:rPr lang="en-US" sz="2500" dirty="0" smtClean="0"/>
              <a:t>10 states -&gt; 2</a:t>
            </a:r>
            <a:r>
              <a:rPr lang="en-US" sz="2500" baseline="30000" dirty="0" smtClean="0"/>
              <a:t>10</a:t>
            </a:r>
            <a:r>
              <a:rPr lang="en-US" sz="2500" dirty="0" smtClean="0"/>
              <a:t> -&gt; 1024, etc. </a:t>
            </a:r>
            <a:endParaRPr lang="en-US" sz="2500" dirty="0"/>
          </a:p>
        </p:txBody>
      </p:sp>
      <p:sp>
        <p:nvSpPr>
          <p:cNvPr id="9" name="TextBox 8"/>
          <p:cNvSpPr txBox="1"/>
          <p:nvPr/>
        </p:nvSpPr>
        <p:spPr>
          <a:xfrm>
            <a:off x="6810948" y="3885454"/>
            <a:ext cx="1807368" cy="369332"/>
          </a:xfrm>
          <a:prstGeom prst="rect">
            <a:avLst/>
          </a:prstGeom>
          <a:noFill/>
        </p:spPr>
        <p:txBody>
          <a:bodyPr wrap="none" rtlCol="0">
            <a:spAutoFit/>
          </a:bodyPr>
          <a:lstStyle/>
          <a:p>
            <a:r>
              <a:rPr lang="en-US" dirty="0" err="1" smtClean="0"/>
              <a:t>M</a:t>
            </a:r>
            <a:r>
              <a:rPr lang="en-US" dirty="0" err="1" smtClean="0"/>
              <a:t>atriz</a:t>
            </a:r>
            <a:r>
              <a:rPr lang="en-US" dirty="0" smtClean="0"/>
              <a:t> de 16 x 16 </a:t>
            </a:r>
            <a:endParaRPr lang="en-US" dirty="0"/>
          </a:p>
        </p:txBody>
      </p:sp>
      <p:sp>
        <p:nvSpPr>
          <p:cNvPr id="10" name="TextBox 9"/>
          <p:cNvSpPr txBox="1"/>
          <p:nvPr/>
        </p:nvSpPr>
        <p:spPr>
          <a:xfrm>
            <a:off x="2045725" y="193712"/>
            <a:ext cx="4985973" cy="553998"/>
          </a:xfrm>
          <a:prstGeom prst="rect">
            <a:avLst/>
          </a:prstGeom>
          <a:noFill/>
        </p:spPr>
        <p:txBody>
          <a:bodyPr wrap="none" rtlCol="0">
            <a:spAutoFit/>
          </a:bodyPr>
          <a:lstStyle/>
          <a:p>
            <a:r>
              <a:rPr lang="en-US" sz="3000" dirty="0" smtClean="0"/>
              <a:t>Transition Probability Matrices </a:t>
            </a:r>
            <a:endParaRPr lang="en-US" sz="3000" dirty="0"/>
          </a:p>
        </p:txBody>
      </p:sp>
    </p:spTree>
    <p:extLst>
      <p:ext uri="{BB962C8B-B14F-4D97-AF65-F5344CB8AC3E}">
        <p14:creationId xmlns:p14="http://schemas.microsoft.com/office/powerpoint/2010/main" val="335691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446608" y="2159097"/>
            <a:ext cx="4779037" cy="2906874"/>
            <a:chOff x="471357" y="2509326"/>
            <a:chExt cx="3229315" cy="1301038"/>
          </a:xfrm>
        </p:grpSpPr>
        <p:cxnSp>
          <p:nvCxnSpPr>
            <p:cNvPr id="5" name="Straight Connector 4"/>
            <p:cNvCxnSpPr/>
            <p:nvPr/>
          </p:nvCxnSpPr>
          <p:spPr>
            <a:xfrm>
              <a:off x="471357" y="3142568"/>
              <a:ext cx="161047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2090202" y="2517692"/>
              <a:ext cx="161047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090202" y="3792542"/>
              <a:ext cx="161047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2090202" y="2509326"/>
              <a:ext cx="0" cy="130103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1" name="TextBox 20"/>
          <p:cNvSpPr txBox="1"/>
          <p:nvPr/>
        </p:nvSpPr>
        <p:spPr>
          <a:xfrm>
            <a:off x="332290" y="5319117"/>
            <a:ext cx="4608825" cy="1538883"/>
          </a:xfrm>
          <a:prstGeom prst="rect">
            <a:avLst/>
          </a:prstGeom>
          <a:noFill/>
        </p:spPr>
        <p:txBody>
          <a:bodyPr wrap="square" rtlCol="0">
            <a:spAutoFit/>
          </a:bodyPr>
          <a:lstStyle/>
          <a:p>
            <a:r>
              <a:rPr lang="en-US" sz="3000" dirty="0" smtClean="0"/>
              <a:t>2</a:t>
            </a:r>
            <a:r>
              <a:rPr lang="en-US" sz="3000" baseline="30000" dirty="0" smtClean="0"/>
              <a:t>4 * </a:t>
            </a:r>
            <a:r>
              <a:rPr lang="en-US" sz="3000" baseline="30000" dirty="0"/>
              <a:t>3</a:t>
            </a:r>
            <a:r>
              <a:rPr lang="en-US" sz="3000" baseline="30000" dirty="0" smtClean="0"/>
              <a:t>  </a:t>
            </a:r>
            <a:r>
              <a:rPr lang="en-US" sz="3000" dirty="0" smtClean="0"/>
              <a:t>-&gt; 2</a:t>
            </a:r>
            <a:r>
              <a:rPr lang="en-US" sz="3000" baseline="30000" dirty="0" smtClean="0"/>
              <a:t>12 </a:t>
            </a:r>
            <a:r>
              <a:rPr lang="en-US" sz="3000" dirty="0" smtClean="0"/>
              <a:t>-&gt; </a:t>
            </a:r>
            <a:r>
              <a:rPr lang="en-US" sz="3200" dirty="0" smtClean="0"/>
              <a:t>4096 x </a:t>
            </a:r>
            <a:r>
              <a:rPr lang="en-US" sz="3200" dirty="0"/>
              <a:t>4096</a:t>
            </a:r>
          </a:p>
          <a:p>
            <a:endParaRPr lang="en-US" sz="3200" dirty="0"/>
          </a:p>
          <a:p>
            <a:r>
              <a:rPr lang="en-US" sz="3000" dirty="0" smtClean="0"/>
              <a:t>  </a:t>
            </a:r>
            <a:endParaRPr lang="en-US" sz="3000" dirty="0"/>
          </a:p>
        </p:txBody>
      </p:sp>
      <p:sp>
        <p:nvSpPr>
          <p:cNvPr id="22" name="TextBox 21"/>
          <p:cNvSpPr txBox="1"/>
          <p:nvPr/>
        </p:nvSpPr>
        <p:spPr>
          <a:xfrm>
            <a:off x="262467" y="168198"/>
            <a:ext cx="5963178" cy="553998"/>
          </a:xfrm>
          <a:prstGeom prst="rect">
            <a:avLst/>
          </a:prstGeom>
          <a:noFill/>
        </p:spPr>
        <p:txBody>
          <a:bodyPr wrap="none" rtlCol="0">
            <a:spAutoFit/>
          </a:bodyPr>
          <a:lstStyle/>
          <a:p>
            <a:r>
              <a:rPr lang="en-US" sz="3000" dirty="0" err="1" smtClean="0"/>
              <a:t>Modelando</a:t>
            </a:r>
            <a:r>
              <a:rPr lang="en-US" sz="3000" dirty="0" smtClean="0"/>
              <a:t> el </a:t>
            </a:r>
            <a:r>
              <a:rPr lang="en-US" sz="3000" dirty="0" err="1" smtClean="0"/>
              <a:t>proceso</a:t>
            </a:r>
            <a:r>
              <a:rPr lang="en-US" sz="3000" dirty="0" smtClean="0"/>
              <a:t> </a:t>
            </a:r>
            <a:r>
              <a:rPr lang="en-US" sz="3000" dirty="0" err="1" smtClean="0"/>
              <a:t>cladogen</a:t>
            </a:r>
            <a:r>
              <a:rPr lang="en-US" sz="3000" dirty="0" err="1" smtClean="0"/>
              <a:t>ético</a:t>
            </a:r>
            <a:endParaRPr lang="en-US" sz="3000" dirty="0"/>
          </a:p>
        </p:txBody>
      </p:sp>
      <p:pic>
        <p:nvPicPr>
          <p:cNvPr id="25" name="Picture 24" descr="Screen Shot 2017-05-15 at 10.58.3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5296024" y="981700"/>
            <a:ext cx="186634" cy="2294906"/>
          </a:xfrm>
          <a:prstGeom prst="rect">
            <a:avLst/>
          </a:prstGeom>
        </p:spPr>
      </p:pic>
      <p:pic>
        <p:nvPicPr>
          <p:cNvPr id="27" name="Picture 26" descr="Screen Shot 2017-05-15 at 10.58.3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5296024" y="3870753"/>
            <a:ext cx="186634" cy="2294906"/>
          </a:xfrm>
          <a:prstGeom prst="rect">
            <a:avLst/>
          </a:prstGeom>
        </p:spPr>
      </p:pic>
      <p:pic>
        <p:nvPicPr>
          <p:cNvPr id="28" name="Picture 27" descr="Screen Shot 2017-05-15 at 10.58.3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450069" y="2426479"/>
            <a:ext cx="186634" cy="2294906"/>
          </a:xfrm>
          <a:prstGeom prst="rect">
            <a:avLst/>
          </a:prstGeom>
        </p:spPr>
      </p:pic>
    </p:spTree>
    <p:extLst>
      <p:ext uri="{BB962C8B-B14F-4D97-AF65-F5344CB8AC3E}">
        <p14:creationId xmlns:p14="http://schemas.microsoft.com/office/powerpoint/2010/main" val="3628470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521" y="1586252"/>
            <a:ext cx="8966014" cy="2554544"/>
          </a:xfrm>
          <a:prstGeom prst="rect">
            <a:avLst/>
          </a:prstGeom>
        </p:spPr>
        <p:txBody>
          <a:bodyPr wrap="square">
            <a:spAutoFit/>
          </a:bodyPr>
          <a:lstStyle/>
          <a:p>
            <a:pPr algn="ctr"/>
            <a:r>
              <a:rPr lang="en-US" sz="4000" b="1" baseline="30000" dirty="0"/>
              <a:t>Question </a:t>
            </a:r>
            <a:r>
              <a:rPr lang="en-US" sz="4000" b="1" baseline="30000" dirty="0" smtClean="0"/>
              <a:t>1:</a:t>
            </a:r>
            <a:endParaRPr lang="en-US" sz="4000" b="1" baseline="30000" dirty="0" smtClean="0"/>
          </a:p>
          <a:p>
            <a:pPr algn="ctr"/>
            <a:endParaRPr lang="en-US" sz="4000" b="1" baseline="30000" dirty="0"/>
          </a:p>
          <a:p>
            <a:r>
              <a:rPr lang="en-US" sz="4000" baseline="30000" dirty="0"/>
              <a:t>Take a look at the results DEC object. What is the maximum likelihood estimate of the rate of </a:t>
            </a:r>
            <a:r>
              <a:rPr lang="en-US" sz="4000" baseline="30000" dirty="0" err="1"/>
              <a:t>anagenetic</a:t>
            </a:r>
            <a:r>
              <a:rPr lang="en-US" sz="4000" baseline="30000" dirty="0"/>
              <a:t> “dispersal” (range expansion)? And the rate of </a:t>
            </a:r>
            <a:r>
              <a:rPr lang="en-US" sz="4000" baseline="30000" dirty="0" err="1"/>
              <a:t>anagenetic</a:t>
            </a:r>
            <a:r>
              <a:rPr lang="en-US" sz="4000" baseline="30000" dirty="0"/>
              <a:t> “extinction” (range contraction)?</a:t>
            </a:r>
            <a:endParaRPr lang="en-US" sz="4000" dirty="0"/>
          </a:p>
        </p:txBody>
      </p:sp>
    </p:spTree>
    <p:extLst>
      <p:ext uri="{BB962C8B-B14F-4D97-AF65-F5344CB8AC3E}">
        <p14:creationId xmlns:p14="http://schemas.microsoft.com/office/powerpoint/2010/main" val="371421678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465" y="1611091"/>
            <a:ext cx="9052347" cy="2964913"/>
          </a:xfrm>
          <a:prstGeom prst="rect">
            <a:avLst/>
          </a:prstGeom>
        </p:spPr>
        <p:txBody>
          <a:bodyPr wrap="square">
            <a:spAutoFit/>
          </a:bodyPr>
          <a:lstStyle/>
          <a:p>
            <a:pPr algn="ctr"/>
            <a:r>
              <a:rPr lang="en-US" sz="4000" b="1" baseline="30000" dirty="0"/>
              <a:t>Question </a:t>
            </a:r>
            <a:r>
              <a:rPr lang="en-US" sz="4000" b="1" baseline="30000" dirty="0" smtClean="0"/>
              <a:t>2:</a:t>
            </a:r>
            <a:endParaRPr lang="en-US" sz="4000" b="1" baseline="30000" dirty="0" smtClean="0"/>
          </a:p>
          <a:p>
            <a:pPr algn="ctr"/>
            <a:endParaRPr lang="en-US" sz="4000" b="1" baseline="30000" dirty="0"/>
          </a:p>
          <a:p>
            <a:r>
              <a:rPr lang="en-US" sz="4000" baseline="30000" dirty="0"/>
              <a:t>Compare the estimated ancestral ranges of the lineages leading to </a:t>
            </a:r>
            <a:r>
              <a:rPr lang="en-US" sz="4000" i="1" baseline="30000" dirty="0" smtClean="0"/>
              <a:t>P. </a:t>
            </a:r>
            <a:r>
              <a:rPr lang="en-US" sz="4000" i="1" baseline="30000" dirty="0" err="1"/>
              <a:t>hexandra</a:t>
            </a:r>
            <a:r>
              <a:rPr lang="en-US" sz="4000" i="1" baseline="30000" dirty="0"/>
              <a:t> </a:t>
            </a:r>
            <a:r>
              <a:rPr lang="en-US" sz="4000" baseline="30000" dirty="0"/>
              <a:t>Oahu all the way back to the root of the tree. Explain the results in context of biogeographic hypothesis testing. Which hypothesis makes more sense to you given Hawaiian island geography?</a:t>
            </a:r>
            <a:endParaRPr lang="en-US" sz="4000" dirty="0"/>
          </a:p>
        </p:txBody>
      </p:sp>
    </p:spTree>
    <p:extLst>
      <p:ext uri="{BB962C8B-B14F-4D97-AF65-F5344CB8AC3E}">
        <p14:creationId xmlns:p14="http://schemas.microsoft.com/office/powerpoint/2010/main" val="2859280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52125"/>
            <a:ext cx="9144000" cy="4196019"/>
          </a:xfrm>
          <a:prstGeom prst="rect">
            <a:avLst/>
          </a:prstGeom>
        </p:spPr>
        <p:txBody>
          <a:bodyPr wrap="square">
            <a:spAutoFit/>
          </a:bodyPr>
          <a:lstStyle/>
          <a:p>
            <a:pPr algn="ctr"/>
            <a:r>
              <a:rPr lang="en-US" sz="4000" b="1" baseline="30000" dirty="0"/>
              <a:t>Question </a:t>
            </a:r>
            <a:r>
              <a:rPr lang="en-US" sz="4000" b="1" baseline="30000" dirty="0" smtClean="0"/>
              <a:t>3:</a:t>
            </a:r>
            <a:endParaRPr lang="en-US" sz="4000" b="1" baseline="30000" dirty="0" smtClean="0"/>
          </a:p>
          <a:p>
            <a:endParaRPr lang="en-US" sz="4000" b="1" baseline="30000" dirty="0"/>
          </a:p>
          <a:p>
            <a:r>
              <a:rPr lang="en-US" sz="4000" baseline="30000" dirty="0" smtClean="0"/>
              <a:t>2. Which </a:t>
            </a:r>
            <a:r>
              <a:rPr lang="en-US" sz="4000" baseline="30000" dirty="0"/>
              <a:t>model does the AIC support? What about the LRT</a:t>
            </a:r>
            <a:r>
              <a:rPr lang="en-US" sz="4000" baseline="30000" dirty="0" smtClean="0"/>
              <a:t>?</a:t>
            </a:r>
          </a:p>
          <a:p>
            <a:pPr marL="742950" indent="-742950">
              <a:buAutoNum type="arabicPeriod"/>
            </a:pPr>
            <a:endParaRPr lang="en-US" sz="4000" baseline="30000" dirty="0"/>
          </a:p>
          <a:p>
            <a:r>
              <a:rPr lang="en-US" sz="4000" baseline="30000" dirty="0"/>
              <a:t>2. These models incorporate </a:t>
            </a:r>
            <a:r>
              <a:rPr lang="en-US" sz="4000" baseline="30000" dirty="0" err="1"/>
              <a:t>cladogenetic</a:t>
            </a:r>
            <a:r>
              <a:rPr lang="en-US" sz="4000" baseline="30000" dirty="0"/>
              <a:t> evolutionary events, where evolutionary change occurs at speciation events. However, in our reconstructed phylogenies we usually only consider the speciation events that led to the extant taxa. How might unobserved speciation events (lineages that went extinct) affect our inferences?</a:t>
            </a:r>
            <a:endParaRPr lang="en-US" sz="4000" dirty="0"/>
          </a:p>
        </p:txBody>
      </p:sp>
    </p:spTree>
    <p:extLst>
      <p:ext uri="{BB962C8B-B14F-4D97-AF65-F5344CB8AC3E}">
        <p14:creationId xmlns:p14="http://schemas.microsoft.com/office/powerpoint/2010/main" val="2378756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Introducción</a:t>
            </a:r>
            <a:r>
              <a:rPr lang="en-US" dirty="0" smtClean="0"/>
              <a:t> a </a:t>
            </a:r>
            <a:r>
              <a:rPr lang="en-US" dirty="0" err="1" smtClean="0"/>
              <a:t>BioGeoBears</a:t>
            </a:r>
            <a:endParaRPr lang="en-US" dirty="0"/>
          </a:p>
        </p:txBody>
      </p:sp>
      <p:sp>
        <p:nvSpPr>
          <p:cNvPr id="3" name="Content Placeholder 2"/>
          <p:cNvSpPr>
            <a:spLocks noGrp="1"/>
          </p:cNvSpPr>
          <p:nvPr>
            <p:ph idx="1"/>
          </p:nvPr>
        </p:nvSpPr>
        <p:spPr/>
        <p:txBody>
          <a:bodyPr>
            <a:normAutofit/>
          </a:bodyPr>
          <a:lstStyle/>
          <a:p>
            <a:r>
              <a:rPr lang="en-US" dirty="0" smtClean="0"/>
              <a:t>"</a:t>
            </a:r>
            <a:r>
              <a:rPr lang="en-US" dirty="0" err="1" smtClean="0"/>
              <a:t>BioGeography</a:t>
            </a:r>
            <a:r>
              <a:rPr lang="en-US" dirty="0" smtClean="0"/>
              <a:t> with Bayesian (and likelihood) Evolutionary Analysis in R Scripts”</a:t>
            </a:r>
          </a:p>
          <a:p>
            <a:r>
              <a:rPr lang="en-US" dirty="0" err="1" smtClean="0"/>
              <a:t>Permite</a:t>
            </a:r>
            <a:r>
              <a:rPr lang="en-US" dirty="0" smtClean="0"/>
              <a:t> la </a:t>
            </a:r>
            <a:r>
              <a:rPr lang="en-US" dirty="0" err="1" smtClean="0"/>
              <a:t>modelación</a:t>
            </a:r>
            <a:r>
              <a:rPr lang="en-US" dirty="0" smtClean="0"/>
              <a:t> </a:t>
            </a:r>
            <a:r>
              <a:rPr lang="en-US" dirty="0" err="1" smtClean="0"/>
              <a:t>estadistica</a:t>
            </a:r>
            <a:r>
              <a:rPr lang="en-US" dirty="0" smtClean="0"/>
              <a:t> de </a:t>
            </a:r>
            <a:r>
              <a:rPr lang="en-US" dirty="0" err="1" smtClean="0"/>
              <a:t>historias</a:t>
            </a:r>
            <a:r>
              <a:rPr lang="en-US" dirty="0" smtClean="0"/>
              <a:t> </a:t>
            </a:r>
            <a:r>
              <a:rPr lang="en-US" dirty="0" err="1" smtClean="0"/>
              <a:t>biogeograficas</a:t>
            </a:r>
            <a:r>
              <a:rPr lang="en-US" dirty="0" smtClean="0"/>
              <a:t> </a:t>
            </a:r>
          </a:p>
          <a:p>
            <a:r>
              <a:rPr lang="en-US" dirty="0" err="1" smtClean="0"/>
              <a:t>Pruebas</a:t>
            </a:r>
            <a:r>
              <a:rPr lang="en-US" dirty="0" smtClean="0"/>
              <a:t> </a:t>
            </a:r>
            <a:r>
              <a:rPr lang="en-US" dirty="0" err="1" smtClean="0"/>
              <a:t>estadísticas</a:t>
            </a:r>
            <a:r>
              <a:rPr lang="en-US" dirty="0" smtClean="0"/>
              <a:t> entre </a:t>
            </a:r>
            <a:r>
              <a:rPr lang="en-US" dirty="0" err="1" smtClean="0"/>
              <a:t>distinctos</a:t>
            </a:r>
            <a:r>
              <a:rPr lang="en-US" dirty="0" smtClean="0"/>
              <a:t> </a:t>
            </a:r>
            <a:r>
              <a:rPr lang="en-US" dirty="0" err="1" smtClean="0"/>
              <a:t>modelos</a:t>
            </a:r>
            <a:endParaRPr lang="en-US" dirty="0" smtClean="0"/>
          </a:p>
          <a:p>
            <a:pPr lvl="1"/>
            <a:r>
              <a:rPr lang="en-US" dirty="0" smtClean="0"/>
              <a:t>DEC</a:t>
            </a:r>
          </a:p>
          <a:p>
            <a:pPr lvl="1"/>
            <a:r>
              <a:rPr lang="en-US" dirty="0" smtClean="0"/>
              <a:t>DEC + J</a:t>
            </a:r>
          </a:p>
        </p:txBody>
      </p:sp>
    </p:spTree>
    <p:extLst>
      <p:ext uri="{BB962C8B-B14F-4D97-AF65-F5344CB8AC3E}">
        <p14:creationId xmlns:p14="http://schemas.microsoft.com/office/powerpoint/2010/main" val="189267343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05-14 at 10.26.5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7317"/>
            <a:ext cx="9144000" cy="5008623"/>
          </a:xfrm>
          <a:prstGeom prst="rect">
            <a:avLst/>
          </a:prstGeom>
        </p:spPr>
      </p:pic>
    </p:spTree>
    <p:extLst>
      <p:ext uri="{BB962C8B-B14F-4D97-AF65-F5344CB8AC3E}">
        <p14:creationId xmlns:p14="http://schemas.microsoft.com/office/powerpoint/2010/main" val="300602914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880524" y="130940"/>
            <a:ext cx="8128000" cy="5771195"/>
            <a:chOff x="597016" y="549949"/>
            <a:chExt cx="8128000" cy="5771195"/>
          </a:xfrm>
        </p:grpSpPr>
        <p:pic>
          <p:nvPicPr>
            <p:cNvPr id="4" name="Picture 3" descr="69d8cf5abdf8e5d6eca2f11b70b077843621da0b_hq.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16" y="758544"/>
              <a:ext cx="8128000" cy="5562600"/>
            </a:xfrm>
            <a:prstGeom prst="rect">
              <a:avLst/>
            </a:prstGeom>
          </p:spPr>
        </p:pic>
        <p:cxnSp>
          <p:nvCxnSpPr>
            <p:cNvPr id="6" name="Straight Connector 5"/>
            <p:cNvCxnSpPr/>
            <p:nvPr/>
          </p:nvCxnSpPr>
          <p:spPr>
            <a:xfrm>
              <a:off x="2919795" y="850202"/>
              <a:ext cx="13093" cy="1991203"/>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4630292" y="1500176"/>
              <a:ext cx="13093" cy="1991203"/>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746679" y="2338648"/>
              <a:ext cx="13093" cy="1991203"/>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574459" y="1315510"/>
              <a:ext cx="690626" cy="369332"/>
            </a:xfrm>
            <a:prstGeom prst="rect">
              <a:avLst/>
            </a:prstGeom>
            <a:noFill/>
          </p:spPr>
          <p:txBody>
            <a:bodyPr wrap="none" rtlCol="0">
              <a:spAutoFit/>
            </a:bodyPr>
            <a:lstStyle/>
            <a:p>
              <a:r>
                <a:rPr lang="en-US" dirty="0" smtClean="0"/>
                <a:t>Oahu</a:t>
              </a:r>
              <a:endParaRPr lang="en-US" dirty="0"/>
            </a:p>
          </p:txBody>
        </p:sp>
        <p:sp>
          <p:nvSpPr>
            <p:cNvPr id="10" name="TextBox 9"/>
            <p:cNvSpPr txBox="1"/>
            <p:nvPr/>
          </p:nvSpPr>
          <p:spPr>
            <a:xfrm>
              <a:off x="1476010" y="549949"/>
              <a:ext cx="699981" cy="369332"/>
            </a:xfrm>
            <a:prstGeom prst="rect">
              <a:avLst/>
            </a:prstGeom>
            <a:noFill/>
          </p:spPr>
          <p:txBody>
            <a:bodyPr wrap="none" rtlCol="0">
              <a:spAutoFit/>
            </a:bodyPr>
            <a:lstStyle/>
            <a:p>
              <a:r>
                <a:rPr lang="en-US" dirty="0" smtClean="0"/>
                <a:t>Kauai</a:t>
              </a:r>
              <a:endParaRPr lang="en-US" dirty="0"/>
            </a:p>
          </p:txBody>
        </p:sp>
        <p:sp>
          <p:nvSpPr>
            <p:cNvPr id="11" name="TextBox 10"/>
            <p:cNvSpPr txBox="1"/>
            <p:nvPr/>
          </p:nvSpPr>
          <p:spPr>
            <a:xfrm>
              <a:off x="5276580" y="1969316"/>
              <a:ext cx="1042285" cy="369332"/>
            </a:xfrm>
            <a:prstGeom prst="rect">
              <a:avLst/>
            </a:prstGeom>
            <a:noFill/>
          </p:spPr>
          <p:txBody>
            <a:bodyPr wrap="none" rtlCol="0">
              <a:spAutoFit/>
            </a:bodyPr>
            <a:lstStyle/>
            <a:p>
              <a:r>
                <a:rPr lang="en-US" dirty="0" smtClean="0"/>
                <a:t>Maui Nui</a:t>
              </a:r>
              <a:endParaRPr lang="en-US" dirty="0"/>
            </a:p>
          </p:txBody>
        </p:sp>
        <p:sp>
          <p:nvSpPr>
            <p:cNvPr id="12" name="TextBox 11"/>
            <p:cNvSpPr txBox="1"/>
            <p:nvPr/>
          </p:nvSpPr>
          <p:spPr>
            <a:xfrm>
              <a:off x="7292941" y="3306713"/>
              <a:ext cx="820582" cy="369332"/>
            </a:xfrm>
            <a:prstGeom prst="rect">
              <a:avLst/>
            </a:prstGeom>
            <a:noFill/>
          </p:spPr>
          <p:txBody>
            <a:bodyPr wrap="none" rtlCol="0">
              <a:spAutoFit/>
            </a:bodyPr>
            <a:lstStyle/>
            <a:p>
              <a:r>
                <a:rPr lang="en-US" dirty="0" smtClean="0"/>
                <a:t>Hawaii</a:t>
              </a:r>
              <a:endParaRPr lang="en-US" dirty="0"/>
            </a:p>
          </p:txBody>
        </p:sp>
      </p:grpSp>
      <p:pic>
        <p:nvPicPr>
          <p:cNvPr id="15" name="Picture 14" descr="Screen Shot 2017-05-14 at 10.31.2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705076"/>
            <a:ext cx="2359404" cy="3152925"/>
          </a:xfrm>
          <a:prstGeom prst="rect">
            <a:avLst/>
          </a:prstGeom>
        </p:spPr>
      </p:pic>
      <p:pic>
        <p:nvPicPr>
          <p:cNvPr id="16" name="Picture 15" descr="Screen Shot 2017-05-14 at 10.31.3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0112" y="3705075"/>
            <a:ext cx="2356785" cy="3152925"/>
          </a:xfrm>
          <a:prstGeom prst="rect">
            <a:avLst/>
          </a:prstGeom>
        </p:spPr>
      </p:pic>
      <p:pic>
        <p:nvPicPr>
          <p:cNvPr id="17" name="Picture 16" descr="Screen Shot 2017-05-14 at 10.31.48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1720228"/>
            <a:ext cx="2359404" cy="1884208"/>
          </a:xfrm>
          <a:prstGeom prst="rect">
            <a:avLst/>
          </a:prstGeom>
        </p:spPr>
      </p:pic>
      <p:sp>
        <p:nvSpPr>
          <p:cNvPr id="18" name="TextBox 17"/>
          <p:cNvSpPr txBox="1"/>
          <p:nvPr/>
        </p:nvSpPr>
        <p:spPr>
          <a:xfrm>
            <a:off x="2459499" y="3235104"/>
            <a:ext cx="2239853" cy="369332"/>
          </a:xfrm>
          <a:prstGeom prst="rect">
            <a:avLst/>
          </a:prstGeom>
          <a:noFill/>
        </p:spPr>
        <p:txBody>
          <a:bodyPr wrap="none" rtlCol="0">
            <a:spAutoFit/>
          </a:bodyPr>
          <a:lstStyle/>
          <a:p>
            <a:r>
              <a:rPr lang="en-US" b="1" i="1" dirty="0" err="1" smtClean="0"/>
              <a:t>Psychotria</a:t>
            </a:r>
            <a:r>
              <a:rPr lang="en-US" b="1" i="1" dirty="0" smtClean="0"/>
              <a:t> </a:t>
            </a:r>
            <a:r>
              <a:rPr lang="en-US" b="1" i="1" dirty="0" err="1" smtClean="0"/>
              <a:t>maritiana</a:t>
            </a:r>
            <a:endParaRPr lang="en-US" b="1" i="1" dirty="0"/>
          </a:p>
        </p:txBody>
      </p:sp>
      <p:sp>
        <p:nvSpPr>
          <p:cNvPr id="19" name="TextBox 18"/>
          <p:cNvSpPr txBox="1"/>
          <p:nvPr/>
        </p:nvSpPr>
        <p:spPr>
          <a:xfrm>
            <a:off x="4822615" y="6396335"/>
            <a:ext cx="3014134" cy="461665"/>
          </a:xfrm>
          <a:prstGeom prst="rect">
            <a:avLst/>
          </a:prstGeom>
          <a:noFill/>
        </p:spPr>
        <p:txBody>
          <a:bodyPr wrap="square" rtlCol="0">
            <a:spAutoFit/>
          </a:bodyPr>
          <a:lstStyle/>
          <a:p>
            <a:r>
              <a:rPr lang="en-US" sz="1200" dirty="0" err="1" smtClean="0"/>
              <a:t>Fotos</a:t>
            </a:r>
            <a:r>
              <a:rPr lang="en-US" sz="1200" dirty="0" smtClean="0"/>
              <a:t> de Botany of the Hawaiian Islands, Smithsonian Museum of Natural History</a:t>
            </a:r>
            <a:endParaRPr lang="en-US" sz="1200" dirty="0"/>
          </a:p>
        </p:txBody>
      </p:sp>
    </p:spTree>
    <p:extLst>
      <p:ext uri="{BB962C8B-B14F-4D97-AF65-F5344CB8AC3E}">
        <p14:creationId xmlns:p14="http://schemas.microsoft.com/office/powerpoint/2010/main" val="3719591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05-14 at 10.34.2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8295"/>
            <a:ext cx="9144000" cy="5276170"/>
          </a:xfrm>
          <a:prstGeom prst="rect">
            <a:avLst/>
          </a:prstGeom>
        </p:spPr>
      </p:pic>
    </p:spTree>
    <p:extLst>
      <p:ext uri="{BB962C8B-B14F-4D97-AF65-F5344CB8AC3E}">
        <p14:creationId xmlns:p14="http://schemas.microsoft.com/office/powerpoint/2010/main" val="3143994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7-05-14 at 10.53.4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559" y="0"/>
            <a:ext cx="6679119" cy="6498297"/>
          </a:xfrm>
          <a:prstGeom prst="rect">
            <a:avLst/>
          </a:prstGeom>
        </p:spPr>
      </p:pic>
      <p:sp>
        <p:nvSpPr>
          <p:cNvPr id="6" name="TextBox 5"/>
          <p:cNvSpPr txBox="1"/>
          <p:nvPr/>
        </p:nvSpPr>
        <p:spPr>
          <a:xfrm>
            <a:off x="3364398" y="6475158"/>
            <a:ext cx="2710523" cy="369332"/>
          </a:xfrm>
          <a:prstGeom prst="rect">
            <a:avLst/>
          </a:prstGeom>
          <a:noFill/>
        </p:spPr>
        <p:txBody>
          <a:bodyPr wrap="none" rtlCol="0">
            <a:spAutoFit/>
          </a:bodyPr>
          <a:lstStyle/>
          <a:p>
            <a:r>
              <a:rPr lang="en-US" dirty="0" smtClean="0"/>
              <a:t>Van Dam and </a:t>
            </a:r>
            <a:r>
              <a:rPr lang="en-US" dirty="0" err="1" smtClean="0"/>
              <a:t>Matkze</a:t>
            </a:r>
            <a:r>
              <a:rPr lang="en-US" dirty="0" smtClean="0"/>
              <a:t> 2016</a:t>
            </a:r>
            <a:endParaRPr lang="en-US" dirty="0"/>
          </a:p>
        </p:txBody>
      </p:sp>
    </p:spTree>
    <p:extLst>
      <p:ext uri="{BB962C8B-B14F-4D97-AF65-F5344CB8AC3E}">
        <p14:creationId xmlns:p14="http://schemas.microsoft.com/office/powerpoint/2010/main" val="2608159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7-05-14 at 8.32.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864" y="0"/>
            <a:ext cx="7875317" cy="6488668"/>
          </a:xfrm>
          <a:prstGeom prst="rect">
            <a:avLst/>
          </a:prstGeom>
        </p:spPr>
      </p:pic>
      <p:sp>
        <p:nvSpPr>
          <p:cNvPr id="9" name="Rectangle 8"/>
          <p:cNvSpPr/>
          <p:nvPr/>
        </p:nvSpPr>
        <p:spPr>
          <a:xfrm>
            <a:off x="-78556" y="6488668"/>
            <a:ext cx="9453325" cy="369332"/>
          </a:xfrm>
          <a:prstGeom prst="rect">
            <a:avLst/>
          </a:prstGeom>
        </p:spPr>
        <p:txBody>
          <a:bodyPr wrap="square">
            <a:spAutoFit/>
          </a:bodyPr>
          <a:lstStyle/>
          <a:p>
            <a:r>
              <a:rPr lang="en-US" dirty="0" smtClean="0"/>
              <a:t>Image: Nick </a:t>
            </a:r>
            <a:r>
              <a:rPr lang="en-US" dirty="0" err="1" smtClean="0"/>
              <a:t>Matzke</a:t>
            </a:r>
            <a:r>
              <a:rPr lang="en-US" dirty="0" smtClean="0"/>
              <a:t> @ http://</a:t>
            </a:r>
            <a:r>
              <a:rPr lang="en-US" dirty="0" err="1" smtClean="0"/>
              <a:t>phylo.wikidot.com</a:t>
            </a:r>
            <a:r>
              <a:rPr lang="en-US" dirty="0" smtClean="0"/>
              <a:t>/</a:t>
            </a:r>
            <a:r>
              <a:rPr lang="en-US" dirty="0" err="1" smtClean="0"/>
              <a:t>biogeobears#BioGeoBEARS_supermodel_graphic</a:t>
            </a:r>
            <a:endParaRPr lang="en-US" dirty="0"/>
          </a:p>
        </p:txBody>
      </p:sp>
    </p:spTree>
    <p:extLst>
      <p:ext uri="{BB962C8B-B14F-4D97-AF65-F5344CB8AC3E}">
        <p14:creationId xmlns:p14="http://schemas.microsoft.com/office/powerpoint/2010/main" val="239160618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7-05-14 at 8.32.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864" y="0"/>
            <a:ext cx="7875317" cy="6488668"/>
          </a:xfrm>
          <a:prstGeom prst="rect">
            <a:avLst/>
          </a:prstGeom>
        </p:spPr>
      </p:pic>
      <p:sp>
        <p:nvSpPr>
          <p:cNvPr id="9" name="Rectangle 8"/>
          <p:cNvSpPr/>
          <p:nvPr/>
        </p:nvSpPr>
        <p:spPr>
          <a:xfrm>
            <a:off x="-78556" y="6488668"/>
            <a:ext cx="9453325" cy="369332"/>
          </a:xfrm>
          <a:prstGeom prst="rect">
            <a:avLst/>
          </a:prstGeom>
        </p:spPr>
        <p:txBody>
          <a:bodyPr wrap="square">
            <a:spAutoFit/>
          </a:bodyPr>
          <a:lstStyle/>
          <a:p>
            <a:r>
              <a:rPr lang="en-US" dirty="0" smtClean="0"/>
              <a:t>Image: Nick </a:t>
            </a:r>
            <a:r>
              <a:rPr lang="en-US" dirty="0" err="1" smtClean="0"/>
              <a:t>Matzke</a:t>
            </a:r>
            <a:r>
              <a:rPr lang="en-US" dirty="0" smtClean="0"/>
              <a:t> @ http://</a:t>
            </a:r>
            <a:r>
              <a:rPr lang="en-US" dirty="0" err="1" smtClean="0"/>
              <a:t>phylo.wikidot.com</a:t>
            </a:r>
            <a:r>
              <a:rPr lang="en-US" dirty="0" smtClean="0"/>
              <a:t>/</a:t>
            </a:r>
            <a:r>
              <a:rPr lang="en-US" dirty="0" err="1" smtClean="0"/>
              <a:t>biogeobears#BioGeoBEARS_supermodel_graphic</a:t>
            </a:r>
            <a:endParaRPr lang="en-US" dirty="0"/>
          </a:p>
        </p:txBody>
      </p:sp>
      <p:cxnSp>
        <p:nvCxnSpPr>
          <p:cNvPr id="3" name="Straight Arrow Connector 2"/>
          <p:cNvCxnSpPr/>
          <p:nvPr/>
        </p:nvCxnSpPr>
        <p:spPr>
          <a:xfrm flipH="1">
            <a:off x="8242479" y="720172"/>
            <a:ext cx="791865"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8242479" y="1142819"/>
            <a:ext cx="791865"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8257677" y="3790177"/>
            <a:ext cx="77666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8242479" y="6087635"/>
            <a:ext cx="791865" cy="0"/>
          </a:xfrm>
          <a:prstGeom prst="straightConnector1">
            <a:avLst/>
          </a:prstGeom>
          <a:ln>
            <a:solidFill>
              <a:srgbClr val="E75F0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8257677" y="4571091"/>
            <a:ext cx="77666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766068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05-14 at 10.37.4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8695"/>
            <a:ext cx="4674292" cy="4856312"/>
          </a:xfrm>
          <a:prstGeom prst="rect">
            <a:avLst/>
          </a:prstGeom>
        </p:spPr>
      </p:pic>
      <p:pic>
        <p:nvPicPr>
          <p:cNvPr id="5" name="Picture 4" descr="Screen Shot 2017-05-14 at 10.38.0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0801" y="888695"/>
            <a:ext cx="4693199" cy="4856311"/>
          </a:xfrm>
          <a:prstGeom prst="rect">
            <a:avLst/>
          </a:prstGeom>
        </p:spPr>
      </p:pic>
    </p:spTree>
    <p:extLst>
      <p:ext uri="{BB962C8B-B14F-4D97-AF65-F5344CB8AC3E}">
        <p14:creationId xmlns:p14="http://schemas.microsoft.com/office/powerpoint/2010/main" val="2245669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311</TotalTime>
  <Words>810</Words>
  <Application>Microsoft Macintosh PowerPoint</Application>
  <PresentationFormat>On-screen Show (4:3)</PresentationFormat>
  <Paragraphs>317</Paragraphs>
  <Slides>19</Slides>
  <Notes>3</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BioGeoBears Tutorial</vt:lpstr>
      <vt:lpstr>Introducción a BioGeoBears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Avances </vt:lpstr>
      <vt:lpstr>PowerPoint Presentation</vt:lpstr>
      <vt:lpstr>PowerPoint Presentation</vt:lpstr>
      <vt:lpstr>Recursos adicionales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BioGeoBears Tutorial</dc:title>
  <dc:creator>Carrie Tribble</dc:creator>
  <cp:lastModifiedBy>Carrie Tribble</cp:lastModifiedBy>
  <cp:revision>21</cp:revision>
  <dcterms:created xsi:type="dcterms:W3CDTF">2017-05-14T23:30:05Z</dcterms:created>
  <dcterms:modified xsi:type="dcterms:W3CDTF">2017-05-15T15:19:47Z</dcterms:modified>
</cp:coreProperties>
</file>