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57" r:id="rId3"/>
    <p:sldId id="264" r:id="rId4"/>
    <p:sldId id="265" r:id="rId5"/>
    <p:sldId id="266" r:id="rId6"/>
    <p:sldId id="268" r:id="rId7"/>
    <p:sldId id="273" r:id="rId8"/>
    <p:sldId id="258" r:id="rId9"/>
    <p:sldId id="259" r:id="rId10"/>
    <p:sldId id="267" r:id="rId11"/>
    <p:sldId id="269" r:id="rId12"/>
    <p:sldId id="270" r:id="rId13"/>
    <p:sldId id="271" r:id="rId14"/>
    <p:sldId id="274" r:id="rId15"/>
    <p:sldId id="272" r:id="rId16"/>
    <p:sldId id="261" r:id="rId17"/>
    <p:sldId id="262" r:id="rId18"/>
    <p:sldId id="263"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5F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7" d="100"/>
          <a:sy n="97" d="100"/>
        </p:scale>
        <p:origin x="-1520"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9F49B3-60EA-0341-89D2-B39D82D29A51}" type="datetimeFigureOut">
              <a:rPr lang="en-US" smtClean="0"/>
              <a:t>5/15/17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B13863-754A-8349-83BE-548A8ECDA9D0}" type="slidenum">
              <a:rPr lang="en-US" smtClean="0"/>
              <a:t>‹#›</a:t>
            </a:fld>
            <a:endParaRPr lang="en-US"/>
          </a:p>
        </p:txBody>
      </p:sp>
    </p:spTree>
    <p:extLst>
      <p:ext uri="{BB962C8B-B14F-4D97-AF65-F5344CB8AC3E}">
        <p14:creationId xmlns:p14="http://schemas.microsoft.com/office/powerpoint/2010/main" val="109077520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0.03504546 for “dispersal"</a:t>
            </a:r>
          </a:p>
          <a:p>
            <a:endParaRPr lang="en-US" dirty="0" smtClean="0"/>
          </a:p>
          <a:p>
            <a:r>
              <a:rPr lang="en-US" dirty="0" smtClean="0"/>
              <a:t>0.02835632 for “extinction”</a:t>
            </a:r>
          </a:p>
          <a:p>
            <a:endParaRPr lang="en-US" dirty="0" smtClean="0"/>
          </a:p>
          <a:p>
            <a:r>
              <a:rPr lang="en-US" dirty="0" smtClean="0"/>
              <a:t>Look</a:t>
            </a:r>
            <a:r>
              <a:rPr lang="en-US" baseline="0" dirty="0" smtClean="0"/>
              <a:t> in: </a:t>
            </a:r>
            <a:r>
              <a:rPr lang="en-US" baseline="0" dirty="0" err="1" smtClean="0"/>
              <a:t>results_DEC$outputs</a:t>
            </a:r>
            <a:endParaRPr lang="en-US"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76B13863-754A-8349-83BE-548A8ECDA9D0}" type="slidenum">
              <a:rPr lang="en-US" smtClean="0"/>
              <a:t>16</a:t>
            </a:fld>
            <a:endParaRPr lang="en-US"/>
          </a:p>
        </p:txBody>
      </p:sp>
    </p:spTree>
    <p:extLst>
      <p:ext uri="{BB962C8B-B14F-4D97-AF65-F5344CB8AC3E}">
        <p14:creationId xmlns:p14="http://schemas.microsoft.com/office/powerpoint/2010/main" val="1265691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In the DEC model, the </a:t>
            </a:r>
            <a:r>
              <a:rPr lang="en-US" dirty="0" err="1" smtClean="0"/>
              <a:t>P_hexandra_Oahu</a:t>
            </a:r>
            <a:r>
              <a:rPr lang="en-US" dirty="0" smtClean="0"/>
              <a:t> is reconstructed to have diverged from </a:t>
            </a:r>
            <a:r>
              <a:rPr lang="en-US" dirty="0" err="1" smtClean="0"/>
              <a:t>P_hexandra_M</a:t>
            </a:r>
            <a:r>
              <a:rPr lang="en-US" dirty="0" smtClean="0"/>
              <a:t> through </a:t>
            </a:r>
            <a:r>
              <a:rPr lang="en-US" dirty="0" err="1" smtClean="0"/>
              <a:t>vicariance</a:t>
            </a:r>
            <a:r>
              <a:rPr lang="en-US" dirty="0" smtClean="0"/>
              <a:t>. It also shows the common ancestor of these OTUs living on a KO area before splitting. However, the DEC J model shows dispersal of </a:t>
            </a:r>
            <a:r>
              <a:rPr lang="en-US" dirty="0" err="1" smtClean="0"/>
              <a:t>P_hexandra_Oahu</a:t>
            </a:r>
            <a:r>
              <a:rPr lang="en-US" dirty="0" smtClean="0"/>
              <a:t> to Oahu from Kauai. Given that we know Kauai and Oahu were never connected, </a:t>
            </a:r>
            <a:r>
              <a:rPr lang="en-US" dirty="0" err="1" smtClean="0"/>
              <a:t>vicariance</a:t>
            </a:r>
            <a:r>
              <a:rPr lang="en-US" dirty="0" smtClean="0"/>
              <a:t> is an unlikely explanation. </a:t>
            </a:r>
          </a:p>
          <a:p>
            <a:endParaRPr lang="en-US" dirty="0"/>
          </a:p>
        </p:txBody>
      </p:sp>
      <p:sp>
        <p:nvSpPr>
          <p:cNvPr id="4" name="Slide Number Placeholder 3"/>
          <p:cNvSpPr>
            <a:spLocks noGrp="1"/>
          </p:cNvSpPr>
          <p:nvPr>
            <p:ph type="sldNum" sz="quarter" idx="10"/>
          </p:nvPr>
        </p:nvSpPr>
        <p:spPr/>
        <p:txBody>
          <a:bodyPr/>
          <a:lstStyle/>
          <a:p>
            <a:fld id="{76B13863-754A-8349-83BE-548A8ECDA9D0}" type="slidenum">
              <a:rPr lang="en-US" smtClean="0"/>
              <a:t>17</a:t>
            </a:fld>
            <a:endParaRPr lang="en-US"/>
          </a:p>
        </p:txBody>
      </p:sp>
    </p:spTree>
    <p:extLst>
      <p:ext uri="{BB962C8B-B14F-4D97-AF65-F5344CB8AC3E}">
        <p14:creationId xmlns:p14="http://schemas.microsoft.com/office/powerpoint/2010/main" val="19602797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Part 1: The AIC supports the second model (47.89518 </a:t>
            </a:r>
            <a:r>
              <a:rPr lang="en-US" dirty="0" err="1" smtClean="0"/>
              <a:t>vs</a:t>
            </a:r>
            <a:r>
              <a:rPr lang="en-US" dirty="0" smtClean="0"/>
              <a:t> 73.08392, p value of 1.84530410526692e-07), as does the LRT (. LnL_1= -20.94759, LnL_2 =-34.54196)</a:t>
            </a:r>
          </a:p>
          <a:p>
            <a:endParaRPr lang="en-US" dirty="0" smtClean="0"/>
          </a:p>
          <a:p>
            <a:r>
              <a:rPr lang="en-US" dirty="0" smtClean="0"/>
              <a:t>Part 2: Extinction can mess up </a:t>
            </a:r>
            <a:r>
              <a:rPr lang="en-US" dirty="0" err="1" smtClean="0"/>
              <a:t>biogeographical</a:t>
            </a:r>
            <a:r>
              <a:rPr lang="en-US" dirty="0" smtClean="0"/>
              <a:t> models in the same way it can mess with other phylogenetic analyses. For example, if we suddenly find many new taxa in the same clad as </a:t>
            </a:r>
            <a:r>
              <a:rPr lang="en-US" dirty="0" err="1" smtClean="0"/>
              <a:t>P_hexandra_M</a:t>
            </a:r>
            <a:r>
              <a:rPr lang="en-US" dirty="0" smtClean="0"/>
              <a:t> and </a:t>
            </a:r>
            <a:r>
              <a:rPr lang="en-US" dirty="0" err="1" smtClean="0"/>
              <a:t>P_hexandra_Oahu</a:t>
            </a:r>
            <a:r>
              <a:rPr lang="en-US" dirty="0" smtClean="0"/>
              <a:t> on Maui, our models might identify Maui as the ancestral range of their common ancestor. </a:t>
            </a:r>
          </a:p>
          <a:p>
            <a:endParaRPr lang="en-US" dirty="0"/>
          </a:p>
        </p:txBody>
      </p:sp>
      <p:sp>
        <p:nvSpPr>
          <p:cNvPr id="4" name="Slide Number Placeholder 3"/>
          <p:cNvSpPr>
            <a:spLocks noGrp="1"/>
          </p:cNvSpPr>
          <p:nvPr>
            <p:ph type="sldNum" sz="quarter" idx="10"/>
          </p:nvPr>
        </p:nvSpPr>
        <p:spPr/>
        <p:txBody>
          <a:bodyPr/>
          <a:lstStyle/>
          <a:p>
            <a:fld id="{76B13863-754A-8349-83BE-548A8ECDA9D0}" type="slidenum">
              <a:rPr lang="en-US" smtClean="0"/>
              <a:t>18</a:t>
            </a:fld>
            <a:endParaRPr lang="en-US"/>
          </a:p>
        </p:txBody>
      </p:sp>
    </p:spTree>
    <p:extLst>
      <p:ext uri="{BB962C8B-B14F-4D97-AF65-F5344CB8AC3E}">
        <p14:creationId xmlns:p14="http://schemas.microsoft.com/office/powerpoint/2010/main" val="3279907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9DF889F-CA92-2743-8E27-05A2CB2518F3}" type="datetimeFigureOut">
              <a:rPr lang="en-US" smtClean="0"/>
              <a:t>5/15/17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564356-EADB-2D4F-9560-DBBC9FF5244B}" type="slidenum">
              <a:rPr lang="en-US" smtClean="0"/>
              <a:t>‹#›</a:t>
            </a:fld>
            <a:endParaRPr lang="en-US"/>
          </a:p>
        </p:txBody>
      </p:sp>
    </p:spTree>
    <p:extLst>
      <p:ext uri="{BB962C8B-B14F-4D97-AF65-F5344CB8AC3E}">
        <p14:creationId xmlns:p14="http://schemas.microsoft.com/office/powerpoint/2010/main" val="6981723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DF889F-CA92-2743-8E27-05A2CB2518F3}" type="datetimeFigureOut">
              <a:rPr lang="en-US" smtClean="0"/>
              <a:t>5/15/17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564356-EADB-2D4F-9560-DBBC9FF5244B}" type="slidenum">
              <a:rPr lang="en-US" smtClean="0"/>
              <a:t>‹#›</a:t>
            </a:fld>
            <a:endParaRPr lang="en-US"/>
          </a:p>
        </p:txBody>
      </p:sp>
    </p:spTree>
    <p:extLst>
      <p:ext uri="{BB962C8B-B14F-4D97-AF65-F5344CB8AC3E}">
        <p14:creationId xmlns:p14="http://schemas.microsoft.com/office/powerpoint/2010/main" val="2452740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DF889F-CA92-2743-8E27-05A2CB2518F3}" type="datetimeFigureOut">
              <a:rPr lang="en-US" smtClean="0"/>
              <a:t>5/15/17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564356-EADB-2D4F-9560-DBBC9FF5244B}" type="slidenum">
              <a:rPr lang="en-US" smtClean="0"/>
              <a:t>‹#›</a:t>
            </a:fld>
            <a:endParaRPr lang="en-US"/>
          </a:p>
        </p:txBody>
      </p:sp>
    </p:spTree>
    <p:extLst>
      <p:ext uri="{BB962C8B-B14F-4D97-AF65-F5344CB8AC3E}">
        <p14:creationId xmlns:p14="http://schemas.microsoft.com/office/powerpoint/2010/main" val="4803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DF889F-CA92-2743-8E27-05A2CB2518F3}" type="datetimeFigureOut">
              <a:rPr lang="en-US" smtClean="0"/>
              <a:t>5/15/17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564356-EADB-2D4F-9560-DBBC9FF5244B}" type="slidenum">
              <a:rPr lang="en-US" smtClean="0"/>
              <a:t>‹#›</a:t>
            </a:fld>
            <a:endParaRPr lang="en-US"/>
          </a:p>
        </p:txBody>
      </p:sp>
    </p:spTree>
    <p:extLst>
      <p:ext uri="{BB962C8B-B14F-4D97-AF65-F5344CB8AC3E}">
        <p14:creationId xmlns:p14="http://schemas.microsoft.com/office/powerpoint/2010/main" val="3829983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DF889F-CA92-2743-8E27-05A2CB2518F3}" type="datetimeFigureOut">
              <a:rPr lang="en-US" smtClean="0"/>
              <a:t>5/15/17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564356-EADB-2D4F-9560-DBBC9FF5244B}" type="slidenum">
              <a:rPr lang="en-US" smtClean="0"/>
              <a:t>‹#›</a:t>
            </a:fld>
            <a:endParaRPr lang="en-US"/>
          </a:p>
        </p:txBody>
      </p:sp>
    </p:spTree>
    <p:extLst>
      <p:ext uri="{BB962C8B-B14F-4D97-AF65-F5344CB8AC3E}">
        <p14:creationId xmlns:p14="http://schemas.microsoft.com/office/powerpoint/2010/main" val="2245818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9DF889F-CA92-2743-8E27-05A2CB2518F3}" type="datetimeFigureOut">
              <a:rPr lang="en-US" smtClean="0"/>
              <a:t>5/15/17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564356-EADB-2D4F-9560-DBBC9FF5244B}" type="slidenum">
              <a:rPr lang="en-US" smtClean="0"/>
              <a:t>‹#›</a:t>
            </a:fld>
            <a:endParaRPr lang="en-US"/>
          </a:p>
        </p:txBody>
      </p:sp>
    </p:spTree>
    <p:extLst>
      <p:ext uri="{BB962C8B-B14F-4D97-AF65-F5344CB8AC3E}">
        <p14:creationId xmlns:p14="http://schemas.microsoft.com/office/powerpoint/2010/main" val="3242269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9DF889F-CA92-2743-8E27-05A2CB2518F3}" type="datetimeFigureOut">
              <a:rPr lang="en-US" smtClean="0"/>
              <a:t>5/15/17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564356-EADB-2D4F-9560-DBBC9FF5244B}" type="slidenum">
              <a:rPr lang="en-US" smtClean="0"/>
              <a:t>‹#›</a:t>
            </a:fld>
            <a:endParaRPr lang="en-US"/>
          </a:p>
        </p:txBody>
      </p:sp>
    </p:spTree>
    <p:extLst>
      <p:ext uri="{BB962C8B-B14F-4D97-AF65-F5344CB8AC3E}">
        <p14:creationId xmlns:p14="http://schemas.microsoft.com/office/powerpoint/2010/main" val="413419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9DF889F-CA92-2743-8E27-05A2CB2518F3}" type="datetimeFigureOut">
              <a:rPr lang="en-US" smtClean="0"/>
              <a:t>5/15/17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564356-EADB-2D4F-9560-DBBC9FF5244B}" type="slidenum">
              <a:rPr lang="en-US" smtClean="0"/>
              <a:t>‹#›</a:t>
            </a:fld>
            <a:endParaRPr lang="en-US"/>
          </a:p>
        </p:txBody>
      </p:sp>
    </p:spTree>
    <p:extLst>
      <p:ext uri="{BB962C8B-B14F-4D97-AF65-F5344CB8AC3E}">
        <p14:creationId xmlns:p14="http://schemas.microsoft.com/office/powerpoint/2010/main" val="3948636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DF889F-CA92-2743-8E27-05A2CB2518F3}" type="datetimeFigureOut">
              <a:rPr lang="en-US" smtClean="0"/>
              <a:t>5/15/17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564356-EADB-2D4F-9560-DBBC9FF5244B}" type="slidenum">
              <a:rPr lang="en-US" smtClean="0"/>
              <a:t>‹#›</a:t>
            </a:fld>
            <a:endParaRPr lang="en-US"/>
          </a:p>
        </p:txBody>
      </p:sp>
    </p:spTree>
    <p:extLst>
      <p:ext uri="{BB962C8B-B14F-4D97-AF65-F5344CB8AC3E}">
        <p14:creationId xmlns:p14="http://schemas.microsoft.com/office/powerpoint/2010/main" val="3530298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DF889F-CA92-2743-8E27-05A2CB2518F3}" type="datetimeFigureOut">
              <a:rPr lang="en-US" smtClean="0"/>
              <a:t>5/15/17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564356-EADB-2D4F-9560-DBBC9FF5244B}" type="slidenum">
              <a:rPr lang="en-US" smtClean="0"/>
              <a:t>‹#›</a:t>
            </a:fld>
            <a:endParaRPr lang="en-US"/>
          </a:p>
        </p:txBody>
      </p:sp>
    </p:spTree>
    <p:extLst>
      <p:ext uri="{BB962C8B-B14F-4D97-AF65-F5344CB8AC3E}">
        <p14:creationId xmlns:p14="http://schemas.microsoft.com/office/powerpoint/2010/main" val="3639887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DF889F-CA92-2743-8E27-05A2CB2518F3}" type="datetimeFigureOut">
              <a:rPr lang="en-US" smtClean="0"/>
              <a:t>5/15/17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564356-EADB-2D4F-9560-DBBC9FF5244B}" type="slidenum">
              <a:rPr lang="en-US" smtClean="0"/>
              <a:t>‹#›</a:t>
            </a:fld>
            <a:endParaRPr lang="en-US"/>
          </a:p>
        </p:txBody>
      </p:sp>
    </p:spTree>
    <p:extLst>
      <p:ext uri="{BB962C8B-B14F-4D97-AF65-F5344CB8AC3E}">
        <p14:creationId xmlns:p14="http://schemas.microsoft.com/office/powerpoint/2010/main" val="232822509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DF889F-CA92-2743-8E27-05A2CB2518F3}" type="datetimeFigureOut">
              <a:rPr lang="en-US" smtClean="0"/>
              <a:t>5/15/17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564356-EADB-2D4F-9560-DBBC9FF5244B}" type="slidenum">
              <a:rPr lang="en-US" smtClean="0"/>
              <a:t>‹#›</a:t>
            </a:fld>
            <a:endParaRPr lang="en-US"/>
          </a:p>
        </p:txBody>
      </p:sp>
    </p:spTree>
    <p:extLst>
      <p:ext uri="{BB962C8B-B14F-4D97-AF65-F5344CB8AC3E}">
        <p14:creationId xmlns:p14="http://schemas.microsoft.com/office/powerpoint/2010/main" val="16489527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phylo.wikidot.com/abstracts-for-presentations-by-nicholas-j-matzke%23trait" TargetMode="Externa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roups.google.com/forum/%23!forum/biogeobears" TargetMode="External"/><Relationship Id="rId3" Type="http://schemas.openxmlformats.org/officeDocument/2006/relationships/hyperlink" Target="http://phylo.wikidot.com/biogeobear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cmt2/biogeobears_tutorial_20170515"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2.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Tutorial </a:t>
            </a:r>
            <a:r>
              <a:rPr lang="en-US" dirty="0" err="1" smtClean="0"/>
              <a:t>BioGeoBears</a:t>
            </a:r>
            <a:endParaRPr lang="en-US" dirty="0"/>
          </a:p>
        </p:txBody>
      </p:sp>
      <p:sp>
        <p:nvSpPr>
          <p:cNvPr id="3" name="Subtitle 2"/>
          <p:cNvSpPr>
            <a:spLocks noGrp="1"/>
          </p:cNvSpPr>
          <p:nvPr>
            <p:ph type="subTitle" idx="1"/>
          </p:nvPr>
        </p:nvSpPr>
        <p:spPr/>
        <p:txBody>
          <a:bodyPr/>
          <a:lstStyle/>
          <a:p>
            <a:r>
              <a:rPr lang="en-US" dirty="0" err="1" smtClean="0"/>
              <a:t>PaleoCafé</a:t>
            </a:r>
            <a:endParaRPr lang="en-US" dirty="0" smtClean="0"/>
          </a:p>
          <a:p>
            <a:r>
              <a:rPr lang="en-US" dirty="0" smtClean="0"/>
              <a:t>Carrie Tribble </a:t>
            </a:r>
            <a:endParaRPr lang="en-US" dirty="0"/>
          </a:p>
        </p:txBody>
      </p:sp>
    </p:spTree>
    <p:extLst>
      <p:ext uri="{BB962C8B-B14F-4D97-AF65-F5344CB8AC3E}">
        <p14:creationId xmlns:p14="http://schemas.microsoft.com/office/powerpoint/2010/main" val="4229279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7-05-14 at 10.37.4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88695"/>
            <a:ext cx="4674292" cy="4856312"/>
          </a:xfrm>
          <a:prstGeom prst="rect">
            <a:avLst/>
          </a:prstGeom>
        </p:spPr>
      </p:pic>
      <p:pic>
        <p:nvPicPr>
          <p:cNvPr id="5" name="Picture 4" descr="Screen Shot 2017-05-14 at 10.38.0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0801" y="888695"/>
            <a:ext cx="4693199" cy="4856311"/>
          </a:xfrm>
          <a:prstGeom prst="rect">
            <a:avLst/>
          </a:prstGeom>
        </p:spPr>
      </p:pic>
    </p:spTree>
    <p:extLst>
      <p:ext uri="{BB962C8B-B14F-4D97-AF65-F5344CB8AC3E}">
        <p14:creationId xmlns:p14="http://schemas.microsoft.com/office/powerpoint/2010/main" val="2245669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Avances</a:t>
            </a:r>
            <a:r>
              <a:rPr lang="en-US" dirty="0" smtClean="0"/>
              <a:t> </a:t>
            </a:r>
            <a:endParaRPr lang="en-US" dirty="0"/>
          </a:p>
        </p:txBody>
      </p:sp>
      <p:sp>
        <p:nvSpPr>
          <p:cNvPr id="3" name="Content Placeholder 2"/>
          <p:cNvSpPr>
            <a:spLocks noGrp="1"/>
          </p:cNvSpPr>
          <p:nvPr>
            <p:ph idx="1"/>
          </p:nvPr>
        </p:nvSpPr>
        <p:spPr>
          <a:xfrm>
            <a:off x="457200" y="1417638"/>
            <a:ext cx="8229600" cy="4525963"/>
          </a:xfrm>
        </p:spPr>
        <p:txBody>
          <a:bodyPr/>
          <a:lstStyle/>
          <a:p>
            <a:r>
              <a:rPr lang="en-US" dirty="0" err="1" smtClean="0"/>
              <a:t>Incorporar</a:t>
            </a:r>
            <a:r>
              <a:rPr lang="en-US" dirty="0" smtClean="0"/>
              <a:t> </a:t>
            </a:r>
            <a:r>
              <a:rPr lang="en-US" dirty="0" err="1" smtClean="0"/>
              <a:t>distancias</a:t>
            </a:r>
            <a:r>
              <a:rPr lang="en-US" dirty="0" smtClean="0"/>
              <a:t> entre los </a:t>
            </a:r>
            <a:r>
              <a:rPr lang="en-US" dirty="0" err="1" smtClean="0"/>
              <a:t>rangos</a:t>
            </a:r>
            <a:r>
              <a:rPr lang="en-US" dirty="0" smtClean="0"/>
              <a:t> </a:t>
            </a:r>
            <a:r>
              <a:rPr lang="en-US" dirty="0" err="1" smtClean="0"/>
              <a:t>geográficos</a:t>
            </a:r>
            <a:r>
              <a:rPr lang="en-US" dirty="0" smtClean="0"/>
              <a:t> (</a:t>
            </a:r>
            <a:r>
              <a:rPr lang="en-US" dirty="0" err="1" smtClean="0"/>
              <a:t>opción</a:t>
            </a:r>
            <a:r>
              <a:rPr lang="en-US" dirty="0" smtClean="0"/>
              <a:t> +x) y </a:t>
            </a:r>
            <a:r>
              <a:rPr lang="en-US" dirty="0" err="1" smtClean="0"/>
              <a:t>que</a:t>
            </a:r>
            <a:r>
              <a:rPr lang="en-US" dirty="0" smtClean="0"/>
              <a:t> </a:t>
            </a:r>
            <a:r>
              <a:rPr lang="en-US" dirty="0" err="1" smtClean="0"/>
              <a:t>cambian</a:t>
            </a:r>
            <a:r>
              <a:rPr lang="en-US" dirty="0" smtClean="0"/>
              <a:t> </a:t>
            </a:r>
            <a:r>
              <a:rPr lang="en-US" dirty="0" err="1" smtClean="0"/>
              <a:t>por</a:t>
            </a:r>
            <a:r>
              <a:rPr lang="en-US" dirty="0" smtClean="0"/>
              <a:t> </a:t>
            </a:r>
            <a:r>
              <a:rPr lang="en-US" dirty="0" err="1" smtClean="0"/>
              <a:t>tiempo</a:t>
            </a:r>
            <a:r>
              <a:rPr lang="en-US" dirty="0" smtClean="0"/>
              <a:t> </a:t>
            </a:r>
            <a:r>
              <a:rPr lang="en-US" dirty="0" err="1" smtClean="0"/>
              <a:t>geológico</a:t>
            </a:r>
            <a:endParaRPr lang="en-US" dirty="0" smtClean="0"/>
          </a:p>
          <a:p>
            <a:endParaRPr lang="en-US" dirty="0"/>
          </a:p>
          <a:p>
            <a:endParaRPr lang="en-US" dirty="0" smtClean="0"/>
          </a:p>
          <a:p>
            <a:endParaRPr lang="en-US" dirty="0" smtClean="0"/>
          </a:p>
          <a:p>
            <a:r>
              <a:rPr lang="en-US" dirty="0" err="1" smtClean="0"/>
              <a:t>Incorporar</a:t>
            </a:r>
            <a:r>
              <a:rPr lang="en-US" dirty="0" smtClean="0"/>
              <a:t> </a:t>
            </a:r>
            <a:r>
              <a:rPr lang="en-US" dirty="0" err="1" smtClean="0"/>
              <a:t>caracteres</a:t>
            </a:r>
            <a:r>
              <a:rPr lang="en-US" dirty="0" smtClean="0"/>
              <a:t> de los </a:t>
            </a:r>
            <a:r>
              <a:rPr lang="en-US" dirty="0" err="1" smtClean="0"/>
              <a:t>organismos</a:t>
            </a:r>
            <a:r>
              <a:rPr lang="en-US" dirty="0" smtClean="0"/>
              <a:t> </a:t>
            </a:r>
            <a:r>
              <a:rPr lang="en-US" dirty="0" err="1" smtClean="0"/>
              <a:t>que</a:t>
            </a:r>
            <a:r>
              <a:rPr lang="en-US" dirty="0" smtClean="0"/>
              <a:t> </a:t>
            </a:r>
            <a:r>
              <a:rPr lang="en-US" dirty="0" err="1" smtClean="0"/>
              <a:t>podrían</a:t>
            </a:r>
            <a:r>
              <a:rPr lang="en-US" dirty="0" smtClean="0"/>
              <a:t> </a:t>
            </a:r>
            <a:r>
              <a:rPr lang="en-US" dirty="0" err="1" smtClean="0"/>
              <a:t>afectar</a:t>
            </a:r>
            <a:r>
              <a:rPr lang="en-US" dirty="0" smtClean="0"/>
              <a:t> </a:t>
            </a:r>
            <a:r>
              <a:rPr lang="en-US" dirty="0" err="1" smtClean="0"/>
              <a:t>su</a:t>
            </a:r>
            <a:r>
              <a:rPr lang="en-US" dirty="0" smtClean="0"/>
              <a:t> </a:t>
            </a:r>
            <a:r>
              <a:rPr lang="en-US" dirty="0" err="1" smtClean="0"/>
              <a:t>capacidad</a:t>
            </a:r>
            <a:r>
              <a:rPr lang="en-US" dirty="0" smtClean="0"/>
              <a:t> de </a:t>
            </a:r>
            <a:r>
              <a:rPr lang="en-US" dirty="0" err="1" smtClean="0"/>
              <a:t>dispersar</a:t>
            </a:r>
            <a:endParaRPr lang="en-US" dirty="0" smtClean="0"/>
          </a:p>
          <a:p>
            <a:endParaRPr lang="en-US" dirty="0"/>
          </a:p>
        </p:txBody>
      </p:sp>
      <p:grpSp>
        <p:nvGrpSpPr>
          <p:cNvPr id="33" name="Group 32"/>
          <p:cNvGrpSpPr/>
          <p:nvPr/>
        </p:nvGrpSpPr>
        <p:grpSpPr>
          <a:xfrm>
            <a:off x="1881315" y="2200901"/>
            <a:ext cx="4459931" cy="3114172"/>
            <a:chOff x="1949723" y="1846524"/>
            <a:chExt cx="4459931" cy="3114172"/>
          </a:xfrm>
        </p:grpSpPr>
        <p:pic>
          <p:nvPicPr>
            <p:cNvPr id="5" name="Picture 4" descr="69d8cf5abdf8e5d6eca2f11b70b077843621da0b_hq.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9839471">
              <a:off x="1949723" y="1846524"/>
              <a:ext cx="4459931" cy="3114172"/>
            </a:xfrm>
            <a:prstGeom prst="rect">
              <a:avLst/>
            </a:prstGeom>
          </p:spPr>
        </p:pic>
        <p:cxnSp>
          <p:nvCxnSpPr>
            <p:cNvPr id="14" name="Straight Arrow Connector 13"/>
            <p:cNvCxnSpPr/>
            <p:nvPr/>
          </p:nvCxnSpPr>
          <p:spPr>
            <a:xfrm flipV="1">
              <a:off x="2487718" y="2972346"/>
              <a:ext cx="759409" cy="65470"/>
            </a:xfrm>
            <a:prstGeom prst="straightConnector1">
              <a:avLst/>
            </a:prstGeom>
            <a:ln w="38100" cmpd="sng">
              <a:solidFill>
                <a:srgbClr val="FF0000"/>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a:off x="3792323" y="2972346"/>
              <a:ext cx="318958" cy="0"/>
            </a:xfrm>
            <a:prstGeom prst="straightConnector1">
              <a:avLst/>
            </a:prstGeom>
            <a:ln w="6350" cmpd="sng">
              <a:solidFill>
                <a:srgbClr val="FF0000"/>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a:off x="5083836" y="2849771"/>
              <a:ext cx="179651" cy="188045"/>
            </a:xfrm>
            <a:prstGeom prst="straightConnector1">
              <a:avLst/>
            </a:prstGeom>
            <a:ln w="6350" cmpd="sng">
              <a:solidFill>
                <a:srgbClr val="FF0000"/>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a:off x="2338971" y="3294968"/>
              <a:ext cx="3330406" cy="463019"/>
            </a:xfrm>
            <a:prstGeom prst="straightConnector1">
              <a:avLst/>
            </a:prstGeom>
            <a:ln w="76200" cmpd="sng">
              <a:solidFill>
                <a:srgbClr val="FF0000"/>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a:off x="3595926" y="3103286"/>
              <a:ext cx="1785401" cy="297525"/>
            </a:xfrm>
            <a:prstGeom prst="straightConnector1">
              <a:avLst/>
            </a:prstGeom>
            <a:ln w="57150" cmpd="sng">
              <a:solidFill>
                <a:srgbClr val="FF0000"/>
              </a:solidFill>
              <a:headEnd type="arrow"/>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7427953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7-05-14 at 10.52.5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59339"/>
            <a:ext cx="9144000" cy="5518391"/>
          </a:xfrm>
          <a:prstGeom prst="rect">
            <a:avLst/>
          </a:prstGeom>
        </p:spPr>
      </p:pic>
    </p:spTree>
    <p:extLst>
      <p:ext uri="{BB962C8B-B14F-4D97-AF65-F5344CB8AC3E}">
        <p14:creationId xmlns:p14="http://schemas.microsoft.com/office/powerpoint/2010/main" val="30598026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Screen Shot 2017-05-14 at 11.02.10 PM.png">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00200"/>
            <a:ext cx="9144000" cy="3607425"/>
          </a:xfrm>
          <a:prstGeom prst="rect">
            <a:avLst/>
          </a:prstGeom>
        </p:spPr>
      </p:pic>
      <p:sp>
        <p:nvSpPr>
          <p:cNvPr id="5" name="TextBox 4"/>
          <p:cNvSpPr txBox="1"/>
          <p:nvPr/>
        </p:nvSpPr>
        <p:spPr>
          <a:xfrm>
            <a:off x="948784" y="6461648"/>
            <a:ext cx="7738016" cy="369332"/>
          </a:xfrm>
          <a:prstGeom prst="rect">
            <a:avLst/>
          </a:prstGeom>
          <a:noFill/>
        </p:spPr>
        <p:txBody>
          <a:bodyPr wrap="none" rtlCol="0">
            <a:spAutoFit/>
          </a:bodyPr>
          <a:lstStyle/>
          <a:p>
            <a:r>
              <a:rPr lang="en-US" dirty="0" smtClean="0"/>
              <a:t>http://</a:t>
            </a:r>
            <a:r>
              <a:rPr lang="en-US" dirty="0" err="1" smtClean="0"/>
              <a:t>phylo.wikidot.com</a:t>
            </a:r>
            <a:r>
              <a:rPr lang="en-US" dirty="0" smtClean="0"/>
              <a:t>/</a:t>
            </a:r>
            <a:r>
              <a:rPr lang="en-US" dirty="0" err="1" smtClean="0"/>
              <a:t>abstracts-for-presentations-by-nicholas-j-matzke#trait</a:t>
            </a:r>
            <a:endParaRPr lang="en-US" dirty="0"/>
          </a:p>
        </p:txBody>
      </p:sp>
    </p:spTree>
    <p:extLst>
      <p:ext uri="{BB962C8B-B14F-4D97-AF65-F5344CB8AC3E}">
        <p14:creationId xmlns:p14="http://schemas.microsoft.com/office/powerpoint/2010/main" val="27982977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Recursos</a:t>
            </a:r>
            <a:r>
              <a:rPr lang="en-US" dirty="0" smtClean="0"/>
              <a:t> </a:t>
            </a:r>
            <a:r>
              <a:rPr lang="en-US" dirty="0" err="1" smtClean="0"/>
              <a:t>adicionales</a:t>
            </a:r>
            <a:endParaRPr lang="en-US" dirty="0"/>
          </a:p>
        </p:txBody>
      </p:sp>
      <p:sp>
        <p:nvSpPr>
          <p:cNvPr id="3" name="Content Placeholder 2"/>
          <p:cNvSpPr>
            <a:spLocks noGrp="1"/>
          </p:cNvSpPr>
          <p:nvPr>
            <p:ph idx="1"/>
          </p:nvPr>
        </p:nvSpPr>
        <p:spPr/>
        <p:txBody>
          <a:bodyPr>
            <a:normAutofit/>
          </a:bodyPr>
          <a:lstStyle/>
          <a:p>
            <a:r>
              <a:rPr lang="en-US" sz="2500" dirty="0" smtClean="0">
                <a:hlinkClick r:id="rId2"/>
              </a:rPr>
              <a:t>BioGeoBEARS wiki</a:t>
            </a:r>
            <a:endParaRPr lang="en-US" sz="2500" dirty="0" smtClean="0"/>
          </a:p>
          <a:p>
            <a:r>
              <a:rPr lang="en-US" sz="2500" dirty="0" err="1" smtClean="0">
                <a:hlinkClick r:id="rId3"/>
              </a:rPr>
              <a:t>BioGeoBEARS</a:t>
            </a:r>
            <a:r>
              <a:rPr lang="en-US" sz="2500" dirty="0" smtClean="0">
                <a:hlinkClick r:id="rId3"/>
              </a:rPr>
              <a:t> </a:t>
            </a:r>
            <a:r>
              <a:rPr lang="en-US" sz="2500" dirty="0" err="1" smtClean="0">
                <a:hlinkClick r:id="rId3"/>
              </a:rPr>
              <a:t>phylo</a:t>
            </a:r>
            <a:r>
              <a:rPr lang="en-US" sz="2500" dirty="0" smtClean="0">
                <a:hlinkClick r:id="rId3"/>
              </a:rPr>
              <a:t> wiki</a:t>
            </a:r>
            <a:endParaRPr lang="en-US" sz="2500" dirty="0"/>
          </a:p>
        </p:txBody>
      </p:sp>
    </p:spTree>
    <p:extLst>
      <p:ext uri="{BB962C8B-B14F-4D97-AF65-F5344CB8AC3E}">
        <p14:creationId xmlns:p14="http://schemas.microsoft.com/office/powerpoint/2010/main" val="7398767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723559"/>
            <a:ext cx="9281206" cy="553998"/>
          </a:xfrm>
          <a:prstGeom prst="rect">
            <a:avLst/>
          </a:prstGeom>
          <a:noFill/>
        </p:spPr>
        <p:txBody>
          <a:bodyPr wrap="none" rtlCol="0">
            <a:spAutoFit/>
          </a:bodyPr>
          <a:lstStyle/>
          <a:p>
            <a:r>
              <a:rPr lang="en-US" sz="3000" dirty="0">
                <a:hlinkClick r:id="rId2"/>
              </a:rPr>
              <a:t>https://</a:t>
            </a:r>
            <a:r>
              <a:rPr lang="en-US" sz="3000" dirty="0" err="1">
                <a:hlinkClick r:id="rId2"/>
              </a:rPr>
              <a:t>github.com</a:t>
            </a:r>
            <a:r>
              <a:rPr lang="en-US" sz="3000" dirty="0">
                <a:hlinkClick r:id="rId2"/>
              </a:rPr>
              <a:t>/cmt2/biogeobears_tutorial_20170515</a:t>
            </a:r>
            <a:endParaRPr lang="en-US" sz="3000" dirty="0"/>
          </a:p>
        </p:txBody>
      </p:sp>
      <p:sp>
        <p:nvSpPr>
          <p:cNvPr id="5" name="TextBox 4"/>
          <p:cNvSpPr txBox="1"/>
          <p:nvPr/>
        </p:nvSpPr>
        <p:spPr>
          <a:xfrm>
            <a:off x="0" y="6462480"/>
            <a:ext cx="6494085" cy="369332"/>
          </a:xfrm>
          <a:prstGeom prst="rect">
            <a:avLst/>
          </a:prstGeom>
          <a:noFill/>
        </p:spPr>
        <p:txBody>
          <a:bodyPr wrap="none" rtlCol="0">
            <a:spAutoFit/>
          </a:bodyPr>
          <a:lstStyle/>
          <a:p>
            <a:r>
              <a:rPr lang="en-US" dirty="0" smtClean="0"/>
              <a:t>Este tutorial </a:t>
            </a:r>
            <a:r>
              <a:rPr lang="en-US" dirty="0" err="1" smtClean="0"/>
              <a:t>está</a:t>
            </a:r>
            <a:r>
              <a:rPr lang="en-US" dirty="0" smtClean="0"/>
              <a:t> </a:t>
            </a:r>
            <a:r>
              <a:rPr lang="en-US" dirty="0" err="1" smtClean="0"/>
              <a:t>basado</a:t>
            </a:r>
            <a:r>
              <a:rPr lang="en-US" dirty="0" smtClean="0"/>
              <a:t> en un </a:t>
            </a:r>
            <a:r>
              <a:rPr lang="en-US" dirty="0" err="1" smtClean="0"/>
              <a:t>ejercicio</a:t>
            </a:r>
            <a:r>
              <a:rPr lang="en-US" dirty="0" smtClean="0"/>
              <a:t> </a:t>
            </a:r>
            <a:r>
              <a:rPr lang="en-US" dirty="0" err="1" smtClean="0"/>
              <a:t>escrito</a:t>
            </a:r>
            <a:r>
              <a:rPr lang="en-US" dirty="0" smtClean="0"/>
              <a:t> </a:t>
            </a:r>
            <a:r>
              <a:rPr lang="en-US" dirty="0" err="1" smtClean="0"/>
              <a:t>por</a:t>
            </a:r>
            <a:r>
              <a:rPr lang="en-US" dirty="0" smtClean="0"/>
              <a:t> Will </a:t>
            </a:r>
            <a:r>
              <a:rPr lang="en-US" dirty="0" err="1" smtClean="0"/>
              <a:t>Freyman</a:t>
            </a:r>
            <a:endParaRPr lang="en-US" dirty="0"/>
          </a:p>
        </p:txBody>
      </p:sp>
    </p:spTree>
    <p:extLst>
      <p:ext uri="{BB962C8B-B14F-4D97-AF65-F5344CB8AC3E}">
        <p14:creationId xmlns:p14="http://schemas.microsoft.com/office/powerpoint/2010/main" val="26827566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2521" y="1586252"/>
            <a:ext cx="8966014" cy="2554544"/>
          </a:xfrm>
          <a:prstGeom prst="rect">
            <a:avLst/>
          </a:prstGeom>
        </p:spPr>
        <p:txBody>
          <a:bodyPr wrap="square">
            <a:spAutoFit/>
          </a:bodyPr>
          <a:lstStyle/>
          <a:p>
            <a:pPr algn="ctr"/>
            <a:r>
              <a:rPr lang="en-US" sz="4000" b="1" baseline="30000" dirty="0"/>
              <a:t>Question </a:t>
            </a:r>
            <a:r>
              <a:rPr lang="en-US" sz="4000" b="1" baseline="30000" dirty="0" smtClean="0"/>
              <a:t>1:</a:t>
            </a:r>
          </a:p>
          <a:p>
            <a:pPr algn="ctr"/>
            <a:endParaRPr lang="en-US" sz="4000" b="1" baseline="30000" dirty="0"/>
          </a:p>
          <a:p>
            <a:r>
              <a:rPr lang="en-US" sz="4000" baseline="30000" dirty="0"/>
              <a:t>Take a look at the results DEC object. What is the maximum likelihood estimate of the rate of </a:t>
            </a:r>
            <a:r>
              <a:rPr lang="en-US" sz="4000" baseline="30000" dirty="0" err="1"/>
              <a:t>anagenetic</a:t>
            </a:r>
            <a:r>
              <a:rPr lang="en-US" sz="4000" baseline="30000" dirty="0"/>
              <a:t> “dispersal” (range expansion)? And the rate of </a:t>
            </a:r>
            <a:r>
              <a:rPr lang="en-US" sz="4000" baseline="30000" dirty="0" err="1"/>
              <a:t>anagenetic</a:t>
            </a:r>
            <a:r>
              <a:rPr lang="en-US" sz="4000" baseline="30000" dirty="0"/>
              <a:t> “extinction” (range contraction)?</a:t>
            </a:r>
            <a:endParaRPr lang="en-US" sz="4000" dirty="0"/>
          </a:p>
        </p:txBody>
      </p:sp>
    </p:spTree>
    <p:extLst>
      <p:ext uri="{BB962C8B-B14F-4D97-AF65-F5344CB8AC3E}">
        <p14:creationId xmlns:p14="http://schemas.microsoft.com/office/powerpoint/2010/main" val="371421678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465" y="1611091"/>
            <a:ext cx="9052347" cy="2964913"/>
          </a:xfrm>
          <a:prstGeom prst="rect">
            <a:avLst/>
          </a:prstGeom>
        </p:spPr>
        <p:txBody>
          <a:bodyPr wrap="square">
            <a:spAutoFit/>
          </a:bodyPr>
          <a:lstStyle/>
          <a:p>
            <a:pPr algn="ctr"/>
            <a:r>
              <a:rPr lang="en-US" sz="4000" b="1" baseline="30000" dirty="0"/>
              <a:t>Question </a:t>
            </a:r>
            <a:r>
              <a:rPr lang="en-US" sz="4000" b="1" baseline="30000" dirty="0" smtClean="0"/>
              <a:t>2:</a:t>
            </a:r>
          </a:p>
          <a:p>
            <a:pPr algn="ctr"/>
            <a:endParaRPr lang="en-US" sz="4000" b="1" baseline="30000" dirty="0"/>
          </a:p>
          <a:p>
            <a:r>
              <a:rPr lang="en-US" sz="4000" baseline="30000" dirty="0"/>
              <a:t>Compare the estimated ancestral ranges of the lineages leading to </a:t>
            </a:r>
            <a:r>
              <a:rPr lang="en-US" sz="4000" i="1" baseline="30000" dirty="0" smtClean="0"/>
              <a:t>P. </a:t>
            </a:r>
            <a:r>
              <a:rPr lang="en-US" sz="4000" i="1" baseline="30000" dirty="0" err="1"/>
              <a:t>hexandra</a:t>
            </a:r>
            <a:r>
              <a:rPr lang="en-US" sz="4000" i="1" baseline="30000" dirty="0"/>
              <a:t> </a:t>
            </a:r>
            <a:r>
              <a:rPr lang="en-US" sz="4000" baseline="30000" dirty="0"/>
              <a:t>Oahu all the way back to the root of the tree. Explain the results in context of biogeographic hypothesis testing. Which hypothesis makes more sense to you given Hawaiian island geography?</a:t>
            </a:r>
            <a:endParaRPr lang="en-US" sz="4000" dirty="0"/>
          </a:p>
        </p:txBody>
      </p:sp>
    </p:spTree>
    <p:extLst>
      <p:ext uri="{BB962C8B-B14F-4D97-AF65-F5344CB8AC3E}">
        <p14:creationId xmlns:p14="http://schemas.microsoft.com/office/powerpoint/2010/main" val="28592806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152125"/>
            <a:ext cx="9144000" cy="4196019"/>
          </a:xfrm>
          <a:prstGeom prst="rect">
            <a:avLst/>
          </a:prstGeom>
        </p:spPr>
        <p:txBody>
          <a:bodyPr wrap="square">
            <a:spAutoFit/>
          </a:bodyPr>
          <a:lstStyle/>
          <a:p>
            <a:pPr algn="ctr"/>
            <a:r>
              <a:rPr lang="en-US" sz="4000" b="1" baseline="30000" dirty="0"/>
              <a:t>Question </a:t>
            </a:r>
            <a:r>
              <a:rPr lang="en-US" sz="4000" b="1" baseline="30000" dirty="0" smtClean="0"/>
              <a:t>3:</a:t>
            </a:r>
          </a:p>
          <a:p>
            <a:endParaRPr lang="en-US" sz="4000" b="1" baseline="30000" dirty="0"/>
          </a:p>
          <a:p>
            <a:r>
              <a:rPr lang="en-US" sz="4000" baseline="30000" dirty="0" smtClean="0"/>
              <a:t>2. Which </a:t>
            </a:r>
            <a:r>
              <a:rPr lang="en-US" sz="4000" baseline="30000" dirty="0"/>
              <a:t>model does the AIC support? What about the LRT</a:t>
            </a:r>
            <a:r>
              <a:rPr lang="en-US" sz="4000" baseline="30000" dirty="0" smtClean="0"/>
              <a:t>?</a:t>
            </a:r>
          </a:p>
          <a:p>
            <a:pPr marL="742950" indent="-742950">
              <a:buAutoNum type="arabicPeriod"/>
            </a:pPr>
            <a:endParaRPr lang="en-US" sz="4000" baseline="30000" dirty="0"/>
          </a:p>
          <a:p>
            <a:r>
              <a:rPr lang="en-US" sz="4000" baseline="30000" dirty="0"/>
              <a:t>2. These models incorporate </a:t>
            </a:r>
            <a:r>
              <a:rPr lang="en-US" sz="4000" baseline="30000" dirty="0" err="1"/>
              <a:t>cladogenetic</a:t>
            </a:r>
            <a:r>
              <a:rPr lang="en-US" sz="4000" baseline="30000" dirty="0"/>
              <a:t> evolutionary events, where evolutionary change occurs at speciation events. However, in our reconstructed phylogenies we usually only consider the speciation events that led to the extant taxa. How might unobserved speciation events (lineages that went extinct) affect our inferences?</a:t>
            </a:r>
            <a:endParaRPr lang="en-US" sz="4000" dirty="0"/>
          </a:p>
        </p:txBody>
      </p:sp>
    </p:spTree>
    <p:extLst>
      <p:ext uri="{BB962C8B-B14F-4D97-AF65-F5344CB8AC3E}">
        <p14:creationId xmlns:p14="http://schemas.microsoft.com/office/powerpoint/2010/main" val="2378756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Introducción</a:t>
            </a:r>
            <a:r>
              <a:rPr lang="en-US" dirty="0" smtClean="0"/>
              <a:t> a </a:t>
            </a:r>
            <a:r>
              <a:rPr lang="en-US" dirty="0" err="1" smtClean="0"/>
              <a:t>BioGeoBears</a:t>
            </a:r>
            <a:endParaRPr lang="en-US" dirty="0"/>
          </a:p>
        </p:txBody>
      </p:sp>
      <p:sp>
        <p:nvSpPr>
          <p:cNvPr id="3" name="Content Placeholder 2"/>
          <p:cNvSpPr>
            <a:spLocks noGrp="1"/>
          </p:cNvSpPr>
          <p:nvPr>
            <p:ph idx="1"/>
          </p:nvPr>
        </p:nvSpPr>
        <p:spPr/>
        <p:txBody>
          <a:bodyPr>
            <a:normAutofit/>
          </a:bodyPr>
          <a:lstStyle/>
          <a:p>
            <a:r>
              <a:rPr lang="en-US" dirty="0" smtClean="0"/>
              <a:t>"</a:t>
            </a:r>
            <a:r>
              <a:rPr lang="en-US" dirty="0" err="1" smtClean="0"/>
              <a:t>BioGeography</a:t>
            </a:r>
            <a:r>
              <a:rPr lang="en-US" dirty="0" smtClean="0"/>
              <a:t> with Bayesian (and likelihood) Evolutionary Analysis in R Scripts”</a:t>
            </a:r>
          </a:p>
          <a:p>
            <a:r>
              <a:rPr lang="en-US" dirty="0" err="1" smtClean="0"/>
              <a:t>Permite</a:t>
            </a:r>
            <a:r>
              <a:rPr lang="en-US" dirty="0" smtClean="0"/>
              <a:t> la </a:t>
            </a:r>
            <a:r>
              <a:rPr lang="en-US" dirty="0" err="1" smtClean="0"/>
              <a:t>modelación</a:t>
            </a:r>
            <a:r>
              <a:rPr lang="en-US" dirty="0" smtClean="0"/>
              <a:t> </a:t>
            </a:r>
            <a:r>
              <a:rPr lang="en-US" dirty="0" err="1" smtClean="0"/>
              <a:t>estadistica</a:t>
            </a:r>
            <a:r>
              <a:rPr lang="en-US" dirty="0" smtClean="0"/>
              <a:t> de </a:t>
            </a:r>
            <a:r>
              <a:rPr lang="en-US" dirty="0" err="1" smtClean="0"/>
              <a:t>historias</a:t>
            </a:r>
            <a:r>
              <a:rPr lang="en-US" dirty="0" smtClean="0"/>
              <a:t> </a:t>
            </a:r>
            <a:r>
              <a:rPr lang="en-US" dirty="0" err="1" smtClean="0"/>
              <a:t>biogeograficas</a:t>
            </a:r>
            <a:r>
              <a:rPr lang="en-US" dirty="0" smtClean="0"/>
              <a:t> </a:t>
            </a:r>
          </a:p>
          <a:p>
            <a:r>
              <a:rPr lang="en-US" dirty="0" err="1" smtClean="0"/>
              <a:t>Pruebas</a:t>
            </a:r>
            <a:r>
              <a:rPr lang="en-US" dirty="0" smtClean="0"/>
              <a:t> </a:t>
            </a:r>
            <a:r>
              <a:rPr lang="en-US" dirty="0" err="1" smtClean="0"/>
              <a:t>estadísticas</a:t>
            </a:r>
            <a:r>
              <a:rPr lang="en-US" dirty="0" smtClean="0"/>
              <a:t> entre </a:t>
            </a:r>
            <a:r>
              <a:rPr lang="en-US" dirty="0" err="1" smtClean="0"/>
              <a:t>distintos</a:t>
            </a:r>
            <a:r>
              <a:rPr lang="en-US" dirty="0" smtClean="0"/>
              <a:t> </a:t>
            </a:r>
            <a:r>
              <a:rPr lang="en-US" dirty="0" err="1" smtClean="0"/>
              <a:t>modelos</a:t>
            </a:r>
            <a:endParaRPr lang="en-US" dirty="0" smtClean="0"/>
          </a:p>
          <a:p>
            <a:pPr lvl="1"/>
            <a:r>
              <a:rPr lang="en-US" dirty="0" smtClean="0"/>
              <a:t>DEC</a:t>
            </a:r>
          </a:p>
          <a:p>
            <a:pPr lvl="1"/>
            <a:r>
              <a:rPr lang="en-US" dirty="0" smtClean="0"/>
              <a:t>DEC + J</a:t>
            </a:r>
          </a:p>
        </p:txBody>
      </p:sp>
    </p:spTree>
    <p:extLst>
      <p:ext uri="{BB962C8B-B14F-4D97-AF65-F5344CB8AC3E}">
        <p14:creationId xmlns:p14="http://schemas.microsoft.com/office/powerpoint/2010/main" val="189267343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7-05-14 at 10.26.5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07317"/>
            <a:ext cx="9144000" cy="5008623"/>
          </a:xfrm>
          <a:prstGeom prst="rect">
            <a:avLst/>
          </a:prstGeom>
        </p:spPr>
      </p:pic>
    </p:spTree>
    <p:extLst>
      <p:ext uri="{BB962C8B-B14F-4D97-AF65-F5344CB8AC3E}">
        <p14:creationId xmlns:p14="http://schemas.microsoft.com/office/powerpoint/2010/main" val="300602914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880524" y="130940"/>
            <a:ext cx="8128000" cy="5771195"/>
            <a:chOff x="597016" y="549949"/>
            <a:chExt cx="8128000" cy="5771195"/>
          </a:xfrm>
        </p:grpSpPr>
        <p:pic>
          <p:nvPicPr>
            <p:cNvPr id="4" name="Picture 3" descr="69d8cf5abdf8e5d6eca2f11b70b077843621da0b_hq.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016" y="758544"/>
              <a:ext cx="8128000" cy="5562600"/>
            </a:xfrm>
            <a:prstGeom prst="rect">
              <a:avLst/>
            </a:prstGeom>
          </p:spPr>
        </p:pic>
        <p:cxnSp>
          <p:nvCxnSpPr>
            <p:cNvPr id="6" name="Straight Connector 5"/>
            <p:cNvCxnSpPr/>
            <p:nvPr/>
          </p:nvCxnSpPr>
          <p:spPr>
            <a:xfrm>
              <a:off x="2919795" y="850202"/>
              <a:ext cx="13093" cy="1991203"/>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4630292" y="1500176"/>
              <a:ext cx="13093" cy="1991203"/>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6746679" y="2338648"/>
              <a:ext cx="13093" cy="1991203"/>
            </a:xfrm>
            <a:prstGeom prst="line">
              <a:avLst/>
            </a:prstGeom>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3574459" y="1315510"/>
              <a:ext cx="690626" cy="369332"/>
            </a:xfrm>
            <a:prstGeom prst="rect">
              <a:avLst/>
            </a:prstGeom>
            <a:noFill/>
          </p:spPr>
          <p:txBody>
            <a:bodyPr wrap="none" rtlCol="0">
              <a:spAutoFit/>
            </a:bodyPr>
            <a:lstStyle/>
            <a:p>
              <a:r>
                <a:rPr lang="en-US" dirty="0" smtClean="0"/>
                <a:t>Oahu</a:t>
              </a:r>
              <a:endParaRPr lang="en-US" dirty="0"/>
            </a:p>
          </p:txBody>
        </p:sp>
        <p:sp>
          <p:nvSpPr>
            <p:cNvPr id="10" name="TextBox 9"/>
            <p:cNvSpPr txBox="1"/>
            <p:nvPr/>
          </p:nvSpPr>
          <p:spPr>
            <a:xfrm>
              <a:off x="1476010" y="549949"/>
              <a:ext cx="699981" cy="369332"/>
            </a:xfrm>
            <a:prstGeom prst="rect">
              <a:avLst/>
            </a:prstGeom>
            <a:noFill/>
          </p:spPr>
          <p:txBody>
            <a:bodyPr wrap="none" rtlCol="0">
              <a:spAutoFit/>
            </a:bodyPr>
            <a:lstStyle/>
            <a:p>
              <a:r>
                <a:rPr lang="en-US" dirty="0" smtClean="0"/>
                <a:t>Kauai</a:t>
              </a:r>
              <a:endParaRPr lang="en-US" dirty="0"/>
            </a:p>
          </p:txBody>
        </p:sp>
        <p:sp>
          <p:nvSpPr>
            <p:cNvPr id="11" name="TextBox 10"/>
            <p:cNvSpPr txBox="1"/>
            <p:nvPr/>
          </p:nvSpPr>
          <p:spPr>
            <a:xfrm>
              <a:off x="5276580" y="1969316"/>
              <a:ext cx="1042285" cy="369332"/>
            </a:xfrm>
            <a:prstGeom prst="rect">
              <a:avLst/>
            </a:prstGeom>
            <a:noFill/>
          </p:spPr>
          <p:txBody>
            <a:bodyPr wrap="none" rtlCol="0">
              <a:spAutoFit/>
            </a:bodyPr>
            <a:lstStyle/>
            <a:p>
              <a:r>
                <a:rPr lang="en-US" dirty="0" smtClean="0"/>
                <a:t>Maui Nui</a:t>
              </a:r>
              <a:endParaRPr lang="en-US" dirty="0"/>
            </a:p>
          </p:txBody>
        </p:sp>
        <p:sp>
          <p:nvSpPr>
            <p:cNvPr id="12" name="TextBox 11"/>
            <p:cNvSpPr txBox="1"/>
            <p:nvPr/>
          </p:nvSpPr>
          <p:spPr>
            <a:xfrm>
              <a:off x="7292941" y="3306713"/>
              <a:ext cx="820582" cy="369332"/>
            </a:xfrm>
            <a:prstGeom prst="rect">
              <a:avLst/>
            </a:prstGeom>
            <a:noFill/>
          </p:spPr>
          <p:txBody>
            <a:bodyPr wrap="none" rtlCol="0">
              <a:spAutoFit/>
            </a:bodyPr>
            <a:lstStyle/>
            <a:p>
              <a:r>
                <a:rPr lang="en-US" dirty="0" smtClean="0"/>
                <a:t>Hawaii</a:t>
              </a:r>
              <a:endParaRPr lang="en-US" dirty="0"/>
            </a:p>
          </p:txBody>
        </p:sp>
      </p:grpSp>
      <p:pic>
        <p:nvPicPr>
          <p:cNvPr id="15" name="Picture 14" descr="Screen Shot 2017-05-14 at 10.31.2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3705076"/>
            <a:ext cx="2359404" cy="3152925"/>
          </a:xfrm>
          <a:prstGeom prst="rect">
            <a:avLst/>
          </a:prstGeom>
        </p:spPr>
      </p:pic>
      <p:pic>
        <p:nvPicPr>
          <p:cNvPr id="16" name="Picture 15" descr="Screen Shot 2017-05-14 at 10.31.31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30112" y="3705075"/>
            <a:ext cx="2356785" cy="3152925"/>
          </a:xfrm>
          <a:prstGeom prst="rect">
            <a:avLst/>
          </a:prstGeom>
        </p:spPr>
      </p:pic>
      <p:pic>
        <p:nvPicPr>
          <p:cNvPr id="17" name="Picture 16" descr="Screen Shot 2017-05-14 at 10.31.48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 y="1720228"/>
            <a:ext cx="2359404" cy="1884208"/>
          </a:xfrm>
          <a:prstGeom prst="rect">
            <a:avLst/>
          </a:prstGeom>
        </p:spPr>
      </p:pic>
      <p:sp>
        <p:nvSpPr>
          <p:cNvPr id="18" name="TextBox 17"/>
          <p:cNvSpPr txBox="1"/>
          <p:nvPr/>
        </p:nvSpPr>
        <p:spPr>
          <a:xfrm>
            <a:off x="2459499" y="3235104"/>
            <a:ext cx="2239853" cy="369332"/>
          </a:xfrm>
          <a:prstGeom prst="rect">
            <a:avLst/>
          </a:prstGeom>
          <a:noFill/>
        </p:spPr>
        <p:txBody>
          <a:bodyPr wrap="none" rtlCol="0">
            <a:spAutoFit/>
          </a:bodyPr>
          <a:lstStyle/>
          <a:p>
            <a:r>
              <a:rPr lang="en-US" b="1" i="1" dirty="0" err="1" smtClean="0"/>
              <a:t>Psychotria</a:t>
            </a:r>
            <a:r>
              <a:rPr lang="en-US" b="1" i="1" dirty="0" smtClean="0"/>
              <a:t> </a:t>
            </a:r>
            <a:r>
              <a:rPr lang="en-US" b="1" i="1" dirty="0" err="1" smtClean="0"/>
              <a:t>maritiana</a:t>
            </a:r>
            <a:endParaRPr lang="en-US" b="1" i="1" dirty="0"/>
          </a:p>
        </p:txBody>
      </p:sp>
      <p:sp>
        <p:nvSpPr>
          <p:cNvPr id="19" name="TextBox 18"/>
          <p:cNvSpPr txBox="1"/>
          <p:nvPr/>
        </p:nvSpPr>
        <p:spPr>
          <a:xfrm>
            <a:off x="4822615" y="6396335"/>
            <a:ext cx="3014134" cy="461665"/>
          </a:xfrm>
          <a:prstGeom prst="rect">
            <a:avLst/>
          </a:prstGeom>
          <a:noFill/>
        </p:spPr>
        <p:txBody>
          <a:bodyPr wrap="square" rtlCol="0">
            <a:spAutoFit/>
          </a:bodyPr>
          <a:lstStyle/>
          <a:p>
            <a:r>
              <a:rPr lang="en-US" sz="1200" dirty="0" err="1" smtClean="0"/>
              <a:t>Fotos</a:t>
            </a:r>
            <a:r>
              <a:rPr lang="en-US" sz="1200" dirty="0" smtClean="0"/>
              <a:t> de Botany of the Hawaiian Islands, Smithsonian Museum of Natural History</a:t>
            </a:r>
            <a:endParaRPr lang="en-US" sz="1200" dirty="0"/>
          </a:p>
        </p:txBody>
      </p:sp>
    </p:spTree>
    <p:extLst>
      <p:ext uri="{BB962C8B-B14F-4D97-AF65-F5344CB8AC3E}">
        <p14:creationId xmlns:p14="http://schemas.microsoft.com/office/powerpoint/2010/main" val="3719591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7-05-14 at 10.34.2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78295"/>
            <a:ext cx="9144000" cy="5276170"/>
          </a:xfrm>
          <a:prstGeom prst="rect">
            <a:avLst/>
          </a:prstGeom>
        </p:spPr>
      </p:pic>
    </p:spTree>
    <p:extLst>
      <p:ext uri="{BB962C8B-B14F-4D97-AF65-F5344CB8AC3E}">
        <p14:creationId xmlns:p14="http://schemas.microsoft.com/office/powerpoint/2010/main" val="3143994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Shot 2017-05-14 at 10.53.4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9559" y="0"/>
            <a:ext cx="6679119" cy="6498297"/>
          </a:xfrm>
          <a:prstGeom prst="rect">
            <a:avLst/>
          </a:prstGeom>
        </p:spPr>
      </p:pic>
      <p:sp>
        <p:nvSpPr>
          <p:cNvPr id="6" name="TextBox 5"/>
          <p:cNvSpPr txBox="1"/>
          <p:nvPr/>
        </p:nvSpPr>
        <p:spPr>
          <a:xfrm>
            <a:off x="3364398" y="6475158"/>
            <a:ext cx="2710523" cy="369332"/>
          </a:xfrm>
          <a:prstGeom prst="rect">
            <a:avLst/>
          </a:prstGeom>
          <a:noFill/>
        </p:spPr>
        <p:txBody>
          <a:bodyPr wrap="none" rtlCol="0">
            <a:spAutoFit/>
          </a:bodyPr>
          <a:lstStyle/>
          <a:p>
            <a:r>
              <a:rPr lang="en-US" dirty="0" smtClean="0"/>
              <a:t>Van Dam and </a:t>
            </a:r>
            <a:r>
              <a:rPr lang="en-US" dirty="0" err="1" smtClean="0"/>
              <a:t>Matkze</a:t>
            </a:r>
            <a:r>
              <a:rPr lang="en-US" dirty="0" smtClean="0"/>
              <a:t> 2016</a:t>
            </a:r>
            <a:endParaRPr lang="en-US" dirty="0"/>
          </a:p>
        </p:txBody>
      </p:sp>
    </p:spTree>
    <p:extLst>
      <p:ext uri="{BB962C8B-B14F-4D97-AF65-F5344CB8AC3E}">
        <p14:creationId xmlns:p14="http://schemas.microsoft.com/office/powerpoint/2010/main" val="2608159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202642" y="5263468"/>
            <a:ext cx="2672138" cy="477054"/>
          </a:xfrm>
          <a:prstGeom prst="rect">
            <a:avLst/>
          </a:prstGeom>
          <a:noFill/>
        </p:spPr>
        <p:txBody>
          <a:bodyPr wrap="none" rtlCol="0">
            <a:spAutoFit/>
          </a:bodyPr>
          <a:lstStyle/>
          <a:p>
            <a:r>
              <a:rPr lang="en-US" sz="2500" dirty="0" smtClean="0"/>
              <a:t>4 states -&gt; 2</a:t>
            </a:r>
            <a:r>
              <a:rPr lang="en-US" sz="2500" baseline="30000" dirty="0" smtClean="0"/>
              <a:t>4</a:t>
            </a:r>
            <a:r>
              <a:rPr lang="en-US" sz="2500" dirty="0" smtClean="0"/>
              <a:t>  -&gt; 16</a:t>
            </a:r>
            <a:endParaRPr lang="en-US" sz="2500" dirty="0"/>
          </a:p>
        </p:txBody>
      </p:sp>
      <p:sp>
        <p:nvSpPr>
          <p:cNvPr id="7" name="TextBox 6"/>
          <p:cNvSpPr txBox="1"/>
          <p:nvPr/>
        </p:nvSpPr>
        <p:spPr>
          <a:xfrm>
            <a:off x="2609382" y="6334038"/>
            <a:ext cx="3858659" cy="477054"/>
          </a:xfrm>
          <a:prstGeom prst="rect">
            <a:avLst/>
          </a:prstGeom>
          <a:noFill/>
        </p:spPr>
        <p:txBody>
          <a:bodyPr wrap="square" rtlCol="0">
            <a:spAutoFit/>
          </a:bodyPr>
          <a:lstStyle/>
          <a:p>
            <a:r>
              <a:rPr lang="en-US" sz="2500" dirty="0" smtClean="0"/>
              <a:t>10 states -&gt; 2</a:t>
            </a:r>
            <a:r>
              <a:rPr lang="en-US" sz="2500" baseline="30000" dirty="0" smtClean="0"/>
              <a:t>10</a:t>
            </a:r>
            <a:r>
              <a:rPr lang="en-US" sz="2500" dirty="0" smtClean="0"/>
              <a:t> -&gt; 1024, etc. </a:t>
            </a:r>
            <a:endParaRPr lang="en-US" sz="2500" dirty="0"/>
          </a:p>
        </p:txBody>
      </p:sp>
      <p:sp>
        <p:nvSpPr>
          <p:cNvPr id="10" name="TextBox 9"/>
          <p:cNvSpPr txBox="1"/>
          <p:nvPr/>
        </p:nvSpPr>
        <p:spPr>
          <a:xfrm>
            <a:off x="2045725" y="193712"/>
            <a:ext cx="4985973" cy="553998"/>
          </a:xfrm>
          <a:prstGeom prst="rect">
            <a:avLst/>
          </a:prstGeom>
          <a:noFill/>
        </p:spPr>
        <p:txBody>
          <a:bodyPr wrap="none" rtlCol="0">
            <a:spAutoFit/>
          </a:bodyPr>
          <a:lstStyle/>
          <a:p>
            <a:r>
              <a:rPr lang="en-US" sz="3000" dirty="0" smtClean="0"/>
              <a:t>Transition Probability Matrices </a:t>
            </a:r>
            <a:endParaRPr lang="en-US" sz="3000" dirty="0"/>
          </a:p>
        </p:txBody>
      </p:sp>
      <p:pic>
        <p:nvPicPr>
          <p:cNvPr id="2" name="Picture 1" descr="Screen Shot 2017-05-15 at 2.44.5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4845" y="1745780"/>
            <a:ext cx="5792744" cy="3328947"/>
          </a:xfrm>
          <a:prstGeom prst="rect">
            <a:avLst/>
          </a:prstGeom>
        </p:spPr>
      </p:pic>
      <p:sp>
        <p:nvSpPr>
          <p:cNvPr id="3" name="TextBox 2"/>
          <p:cNvSpPr txBox="1"/>
          <p:nvPr/>
        </p:nvSpPr>
        <p:spPr>
          <a:xfrm>
            <a:off x="2609382" y="1296309"/>
            <a:ext cx="3760844" cy="477054"/>
          </a:xfrm>
          <a:prstGeom prst="rect">
            <a:avLst/>
          </a:prstGeom>
          <a:noFill/>
        </p:spPr>
        <p:txBody>
          <a:bodyPr wrap="none" rtlCol="0">
            <a:spAutoFit/>
          </a:bodyPr>
          <a:lstStyle/>
          <a:p>
            <a:r>
              <a:rPr lang="en-US" sz="2500" dirty="0" smtClean="0"/>
              <a:t>3 states -&gt; 2</a:t>
            </a:r>
            <a:r>
              <a:rPr lang="en-US" sz="2500" baseline="30000" dirty="0" smtClean="0"/>
              <a:t>3 </a:t>
            </a:r>
            <a:r>
              <a:rPr lang="en-US" sz="2500" dirty="0" smtClean="0"/>
              <a:t>-&gt; </a:t>
            </a:r>
            <a:r>
              <a:rPr lang="en-US" sz="2500" dirty="0" err="1" smtClean="0"/>
              <a:t>matriz</a:t>
            </a:r>
            <a:r>
              <a:rPr lang="en-US" sz="2500" dirty="0" smtClean="0"/>
              <a:t> 8 x 8</a:t>
            </a:r>
            <a:endParaRPr lang="en-US" sz="2500" baseline="30000" dirty="0"/>
          </a:p>
        </p:txBody>
      </p:sp>
      <p:sp>
        <p:nvSpPr>
          <p:cNvPr id="4" name="TextBox 3"/>
          <p:cNvSpPr txBox="1"/>
          <p:nvPr/>
        </p:nvSpPr>
        <p:spPr>
          <a:xfrm>
            <a:off x="2959075" y="5799307"/>
            <a:ext cx="3274429" cy="369332"/>
          </a:xfrm>
          <a:prstGeom prst="rect">
            <a:avLst/>
          </a:prstGeom>
          <a:noFill/>
        </p:spPr>
        <p:txBody>
          <a:bodyPr wrap="none" rtlCol="0">
            <a:spAutoFit/>
          </a:bodyPr>
          <a:lstStyle/>
          <a:p>
            <a:r>
              <a:rPr lang="en-US" i="1" dirty="0" smtClean="0"/>
              <a:t>Kauai, Oahu, Maui Nui, y Hawaii</a:t>
            </a:r>
            <a:endParaRPr lang="en-US" i="1" dirty="0"/>
          </a:p>
        </p:txBody>
      </p:sp>
    </p:spTree>
    <p:extLst>
      <p:ext uri="{BB962C8B-B14F-4D97-AF65-F5344CB8AC3E}">
        <p14:creationId xmlns:p14="http://schemas.microsoft.com/office/powerpoint/2010/main" val="335691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creen Shot 2017-05-14 at 8.32.1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864" y="0"/>
            <a:ext cx="7875317" cy="6488668"/>
          </a:xfrm>
          <a:prstGeom prst="rect">
            <a:avLst/>
          </a:prstGeom>
        </p:spPr>
      </p:pic>
      <p:sp>
        <p:nvSpPr>
          <p:cNvPr id="9" name="Rectangle 8"/>
          <p:cNvSpPr/>
          <p:nvPr/>
        </p:nvSpPr>
        <p:spPr>
          <a:xfrm>
            <a:off x="-78556" y="6488668"/>
            <a:ext cx="9453325" cy="369332"/>
          </a:xfrm>
          <a:prstGeom prst="rect">
            <a:avLst/>
          </a:prstGeom>
        </p:spPr>
        <p:txBody>
          <a:bodyPr wrap="square">
            <a:spAutoFit/>
          </a:bodyPr>
          <a:lstStyle/>
          <a:p>
            <a:r>
              <a:rPr lang="en-US" dirty="0" smtClean="0"/>
              <a:t>Image: Nick </a:t>
            </a:r>
            <a:r>
              <a:rPr lang="en-US" dirty="0" err="1" smtClean="0"/>
              <a:t>Matzke</a:t>
            </a:r>
            <a:r>
              <a:rPr lang="en-US" dirty="0" smtClean="0"/>
              <a:t> @ http://</a:t>
            </a:r>
            <a:r>
              <a:rPr lang="en-US" dirty="0" err="1" smtClean="0"/>
              <a:t>phylo.wikidot.com</a:t>
            </a:r>
            <a:r>
              <a:rPr lang="en-US" dirty="0" smtClean="0"/>
              <a:t>/</a:t>
            </a:r>
            <a:r>
              <a:rPr lang="en-US" dirty="0" err="1" smtClean="0"/>
              <a:t>biogeobears#BioGeoBEARS_supermodel_graphic</a:t>
            </a:r>
            <a:endParaRPr lang="en-US" dirty="0"/>
          </a:p>
        </p:txBody>
      </p:sp>
    </p:spTree>
    <p:extLst>
      <p:ext uri="{BB962C8B-B14F-4D97-AF65-F5344CB8AC3E}">
        <p14:creationId xmlns:p14="http://schemas.microsoft.com/office/powerpoint/2010/main" val="239160618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creen Shot 2017-05-14 at 8.32.1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864" y="0"/>
            <a:ext cx="7875317" cy="6488668"/>
          </a:xfrm>
          <a:prstGeom prst="rect">
            <a:avLst/>
          </a:prstGeom>
        </p:spPr>
      </p:pic>
      <p:sp>
        <p:nvSpPr>
          <p:cNvPr id="9" name="Rectangle 8"/>
          <p:cNvSpPr/>
          <p:nvPr/>
        </p:nvSpPr>
        <p:spPr>
          <a:xfrm>
            <a:off x="-78556" y="6488668"/>
            <a:ext cx="9453325" cy="369332"/>
          </a:xfrm>
          <a:prstGeom prst="rect">
            <a:avLst/>
          </a:prstGeom>
        </p:spPr>
        <p:txBody>
          <a:bodyPr wrap="square">
            <a:spAutoFit/>
          </a:bodyPr>
          <a:lstStyle/>
          <a:p>
            <a:r>
              <a:rPr lang="en-US" dirty="0" smtClean="0"/>
              <a:t>Image: Nick </a:t>
            </a:r>
            <a:r>
              <a:rPr lang="en-US" dirty="0" err="1" smtClean="0"/>
              <a:t>Matzke</a:t>
            </a:r>
            <a:r>
              <a:rPr lang="en-US" dirty="0" smtClean="0"/>
              <a:t> @ http://</a:t>
            </a:r>
            <a:r>
              <a:rPr lang="en-US" dirty="0" err="1" smtClean="0"/>
              <a:t>phylo.wikidot.com</a:t>
            </a:r>
            <a:r>
              <a:rPr lang="en-US" dirty="0" smtClean="0"/>
              <a:t>/</a:t>
            </a:r>
            <a:r>
              <a:rPr lang="en-US" dirty="0" err="1" smtClean="0"/>
              <a:t>biogeobears#BioGeoBEARS_supermodel_graphic</a:t>
            </a:r>
            <a:endParaRPr lang="en-US" dirty="0"/>
          </a:p>
        </p:txBody>
      </p:sp>
      <p:cxnSp>
        <p:nvCxnSpPr>
          <p:cNvPr id="3" name="Straight Arrow Connector 2"/>
          <p:cNvCxnSpPr/>
          <p:nvPr/>
        </p:nvCxnSpPr>
        <p:spPr>
          <a:xfrm flipH="1">
            <a:off x="8242479" y="720172"/>
            <a:ext cx="791865"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flipH="1">
            <a:off x="8242479" y="1142819"/>
            <a:ext cx="791865"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H="1">
            <a:off x="8257677" y="3790177"/>
            <a:ext cx="776667"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H="1">
            <a:off x="8242479" y="6087635"/>
            <a:ext cx="791865" cy="0"/>
          </a:xfrm>
          <a:prstGeom prst="straightConnector1">
            <a:avLst/>
          </a:prstGeom>
          <a:ln>
            <a:solidFill>
              <a:srgbClr val="E75F00"/>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H="1">
            <a:off x="8257677" y="4571091"/>
            <a:ext cx="776667"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3766068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338</TotalTime>
  <Words>553</Words>
  <Application>Microsoft Macintosh PowerPoint</Application>
  <PresentationFormat>On-screen Show (4:3)</PresentationFormat>
  <Paragraphs>58</Paragraphs>
  <Slides>18</Slides>
  <Notes>3</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Tutorial BioGeoBears</vt:lpstr>
      <vt:lpstr>Introducción a BioGeoBears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Avances </vt:lpstr>
      <vt:lpstr>PowerPoint Presentation</vt:lpstr>
      <vt:lpstr>PowerPoint Presentation</vt:lpstr>
      <vt:lpstr>Recursos adicionales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BioGeoBears Tutorial</dc:title>
  <dc:creator>Carrie Tribble</dc:creator>
  <cp:lastModifiedBy>Carrie Tribble</cp:lastModifiedBy>
  <cp:revision>24</cp:revision>
  <dcterms:created xsi:type="dcterms:W3CDTF">2017-05-14T23:30:05Z</dcterms:created>
  <dcterms:modified xsi:type="dcterms:W3CDTF">2017-05-15T19:07:30Z</dcterms:modified>
</cp:coreProperties>
</file>