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59" r:id="rId7"/>
    <p:sldId id="272" r:id="rId8"/>
    <p:sldId id="263" r:id="rId9"/>
    <p:sldId id="261" r:id="rId10"/>
    <p:sldId id="266" r:id="rId11"/>
    <p:sldId id="267" r:id="rId12"/>
    <p:sldId id="268" r:id="rId13"/>
    <p:sldId id="269" r:id="rId14"/>
    <p:sldId id="273" r:id="rId15"/>
    <p:sldId id="274" r:id="rId16"/>
    <p:sldId id="27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9"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ECB6101-03B5-4CC8-8811-BDEFD2BC40E0}" type="datetimeFigureOut">
              <a:rPr lang="en-US" smtClean="0"/>
              <a:t>11/22/2017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4253C89-4E58-44B8-8F11-97B3C240E2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4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B6101-03B5-4CC8-8811-BDEFD2BC40E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404760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B6101-03B5-4CC8-8811-BDEFD2BC40E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356343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B6101-03B5-4CC8-8811-BDEFD2BC40E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116620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ECB6101-03B5-4CC8-8811-BDEFD2BC40E0}" type="datetimeFigureOut">
              <a:rPr lang="en-US" smtClean="0"/>
              <a:t>11/22/2017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4253C89-4E58-44B8-8F11-97B3C240E2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412964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CB6101-03B5-4CC8-8811-BDEFD2BC40E0}"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307891840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CB6101-03B5-4CC8-8811-BDEFD2BC40E0}"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10056595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CB6101-03B5-4CC8-8811-BDEFD2BC40E0}" type="datetimeFigureOut">
              <a:rPr lang="en-US" smtClean="0"/>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391163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B6101-03B5-4CC8-8811-BDEFD2BC40E0}" type="datetimeFigureOut">
              <a:rPr lang="en-US" smtClean="0"/>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345403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2ECB6101-03B5-4CC8-8811-BDEFD2BC40E0}" type="datetimeFigureOut">
              <a:rPr lang="en-US" smtClean="0"/>
              <a:t>11/22/2017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4253C89-4E58-44B8-8F11-97B3C240E2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966657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ECB6101-03B5-4CC8-8811-BDEFD2BC40E0}" type="datetimeFigureOut">
              <a:rPr lang="en-US" smtClean="0"/>
              <a:t>11/22/2017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4253C89-4E58-44B8-8F11-97B3C240E26A}" type="slidenum">
              <a:rPr lang="en-US" smtClean="0"/>
              <a:t>‹#›</a:t>
            </a:fld>
            <a:endParaRPr lang="en-US"/>
          </a:p>
        </p:txBody>
      </p:sp>
    </p:spTree>
    <p:extLst>
      <p:ext uri="{BB962C8B-B14F-4D97-AF65-F5344CB8AC3E}">
        <p14:creationId xmlns:p14="http://schemas.microsoft.com/office/powerpoint/2010/main" val="265431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ECB6101-03B5-4CC8-8811-BDEFD2BC40E0}" type="datetimeFigureOut">
              <a:rPr lang="en-US" smtClean="0"/>
              <a:t>11/22/2017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4253C89-4E58-44B8-8F11-97B3C240E2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459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614" y="1872220"/>
            <a:ext cx="10318418" cy="4394988"/>
          </a:xfrm>
        </p:spPr>
        <p:txBody>
          <a:bodyPr/>
          <a:lstStyle/>
          <a:p>
            <a:r>
              <a:rPr lang="en-US" dirty="0" smtClean="0"/>
              <a:t>LAVIDA CAFÉ</a:t>
            </a:r>
            <a:br>
              <a:rPr lang="en-US" dirty="0" smtClean="0"/>
            </a:br>
            <a:endParaRPr lang="en-US" dirty="0"/>
          </a:p>
        </p:txBody>
      </p:sp>
      <p:sp>
        <p:nvSpPr>
          <p:cNvPr id="3" name="Subtitle 2"/>
          <p:cNvSpPr>
            <a:spLocks noGrp="1"/>
          </p:cNvSpPr>
          <p:nvPr>
            <p:ph type="subTitle" idx="1"/>
          </p:nvPr>
        </p:nvSpPr>
        <p:spPr>
          <a:xfrm>
            <a:off x="2111136" y="4441341"/>
            <a:ext cx="8045373" cy="742279"/>
          </a:xfrm>
        </p:spPr>
        <p:txBody>
          <a:bodyPr>
            <a:normAutofit/>
          </a:bodyPr>
          <a:lstStyle/>
          <a:p>
            <a:r>
              <a:rPr lang="en-US" dirty="0" smtClean="0"/>
              <a:t>WITH LOVE</a:t>
            </a:r>
            <a:endParaRPr lang="en-US" dirty="0"/>
          </a:p>
        </p:txBody>
      </p:sp>
    </p:spTree>
    <p:extLst>
      <p:ext uri="{BB962C8B-B14F-4D97-AF65-F5344CB8AC3E}">
        <p14:creationId xmlns:p14="http://schemas.microsoft.com/office/powerpoint/2010/main" val="179709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5839" y="5456617"/>
            <a:ext cx="3339106" cy="951135"/>
          </a:xfrm>
        </p:spPr>
        <p:txBody>
          <a:bodyPr/>
          <a:lstStyle/>
          <a:p>
            <a:r>
              <a:rPr lang="en-US" dirty="0" smtClean="0"/>
              <a:t>MENU PAGE</a:t>
            </a:r>
            <a:endParaRPr lang="en-US" dirty="0"/>
          </a:p>
        </p:txBody>
      </p:sp>
      <p:pic>
        <p:nvPicPr>
          <p:cNvPr id="4" name="Picture 3"/>
          <p:cNvPicPr/>
          <p:nvPr/>
        </p:nvPicPr>
        <p:blipFill>
          <a:blip r:embed="rId2"/>
          <a:stretch>
            <a:fillRect/>
          </a:stretch>
        </p:blipFill>
        <p:spPr>
          <a:xfrm>
            <a:off x="2847109" y="552969"/>
            <a:ext cx="8790709" cy="4606812"/>
          </a:xfrm>
          <a:prstGeom prst="rect">
            <a:avLst/>
          </a:prstGeom>
        </p:spPr>
      </p:pic>
    </p:spTree>
    <p:extLst>
      <p:ext uri="{BB962C8B-B14F-4D97-AF65-F5344CB8AC3E}">
        <p14:creationId xmlns:p14="http://schemas.microsoft.com/office/powerpoint/2010/main" val="326011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61439" y="5741672"/>
            <a:ext cx="3116306" cy="951135"/>
          </a:xfrm>
        </p:spPr>
        <p:txBody>
          <a:bodyPr/>
          <a:lstStyle/>
          <a:p>
            <a:r>
              <a:rPr lang="en-US" dirty="0" smtClean="0"/>
              <a:t>LOGIN PAGE</a:t>
            </a:r>
            <a:endParaRPr lang="en-US" dirty="0"/>
          </a:p>
        </p:txBody>
      </p:sp>
      <p:pic>
        <p:nvPicPr>
          <p:cNvPr id="4" name="Picture 3"/>
          <p:cNvPicPr/>
          <p:nvPr/>
        </p:nvPicPr>
        <p:blipFill>
          <a:blip r:embed="rId2"/>
          <a:stretch>
            <a:fillRect/>
          </a:stretch>
        </p:blipFill>
        <p:spPr>
          <a:xfrm>
            <a:off x="3124199" y="311728"/>
            <a:ext cx="8472055" cy="5174672"/>
          </a:xfrm>
          <a:prstGeom prst="rect">
            <a:avLst/>
          </a:prstGeom>
        </p:spPr>
      </p:pic>
    </p:spTree>
    <p:extLst>
      <p:ext uri="{BB962C8B-B14F-4D97-AF65-F5344CB8AC3E}">
        <p14:creationId xmlns:p14="http://schemas.microsoft.com/office/powerpoint/2010/main" val="39564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9221" y="5720890"/>
            <a:ext cx="7017488" cy="951135"/>
          </a:xfrm>
        </p:spPr>
        <p:txBody>
          <a:bodyPr/>
          <a:lstStyle/>
          <a:p>
            <a:r>
              <a:rPr lang="en-US" dirty="0" smtClean="0"/>
              <a:t>REGISTRATION PAGE</a:t>
            </a:r>
            <a:endParaRPr lang="en-US" dirty="0"/>
          </a:p>
        </p:txBody>
      </p:sp>
      <p:pic>
        <p:nvPicPr>
          <p:cNvPr id="4" name="Picture 3"/>
          <p:cNvPicPr/>
          <p:nvPr/>
        </p:nvPicPr>
        <p:blipFill>
          <a:blip r:embed="rId2"/>
          <a:stretch>
            <a:fillRect/>
          </a:stretch>
        </p:blipFill>
        <p:spPr>
          <a:xfrm>
            <a:off x="2930236" y="623454"/>
            <a:ext cx="8826473" cy="5097435"/>
          </a:xfrm>
          <a:prstGeom prst="rect">
            <a:avLst/>
          </a:prstGeom>
        </p:spPr>
      </p:pic>
    </p:spTree>
    <p:extLst>
      <p:ext uri="{BB962C8B-B14F-4D97-AF65-F5344CB8AC3E}">
        <p14:creationId xmlns:p14="http://schemas.microsoft.com/office/powerpoint/2010/main" val="307654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1240" y="5906865"/>
            <a:ext cx="7017488" cy="951135"/>
          </a:xfrm>
        </p:spPr>
        <p:txBody>
          <a:bodyPr/>
          <a:lstStyle/>
          <a:p>
            <a:r>
              <a:rPr lang="en-US" dirty="0" smtClean="0"/>
              <a:t>CONTACT AND LOCATION PAGE</a:t>
            </a:r>
            <a:endParaRPr lang="en-US" dirty="0"/>
          </a:p>
        </p:txBody>
      </p:sp>
      <p:pic>
        <p:nvPicPr>
          <p:cNvPr id="4" name="Picture 3"/>
          <p:cNvPicPr/>
          <p:nvPr/>
        </p:nvPicPr>
        <p:blipFill>
          <a:blip r:embed="rId2"/>
          <a:stretch>
            <a:fillRect/>
          </a:stretch>
        </p:blipFill>
        <p:spPr>
          <a:xfrm>
            <a:off x="3127057" y="540328"/>
            <a:ext cx="8302943" cy="5112328"/>
          </a:xfrm>
          <a:prstGeom prst="rect">
            <a:avLst/>
          </a:prstGeom>
        </p:spPr>
      </p:pic>
    </p:spTree>
    <p:extLst>
      <p:ext uri="{BB962C8B-B14F-4D97-AF65-F5344CB8AC3E}">
        <p14:creationId xmlns:p14="http://schemas.microsoft.com/office/powerpoint/2010/main" val="117460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63615" y="5939840"/>
            <a:ext cx="7017488" cy="951135"/>
          </a:xfrm>
        </p:spPr>
        <p:txBody>
          <a:bodyPr/>
          <a:lstStyle/>
          <a:p>
            <a:r>
              <a:rPr lang="en-US" dirty="0" smtClean="0"/>
              <a:t>Reservation page</a:t>
            </a:r>
            <a:endParaRPr lang="en-US" dirty="0"/>
          </a:p>
        </p:txBody>
      </p:sp>
      <p:pic>
        <p:nvPicPr>
          <p:cNvPr id="4" name="Picture 3"/>
          <p:cNvPicPr/>
          <p:nvPr/>
        </p:nvPicPr>
        <p:blipFill>
          <a:blip r:embed="rId2"/>
          <a:stretch>
            <a:fillRect/>
          </a:stretch>
        </p:blipFill>
        <p:spPr>
          <a:xfrm>
            <a:off x="3167697" y="862150"/>
            <a:ext cx="8667252" cy="4924696"/>
          </a:xfrm>
          <a:prstGeom prst="rect">
            <a:avLst/>
          </a:prstGeom>
        </p:spPr>
      </p:pic>
    </p:spTree>
    <p:extLst>
      <p:ext uri="{BB962C8B-B14F-4D97-AF65-F5344CB8AC3E}">
        <p14:creationId xmlns:p14="http://schemas.microsoft.com/office/powerpoint/2010/main" val="343145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02804" y="5906865"/>
            <a:ext cx="7017488" cy="951135"/>
          </a:xfrm>
        </p:spPr>
        <p:txBody>
          <a:bodyPr/>
          <a:lstStyle/>
          <a:p>
            <a:r>
              <a:rPr lang="en-US" dirty="0" smtClean="0"/>
              <a:t>Food gallery</a:t>
            </a:r>
            <a:endParaRPr lang="en-US" dirty="0"/>
          </a:p>
        </p:txBody>
      </p:sp>
      <p:pic>
        <p:nvPicPr>
          <p:cNvPr id="4" name="Picture 3"/>
          <p:cNvPicPr/>
          <p:nvPr/>
        </p:nvPicPr>
        <p:blipFill>
          <a:blip r:embed="rId2"/>
          <a:stretch>
            <a:fillRect/>
          </a:stretch>
        </p:blipFill>
        <p:spPr>
          <a:xfrm>
            <a:off x="3124199" y="378823"/>
            <a:ext cx="8789127" cy="5303520"/>
          </a:xfrm>
          <a:prstGeom prst="rect">
            <a:avLst/>
          </a:prstGeom>
        </p:spPr>
      </p:pic>
    </p:spTree>
    <p:extLst>
      <p:ext uri="{BB962C8B-B14F-4D97-AF65-F5344CB8AC3E}">
        <p14:creationId xmlns:p14="http://schemas.microsoft.com/office/powerpoint/2010/main" val="262556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19924" y="5812924"/>
            <a:ext cx="7017488" cy="951135"/>
          </a:xfrm>
        </p:spPr>
        <p:txBody>
          <a:bodyPr/>
          <a:lstStyle/>
          <a:p>
            <a:r>
              <a:rPr lang="en-US" dirty="0" smtClean="0"/>
              <a:t>OUR TEAM</a:t>
            </a:r>
            <a:endParaRPr lang="en-US" dirty="0"/>
          </a:p>
        </p:txBody>
      </p:sp>
      <p:pic>
        <p:nvPicPr>
          <p:cNvPr id="4" name="Picture 3"/>
          <p:cNvPicPr/>
          <p:nvPr/>
        </p:nvPicPr>
        <p:blipFill>
          <a:blip r:embed="rId2"/>
          <a:stretch>
            <a:fillRect/>
          </a:stretch>
        </p:blipFill>
        <p:spPr>
          <a:xfrm>
            <a:off x="3124199" y="574766"/>
            <a:ext cx="8240487" cy="4990011"/>
          </a:xfrm>
          <a:prstGeom prst="rect">
            <a:avLst/>
          </a:prstGeom>
        </p:spPr>
      </p:pic>
    </p:spTree>
    <p:extLst>
      <p:ext uri="{BB962C8B-B14F-4D97-AF65-F5344CB8AC3E}">
        <p14:creationId xmlns:p14="http://schemas.microsoft.com/office/powerpoint/2010/main" val="346219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SUBMITTEED BY :</a:t>
            </a:r>
          </a:p>
          <a:p>
            <a:r>
              <a:rPr lang="en-US" dirty="0" smtClean="0"/>
              <a:t>ANKITA SINHA(15BCS2240)</a:t>
            </a:r>
            <a:endParaRPr lang="en-US" dirty="0"/>
          </a:p>
        </p:txBody>
      </p:sp>
    </p:spTree>
    <p:extLst>
      <p:ext uri="{BB962C8B-B14F-4D97-AF65-F5344CB8AC3E}">
        <p14:creationId xmlns:p14="http://schemas.microsoft.com/office/powerpoint/2010/main" val="198133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51560"/>
          </a:xfrm>
        </p:spPr>
        <p:txBody>
          <a:bodyPr/>
          <a:lstStyle/>
          <a:p>
            <a:r>
              <a:rPr lang="en-US" dirty="0" smtClean="0"/>
              <a:t>WHAT IS LAVIDA CAFÉ?</a:t>
            </a:r>
            <a:endParaRPr lang="en-US" dirty="0"/>
          </a:p>
        </p:txBody>
      </p:sp>
      <p:sp>
        <p:nvSpPr>
          <p:cNvPr id="3" name="Content Placeholder 2"/>
          <p:cNvSpPr>
            <a:spLocks noGrp="1"/>
          </p:cNvSpPr>
          <p:nvPr>
            <p:ph idx="1"/>
          </p:nvPr>
        </p:nvSpPr>
        <p:spPr>
          <a:xfrm>
            <a:off x="1251678" y="1433945"/>
            <a:ext cx="10178322" cy="4862946"/>
          </a:xfrm>
        </p:spPr>
        <p:txBody>
          <a:bodyPr>
            <a:normAutofit/>
          </a:bodyPr>
          <a:lstStyle/>
          <a:p>
            <a:r>
              <a:rPr lang="en-US" dirty="0" err="1"/>
              <a:t>LaVida</a:t>
            </a:r>
            <a:r>
              <a:rPr lang="en-US" dirty="0"/>
              <a:t> Cafe is a web application. </a:t>
            </a:r>
            <a:endParaRPr lang="en-US" dirty="0" smtClean="0"/>
          </a:p>
          <a:p>
            <a:r>
              <a:rPr lang="en-US" dirty="0" smtClean="0"/>
              <a:t>This </a:t>
            </a:r>
            <a:r>
              <a:rPr lang="en-US" dirty="0"/>
              <a:t>system is developed to automate day to day activity of a restaurant. Restaurant is a kind of business that serves people all over world with ready made food. This system is developed to provide service facility to restaurant and also to the customer. </a:t>
            </a:r>
            <a:endParaRPr lang="en-US" dirty="0" smtClean="0"/>
          </a:p>
          <a:p>
            <a:r>
              <a:rPr lang="en-US" dirty="0" smtClean="0"/>
              <a:t>This </a:t>
            </a:r>
            <a:r>
              <a:rPr lang="en-US" dirty="0"/>
              <a:t>restaurant management system can be used by employees in a restaurant to handle the clients, their orders and can help them easily find free tables or place orders. The services that are provided is food ordering and reservation table management by the customer through the system online, customer information management and waiter information management, menu information management and report. </a:t>
            </a:r>
            <a:endParaRPr lang="en-US" dirty="0" smtClean="0"/>
          </a:p>
          <a:p>
            <a:r>
              <a:rPr lang="en-US" dirty="0" smtClean="0"/>
              <a:t>The </a:t>
            </a:r>
            <a:r>
              <a:rPr lang="en-US" dirty="0"/>
              <a:t>restaurant menu is organized by categories (appetizers, soups, salads, entrees, sides and drinks) of menu items. </a:t>
            </a:r>
            <a:endParaRPr lang="en-US" dirty="0" smtClean="0"/>
          </a:p>
          <a:p>
            <a:r>
              <a:rPr lang="en-US" dirty="0" smtClean="0"/>
              <a:t>Main </a:t>
            </a:r>
            <a:r>
              <a:rPr lang="en-US" dirty="0"/>
              <a:t>objective build the system this is to provide ordering and reservation service by online to the customer. </a:t>
            </a:r>
          </a:p>
        </p:txBody>
      </p:sp>
    </p:spTree>
    <p:extLst>
      <p:ext uri="{BB962C8B-B14F-4D97-AF65-F5344CB8AC3E}">
        <p14:creationId xmlns:p14="http://schemas.microsoft.com/office/powerpoint/2010/main" val="247122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LAVIDA CAFÉ…</a:t>
            </a:r>
            <a:endParaRPr lang="en-US" dirty="0"/>
          </a:p>
        </p:txBody>
      </p:sp>
      <p:sp>
        <p:nvSpPr>
          <p:cNvPr id="3" name="Content Placeholder 2"/>
          <p:cNvSpPr>
            <a:spLocks noGrp="1"/>
          </p:cNvSpPr>
          <p:nvPr>
            <p:ph idx="1"/>
          </p:nvPr>
        </p:nvSpPr>
        <p:spPr>
          <a:xfrm>
            <a:off x="1251678" y="1683327"/>
            <a:ext cx="10178322" cy="4196265"/>
          </a:xfrm>
        </p:spPr>
        <p:txBody>
          <a:bodyPr>
            <a:normAutofit/>
          </a:bodyPr>
          <a:lstStyle/>
          <a:p>
            <a:r>
              <a:rPr lang="en-US" sz="2400" dirty="0"/>
              <a:t>The main objective of this project is to develop a client/server model, which deals with all kind of services present in restaurant. The system has two parts first for the customers and the other for the management side.</a:t>
            </a:r>
          </a:p>
          <a:p>
            <a:r>
              <a:rPr lang="en-US" sz="2400" dirty="0"/>
              <a:t>The customer side allows the customer to view menu list and reserve meal with special time and can add extra services if need for special occasion and at the management side the staff is allowed to edit information regarding menu list, price, assigning cook, maintain information regarding the orders placed, etc. </a:t>
            </a:r>
            <a:endParaRPr lang="en-US" sz="2400" dirty="0" smtClean="0"/>
          </a:p>
          <a:p>
            <a:r>
              <a:rPr lang="en-US" sz="2400" dirty="0" smtClean="0"/>
              <a:t>This </a:t>
            </a:r>
            <a:r>
              <a:rPr lang="en-US" sz="2400" dirty="0"/>
              <a:t>system is transparent about the services it provides and easy to use. For business owners it saves time, business resources and expenses</a:t>
            </a:r>
            <a:r>
              <a:rPr lang="en-US" sz="2400" dirty="0" smtClean="0"/>
              <a:t>.</a:t>
            </a:r>
            <a:endParaRPr lang="en-US" sz="2400" dirty="0"/>
          </a:p>
        </p:txBody>
      </p:sp>
    </p:spTree>
    <p:extLst>
      <p:ext uri="{BB962C8B-B14F-4D97-AF65-F5344CB8AC3E}">
        <p14:creationId xmlns:p14="http://schemas.microsoft.com/office/powerpoint/2010/main" val="182653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b="1" cap="none"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SYSTEM REQUIREMENT SPECIFICATION</a:t>
            </a:r>
            <a:endParaRPr lang="en-US" sz="44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3469867"/>
              </p:ext>
            </p:extLst>
          </p:nvPr>
        </p:nvGraphicFramePr>
        <p:xfrm>
          <a:off x="1018309" y="1874517"/>
          <a:ext cx="5039591" cy="3944391"/>
        </p:xfrm>
        <a:graphic>
          <a:graphicData uri="http://schemas.openxmlformats.org/drawingml/2006/table">
            <a:tbl>
              <a:tblPr firstRow="1" firstCol="1" bandRow="1">
                <a:tableStyleId>{5C22544A-7EE6-4342-B048-85BDC9FD1C3A}</a:tableStyleId>
              </a:tblPr>
              <a:tblGrid>
                <a:gridCol w="2198219">
                  <a:extLst>
                    <a:ext uri="{9D8B030D-6E8A-4147-A177-3AD203B41FA5}">
                      <a16:colId xmlns:a16="http://schemas.microsoft.com/office/drawing/2014/main" val="917557719"/>
                    </a:ext>
                  </a:extLst>
                </a:gridCol>
                <a:gridCol w="2841372">
                  <a:extLst>
                    <a:ext uri="{9D8B030D-6E8A-4147-A177-3AD203B41FA5}">
                      <a16:colId xmlns:a16="http://schemas.microsoft.com/office/drawing/2014/main" val="151919615"/>
                    </a:ext>
                  </a:extLst>
                </a:gridCol>
              </a:tblGrid>
              <a:tr h="542276">
                <a:tc>
                  <a:txBody>
                    <a:bodyPr/>
                    <a:lstStyle/>
                    <a:p>
                      <a:pPr marL="0" marR="0">
                        <a:lnSpc>
                          <a:spcPct val="150000"/>
                        </a:lnSpc>
                        <a:spcBef>
                          <a:spcPts val="1200"/>
                        </a:spcBef>
                        <a:spcAft>
                          <a:spcPts val="0"/>
                        </a:spcAft>
                      </a:pPr>
                      <a:r>
                        <a:rPr lang="en-US" sz="1100">
                          <a:effectLst/>
                        </a:rPr>
                        <a:t>PROCESSOR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tc>
                  <a:txBody>
                    <a:bodyPr/>
                    <a:lstStyle/>
                    <a:p>
                      <a:pPr marL="457200" marR="0">
                        <a:lnSpc>
                          <a:spcPct val="150000"/>
                        </a:lnSpc>
                        <a:spcBef>
                          <a:spcPts val="1200"/>
                        </a:spcBef>
                        <a:spcAft>
                          <a:spcPts val="0"/>
                        </a:spcAft>
                      </a:pPr>
                      <a:r>
                        <a:rPr lang="en-US" sz="1100">
                          <a:effectLst/>
                        </a:rPr>
                        <a:t>Intel Core i3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extLst>
                  <a:ext uri="{0D108BD9-81ED-4DB2-BD59-A6C34878D82A}">
                    <a16:rowId xmlns:a16="http://schemas.microsoft.com/office/drawing/2014/main" val="1651785241"/>
                  </a:ext>
                </a:extLst>
              </a:tr>
              <a:tr h="623252">
                <a:tc>
                  <a:txBody>
                    <a:bodyPr/>
                    <a:lstStyle/>
                    <a:p>
                      <a:pPr marL="0" marR="0">
                        <a:lnSpc>
                          <a:spcPct val="150000"/>
                        </a:lnSpc>
                        <a:spcBef>
                          <a:spcPts val="1200"/>
                        </a:spcBef>
                        <a:spcAft>
                          <a:spcPts val="0"/>
                        </a:spcAft>
                      </a:pPr>
                      <a:r>
                        <a:rPr lang="en-US" sz="1100">
                          <a:effectLst/>
                        </a:rPr>
                        <a:t>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tc>
                  <a:txBody>
                    <a:bodyPr/>
                    <a:lstStyle/>
                    <a:p>
                      <a:pPr marL="457200" marR="0">
                        <a:lnSpc>
                          <a:spcPct val="150000"/>
                        </a:lnSpc>
                        <a:spcBef>
                          <a:spcPts val="1200"/>
                        </a:spcBef>
                        <a:spcAft>
                          <a:spcPts val="0"/>
                        </a:spcAft>
                      </a:pPr>
                      <a:r>
                        <a:rPr lang="en-US" sz="1100">
                          <a:effectLst/>
                        </a:rPr>
                        <a:t>4GB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extLst>
                  <a:ext uri="{0D108BD9-81ED-4DB2-BD59-A6C34878D82A}">
                    <a16:rowId xmlns:a16="http://schemas.microsoft.com/office/drawing/2014/main" val="680227045"/>
                  </a:ext>
                </a:extLst>
              </a:tr>
              <a:tr h="582764">
                <a:tc>
                  <a:txBody>
                    <a:bodyPr/>
                    <a:lstStyle/>
                    <a:p>
                      <a:pPr marL="0" marR="0">
                        <a:lnSpc>
                          <a:spcPct val="150000"/>
                        </a:lnSpc>
                        <a:spcBef>
                          <a:spcPts val="1200"/>
                        </a:spcBef>
                        <a:spcAft>
                          <a:spcPts val="0"/>
                        </a:spcAft>
                      </a:pPr>
                      <a:r>
                        <a:rPr lang="en-US" sz="1100">
                          <a:effectLst/>
                        </a:rPr>
                        <a:t>HARD DISK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tc>
                  <a:txBody>
                    <a:bodyPr/>
                    <a:lstStyle/>
                    <a:p>
                      <a:pPr marL="457200" marR="0">
                        <a:lnSpc>
                          <a:spcPct val="150000"/>
                        </a:lnSpc>
                        <a:spcBef>
                          <a:spcPts val="1200"/>
                        </a:spcBef>
                        <a:spcAft>
                          <a:spcPts val="0"/>
                        </a:spcAft>
                      </a:pPr>
                      <a:r>
                        <a:rPr lang="en-US" sz="1100" dirty="0">
                          <a:effectLst/>
                        </a:rPr>
                        <a:t>500 GB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extLst>
                  <a:ext uri="{0D108BD9-81ED-4DB2-BD59-A6C34878D82A}">
                    <a16:rowId xmlns:a16="http://schemas.microsoft.com/office/drawing/2014/main" val="2454516876"/>
                  </a:ext>
                </a:extLst>
              </a:tr>
              <a:tr h="530008">
                <a:tc>
                  <a:txBody>
                    <a:bodyPr/>
                    <a:lstStyle/>
                    <a:p>
                      <a:pPr marL="0" marR="0">
                        <a:lnSpc>
                          <a:spcPct val="150000"/>
                        </a:lnSpc>
                        <a:spcBef>
                          <a:spcPts val="1200"/>
                        </a:spcBef>
                        <a:spcAft>
                          <a:spcPts val="25"/>
                        </a:spcAft>
                      </a:pPr>
                      <a:r>
                        <a:rPr lang="en-US" sz="1100">
                          <a:effectLst/>
                        </a:rPr>
                        <a:t>MONITOR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tc>
                  <a:txBody>
                    <a:bodyPr/>
                    <a:lstStyle/>
                    <a:p>
                      <a:pPr marL="457200" marR="0">
                        <a:lnSpc>
                          <a:spcPct val="150000"/>
                        </a:lnSpc>
                        <a:spcBef>
                          <a:spcPts val="1200"/>
                        </a:spcBef>
                        <a:spcAft>
                          <a:spcPts val="0"/>
                        </a:spcAft>
                      </a:pPr>
                      <a:r>
                        <a:rPr lang="en-US" sz="1100">
                          <a:effectLst/>
                        </a:rPr>
                        <a:t>LCD Monitor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extLst>
                  <a:ext uri="{0D108BD9-81ED-4DB2-BD59-A6C34878D82A}">
                    <a16:rowId xmlns:a16="http://schemas.microsoft.com/office/drawing/2014/main" val="2929110598"/>
                  </a:ext>
                </a:extLst>
              </a:tr>
              <a:tr h="1136083">
                <a:tc>
                  <a:txBody>
                    <a:bodyPr/>
                    <a:lstStyle/>
                    <a:p>
                      <a:pPr marL="0" marR="0">
                        <a:lnSpc>
                          <a:spcPct val="150000"/>
                        </a:lnSpc>
                        <a:spcBef>
                          <a:spcPts val="1200"/>
                        </a:spcBef>
                        <a:spcAft>
                          <a:spcPts val="25"/>
                        </a:spcAft>
                      </a:pPr>
                      <a:r>
                        <a:rPr lang="en-US" sz="1100">
                          <a:effectLst/>
                        </a:rPr>
                        <a:t>KEYBOARD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tc>
                  <a:txBody>
                    <a:bodyPr/>
                    <a:lstStyle/>
                    <a:p>
                      <a:pPr marL="457200" marR="0">
                        <a:lnSpc>
                          <a:spcPct val="150000"/>
                        </a:lnSpc>
                        <a:spcBef>
                          <a:spcPts val="1200"/>
                        </a:spcBef>
                        <a:spcAft>
                          <a:spcPts val="0"/>
                        </a:spcAft>
                      </a:pPr>
                      <a:r>
                        <a:rPr lang="en-US" sz="1100" dirty="0">
                          <a:effectLst/>
                        </a:rPr>
                        <a:t>101 Keys and more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extLst>
                  <a:ext uri="{0D108BD9-81ED-4DB2-BD59-A6C34878D82A}">
                    <a16:rowId xmlns:a16="http://schemas.microsoft.com/office/drawing/2014/main" val="424059627"/>
                  </a:ext>
                </a:extLst>
              </a:tr>
              <a:tr h="530008">
                <a:tc>
                  <a:txBody>
                    <a:bodyPr/>
                    <a:lstStyle/>
                    <a:p>
                      <a:pPr marL="0" marR="0">
                        <a:lnSpc>
                          <a:spcPct val="150000"/>
                        </a:lnSpc>
                        <a:spcBef>
                          <a:spcPts val="1200"/>
                        </a:spcBef>
                        <a:spcAft>
                          <a:spcPts val="25"/>
                        </a:spcAft>
                      </a:pPr>
                      <a:r>
                        <a:rPr lang="en-US" sz="1100">
                          <a:effectLst/>
                        </a:rPr>
                        <a:t>MOUSE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tc>
                  <a:txBody>
                    <a:bodyPr/>
                    <a:lstStyle/>
                    <a:p>
                      <a:pPr marL="457200" marR="0">
                        <a:lnSpc>
                          <a:spcPct val="150000"/>
                        </a:lnSpc>
                        <a:spcBef>
                          <a:spcPts val="1200"/>
                        </a:spcBef>
                        <a:spcAft>
                          <a:spcPts val="0"/>
                        </a:spcAft>
                      </a:pPr>
                      <a:r>
                        <a:rPr lang="en-US" sz="1100" dirty="0">
                          <a:effectLst/>
                        </a:rPr>
                        <a:t>Simple Mouse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71" marR="60371" marT="0" marB="0"/>
                </a:tc>
                <a:extLst>
                  <a:ext uri="{0D108BD9-81ED-4DB2-BD59-A6C34878D82A}">
                    <a16:rowId xmlns:a16="http://schemas.microsoft.com/office/drawing/2014/main" val="833479170"/>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821209051"/>
              </p:ext>
            </p:extLst>
          </p:nvPr>
        </p:nvGraphicFramePr>
        <p:xfrm>
          <a:off x="6648450" y="1874518"/>
          <a:ext cx="4800600" cy="4172990"/>
        </p:xfrm>
        <a:graphic>
          <a:graphicData uri="http://schemas.openxmlformats.org/drawingml/2006/table">
            <a:tbl>
              <a:tblPr firstRow="1" firstCol="1" bandRow="1">
                <a:tableStyleId>{5C22544A-7EE6-4342-B048-85BDC9FD1C3A}</a:tableStyleId>
              </a:tblPr>
              <a:tblGrid>
                <a:gridCol w="2267724">
                  <a:extLst>
                    <a:ext uri="{9D8B030D-6E8A-4147-A177-3AD203B41FA5}">
                      <a16:colId xmlns:a16="http://schemas.microsoft.com/office/drawing/2014/main" val="2428555473"/>
                    </a:ext>
                  </a:extLst>
                </a:gridCol>
                <a:gridCol w="2532876">
                  <a:extLst>
                    <a:ext uri="{9D8B030D-6E8A-4147-A177-3AD203B41FA5}">
                      <a16:colId xmlns:a16="http://schemas.microsoft.com/office/drawing/2014/main" val="3656930802"/>
                    </a:ext>
                  </a:extLst>
                </a:gridCol>
              </a:tblGrid>
              <a:tr h="776785">
                <a:tc>
                  <a:txBody>
                    <a:bodyPr/>
                    <a:lstStyle/>
                    <a:p>
                      <a:pPr marL="0" marR="0" algn="just">
                        <a:lnSpc>
                          <a:spcPct val="150000"/>
                        </a:lnSpc>
                        <a:spcBef>
                          <a:spcPts val="1200"/>
                        </a:spcBef>
                        <a:spcAft>
                          <a:spcPts val="0"/>
                        </a:spcAft>
                      </a:pPr>
                      <a:r>
                        <a:rPr lang="en-US" sz="1100" dirty="0">
                          <a:effectLst/>
                        </a:rPr>
                        <a:t>PLATFORM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tc>
                  <a:txBody>
                    <a:bodyPr/>
                    <a:lstStyle/>
                    <a:p>
                      <a:pPr marL="0" marR="0" algn="just">
                        <a:lnSpc>
                          <a:spcPct val="150000"/>
                        </a:lnSpc>
                        <a:spcBef>
                          <a:spcPts val="1200"/>
                        </a:spcBef>
                        <a:spcAft>
                          <a:spcPts val="0"/>
                        </a:spcAft>
                      </a:pPr>
                      <a:r>
                        <a:rPr lang="en-US" sz="1100">
                          <a:effectLst/>
                        </a:rPr>
                        <a:t>Eclipse Mars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extLst>
                  <a:ext uri="{0D108BD9-81ED-4DB2-BD59-A6C34878D82A}">
                    <a16:rowId xmlns:a16="http://schemas.microsoft.com/office/drawing/2014/main" val="3643350880"/>
                  </a:ext>
                </a:extLst>
              </a:tr>
              <a:tr h="776785">
                <a:tc>
                  <a:txBody>
                    <a:bodyPr/>
                    <a:lstStyle/>
                    <a:p>
                      <a:pPr marL="0" marR="0" algn="just">
                        <a:lnSpc>
                          <a:spcPct val="150000"/>
                        </a:lnSpc>
                        <a:spcBef>
                          <a:spcPts val="1200"/>
                        </a:spcBef>
                        <a:spcAft>
                          <a:spcPts val="0"/>
                        </a:spcAft>
                      </a:pPr>
                      <a:r>
                        <a:rPr lang="en-US" sz="1100" dirty="0">
                          <a:effectLst/>
                        </a:rPr>
                        <a:t>OPERATING SYSTEM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tc>
                  <a:txBody>
                    <a:bodyPr/>
                    <a:lstStyle/>
                    <a:p>
                      <a:pPr marL="0" marR="0" algn="just">
                        <a:lnSpc>
                          <a:spcPct val="150000"/>
                        </a:lnSpc>
                        <a:spcBef>
                          <a:spcPts val="1200"/>
                        </a:spcBef>
                        <a:spcAft>
                          <a:spcPts val="0"/>
                        </a:spcAft>
                      </a:pPr>
                      <a:r>
                        <a:rPr lang="en-US" sz="1100">
                          <a:effectLst/>
                        </a:rPr>
                        <a:t>WINDOW 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extLst>
                  <a:ext uri="{0D108BD9-81ED-4DB2-BD59-A6C34878D82A}">
                    <a16:rowId xmlns:a16="http://schemas.microsoft.com/office/drawing/2014/main" val="4226591735"/>
                  </a:ext>
                </a:extLst>
              </a:tr>
              <a:tr h="973063">
                <a:tc>
                  <a:txBody>
                    <a:bodyPr/>
                    <a:lstStyle/>
                    <a:p>
                      <a:pPr marL="0" marR="0" algn="just">
                        <a:lnSpc>
                          <a:spcPct val="150000"/>
                        </a:lnSpc>
                        <a:spcBef>
                          <a:spcPts val="1200"/>
                        </a:spcBef>
                        <a:spcAft>
                          <a:spcPts val="0"/>
                        </a:spcAft>
                      </a:pPr>
                      <a:r>
                        <a:rPr lang="en-US" sz="1100">
                          <a:effectLst/>
                        </a:rPr>
                        <a:t>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tc>
                  <a:txBody>
                    <a:bodyPr/>
                    <a:lstStyle/>
                    <a:p>
                      <a:pPr marL="0" marR="0" algn="just">
                        <a:lnSpc>
                          <a:spcPct val="150000"/>
                        </a:lnSpc>
                        <a:spcBef>
                          <a:spcPts val="1200"/>
                        </a:spcBef>
                        <a:spcAft>
                          <a:spcPts val="0"/>
                        </a:spcAft>
                      </a:pPr>
                      <a:r>
                        <a:rPr lang="en-US" sz="1100">
                          <a:effectLst/>
                        </a:rPr>
                        <a:t>HTML,JAVA,JS,CSS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extLst>
                  <a:ext uri="{0D108BD9-81ED-4DB2-BD59-A6C34878D82A}">
                    <a16:rowId xmlns:a16="http://schemas.microsoft.com/office/drawing/2014/main" val="2547129456"/>
                  </a:ext>
                </a:extLst>
              </a:tr>
              <a:tr h="705412">
                <a:tc>
                  <a:txBody>
                    <a:bodyPr/>
                    <a:lstStyle/>
                    <a:p>
                      <a:pPr marL="0" marR="0" algn="just">
                        <a:lnSpc>
                          <a:spcPct val="150000"/>
                        </a:lnSpc>
                        <a:spcBef>
                          <a:spcPts val="1200"/>
                        </a:spcBef>
                        <a:spcAft>
                          <a:spcPts val="0"/>
                        </a:spcAft>
                      </a:pPr>
                      <a:r>
                        <a:rPr lang="en-US" sz="1100">
                          <a:effectLst/>
                        </a:rPr>
                        <a:t>SERVER PAGE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tc>
                  <a:txBody>
                    <a:bodyPr/>
                    <a:lstStyle/>
                    <a:p>
                      <a:pPr marL="0" marR="0" algn="just">
                        <a:lnSpc>
                          <a:spcPct val="150000"/>
                        </a:lnSpc>
                        <a:spcBef>
                          <a:spcPts val="1200"/>
                        </a:spcBef>
                        <a:spcAft>
                          <a:spcPts val="0"/>
                        </a:spcAft>
                      </a:pPr>
                      <a:r>
                        <a:rPr lang="en-US" sz="1100">
                          <a:effectLst/>
                        </a:rPr>
                        <a:t>JSP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extLst>
                  <a:ext uri="{0D108BD9-81ED-4DB2-BD59-A6C34878D82A}">
                    <a16:rowId xmlns:a16="http://schemas.microsoft.com/office/drawing/2014/main" val="162826582"/>
                  </a:ext>
                </a:extLst>
              </a:tr>
              <a:tr h="940945">
                <a:tc>
                  <a:txBody>
                    <a:bodyPr/>
                    <a:lstStyle/>
                    <a:p>
                      <a:pPr marL="0" marR="0" algn="just">
                        <a:lnSpc>
                          <a:spcPct val="150000"/>
                        </a:lnSpc>
                        <a:spcBef>
                          <a:spcPts val="1200"/>
                        </a:spcBef>
                        <a:spcAft>
                          <a:spcPts val="0"/>
                        </a:spcAft>
                      </a:pPr>
                      <a:r>
                        <a:rPr lang="en-US" sz="1100">
                          <a:effectLst/>
                        </a:rPr>
                        <a:t>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tc>
                  <a:txBody>
                    <a:bodyPr/>
                    <a:lstStyle/>
                    <a:p>
                      <a:pPr marL="0" marR="0" algn="just">
                        <a:lnSpc>
                          <a:spcPct val="150000"/>
                        </a:lnSpc>
                        <a:spcBef>
                          <a:spcPts val="1200"/>
                        </a:spcBef>
                        <a:spcAft>
                          <a:spcPts val="0"/>
                        </a:spcAft>
                      </a:pPr>
                      <a:r>
                        <a:rPr lang="en-US" sz="1100" dirty="0">
                          <a:effectLst/>
                        </a:rPr>
                        <a:t>Google </a:t>
                      </a:r>
                      <a:r>
                        <a:rPr lang="en-US" sz="1100" dirty="0" err="1">
                          <a:effectLst/>
                        </a:rPr>
                        <a:t>Chome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1" marR="60161" marT="0" marB="0"/>
                </a:tc>
                <a:extLst>
                  <a:ext uri="{0D108BD9-81ED-4DB2-BD59-A6C34878D82A}">
                    <a16:rowId xmlns:a16="http://schemas.microsoft.com/office/drawing/2014/main" val="981807849"/>
                  </a:ext>
                </a:extLst>
              </a:tr>
            </a:tbl>
          </a:graphicData>
        </a:graphic>
      </p:graphicFrame>
      <p:sp>
        <p:nvSpPr>
          <p:cNvPr id="7" name="Rectangle 1"/>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16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sz="half" idx="1"/>
          </p:nvPr>
        </p:nvSpPr>
        <p:spPr>
          <a:xfrm>
            <a:off x="1257300" y="1413164"/>
            <a:ext cx="10359736" cy="4492336"/>
          </a:xfrm>
        </p:spPr>
        <p:txBody>
          <a:bodyPr>
            <a:normAutofit/>
          </a:bodyPr>
          <a:lstStyle/>
          <a:p>
            <a:r>
              <a:rPr lang="en-US" sz="2500" dirty="0"/>
              <a:t>This webpage is developed to help computer science students to learn about the Web application designing using JSP and HTML from their basic capabilities to build a complete working application from 5 scratch</a:t>
            </a:r>
            <a:r>
              <a:rPr lang="en-US" sz="2500" dirty="0" smtClean="0"/>
              <a:t>.</a:t>
            </a:r>
          </a:p>
          <a:p>
            <a:r>
              <a:rPr lang="en-US" sz="2500" dirty="0" smtClean="0"/>
              <a:t> </a:t>
            </a:r>
            <a:r>
              <a:rPr lang="en-US" sz="2500" dirty="0"/>
              <a:t>Further, it gives insight about how GUI interacts with server-side language, Java, and finally with the DB2 database.</a:t>
            </a:r>
          </a:p>
        </p:txBody>
      </p:sp>
    </p:spTree>
    <p:extLst>
      <p:ext uri="{BB962C8B-B14F-4D97-AF65-F5344CB8AC3E}">
        <p14:creationId xmlns:p14="http://schemas.microsoft.com/office/powerpoint/2010/main" val="381389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67546" y="5720891"/>
            <a:ext cx="8624454" cy="951135"/>
          </a:xfrm>
        </p:spPr>
        <p:txBody>
          <a:bodyPr/>
          <a:lstStyle/>
          <a:p>
            <a:r>
              <a:rPr lang="en-US" dirty="0" smtClean="0"/>
              <a:t>MODULAR REPRESENTATION OF DIAGRAM</a:t>
            </a:r>
            <a:endParaRPr lang="en-US" dirty="0"/>
          </a:p>
        </p:txBody>
      </p:sp>
      <p:pic>
        <p:nvPicPr>
          <p:cNvPr id="4" name="Picture 3"/>
          <p:cNvPicPr/>
          <p:nvPr/>
        </p:nvPicPr>
        <p:blipFill>
          <a:blip r:embed="rId2"/>
          <a:stretch>
            <a:fillRect/>
          </a:stretch>
        </p:blipFill>
        <p:spPr>
          <a:xfrm>
            <a:off x="3779873" y="704964"/>
            <a:ext cx="7463091" cy="4823000"/>
          </a:xfrm>
          <a:prstGeom prst="rect">
            <a:avLst/>
          </a:prstGeom>
        </p:spPr>
      </p:pic>
    </p:spTree>
    <p:extLst>
      <p:ext uri="{BB962C8B-B14F-4D97-AF65-F5344CB8AC3E}">
        <p14:creationId xmlns:p14="http://schemas.microsoft.com/office/powerpoint/2010/main" val="1096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59437" y="457200"/>
            <a:ext cx="4073236" cy="710564"/>
          </a:xfrm>
        </p:spPr>
        <p:txBody>
          <a:bodyPr/>
          <a:lstStyle/>
          <a:p>
            <a:r>
              <a:rPr lang="en-US" dirty="0" smtClean="0"/>
              <a:t>DATA FLOW DIAGRAM</a:t>
            </a:r>
            <a:endParaRPr lang="en-US" dirty="0"/>
          </a:p>
        </p:txBody>
      </p:sp>
      <p:sp>
        <p:nvSpPr>
          <p:cNvPr id="4" name="Text Placeholder 3"/>
          <p:cNvSpPr>
            <a:spLocks noGrp="1"/>
          </p:cNvSpPr>
          <p:nvPr>
            <p:ph type="body" sz="half" idx="2"/>
          </p:nvPr>
        </p:nvSpPr>
        <p:spPr>
          <a:xfrm>
            <a:off x="7959437" y="1167764"/>
            <a:ext cx="4073236" cy="4737736"/>
          </a:xfrm>
        </p:spPr>
        <p:txBody>
          <a:bodyPr>
            <a:normAutofit/>
          </a:bodyPr>
          <a:lstStyle/>
          <a:p>
            <a:r>
              <a:rPr lang="en-US" sz="2000" dirty="0"/>
              <a:t>This system will be going to help customer and administrator in restaurant especially part of online ordering and reservation table. </a:t>
            </a:r>
            <a:r>
              <a:rPr lang="en-US" sz="2000" dirty="0" smtClean="0"/>
              <a:t>of </a:t>
            </a:r>
            <a:r>
              <a:rPr lang="en-US" sz="2000" dirty="0"/>
              <a:t>cook or edit the existing cook’s information from the cook’s list</a:t>
            </a:r>
            <a:r>
              <a:rPr lang="en-US" sz="2000" dirty="0" smtClean="0"/>
              <a:t>.</a:t>
            </a:r>
          </a:p>
          <a:p>
            <a:r>
              <a:rPr lang="en-US" sz="2000" dirty="0" smtClean="0"/>
              <a:t> </a:t>
            </a:r>
            <a:r>
              <a:rPr lang="en-US" sz="2000" dirty="0"/>
              <a:t>The result of online ordering and reservation table will give customer easy to make ordering and reservation table online and hopefully can smoother up the job of administrator and waiter. </a:t>
            </a:r>
            <a:endParaRPr lang="en-US" sz="2000" dirty="0" smtClean="0"/>
          </a:p>
        </p:txBody>
      </p:sp>
      <p:pic>
        <p:nvPicPr>
          <p:cNvPr id="5" name="Picture 4"/>
          <p:cNvPicPr/>
          <p:nvPr/>
        </p:nvPicPr>
        <p:blipFill>
          <a:blip r:embed="rId2"/>
          <a:stretch>
            <a:fillRect/>
          </a:stretch>
        </p:blipFill>
        <p:spPr>
          <a:xfrm>
            <a:off x="449839" y="1167764"/>
            <a:ext cx="6844579" cy="4318636"/>
          </a:xfrm>
          <a:prstGeom prst="rect">
            <a:avLst/>
          </a:prstGeom>
        </p:spPr>
      </p:pic>
    </p:spTree>
    <p:extLst>
      <p:ext uri="{BB962C8B-B14F-4D97-AF65-F5344CB8AC3E}">
        <p14:creationId xmlns:p14="http://schemas.microsoft.com/office/powerpoint/2010/main" val="105429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47" y="1641764"/>
            <a:ext cx="8187071" cy="2229060"/>
          </a:xfrm>
        </p:spPr>
        <p:txBody>
          <a:bodyPr/>
          <a:lstStyle/>
          <a:p>
            <a:pPr algn="ctr"/>
            <a:r>
              <a:rPr lang="en-US" dirty="0" smtClean="0"/>
              <a:t>SNAPSHOTS</a:t>
            </a:r>
            <a:endParaRPr lang="en-US" dirty="0"/>
          </a:p>
        </p:txBody>
      </p:sp>
    </p:spTree>
    <p:extLst>
      <p:ext uri="{BB962C8B-B14F-4D97-AF65-F5344CB8AC3E}">
        <p14:creationId xmlns:p14="http://schemas.microsoft.com/office/powerpoint/2010/main" val="10721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14730" y="5741672"/>
            <a:ext cx="3137088" cy="951135"/>
          </a:xfrm>
        </p:spPr>
        <p:txBody>
          <a:bodyPr/>
          <a:lstStyle/>
          <a:p>
            <a:r>
              <a:rPr lang="en-US" dirty="0" smtClean="0"/>
              <a:t>FRONT PAGE</a:t>
            </a:r>
            <a:endParaRPr lang="en-US" dirty="0"/>
          </a:p>
        </p:txBody>
      </p:sp>
      <p:pic>
        <p:nvPicPr>
          <p:cNvPr id="4" name="Picture 3"/>
          <p:cNvPicPr/>
          <p:nvPr/>
        </p:nvPicPr>
        <p:blipFill>
          <a:blip r:embed="rId2"/>
          <a:stretch>
            <a:fillRect/>
          </a:stretch>
        </p:blipFill>
        <p:spPr>
          <a:xfrm>
            <a:off x="3577048" y="603481"/>
            <a:ext cx="7873734" cy="4966046"/>
          </a:xfrm>
          <a:prstGeom prst="rect">
            <a:avLst/>
          </a:prstGeom>
        </p:spPr>
      </p:pic>
    </p:spTree>
    <p:extLst>
      <p:ext uri="{BB962C8B-B14F-4D97-AF65-F5344CB8AC3E}">
        <p14:creationId xmlns:p14="http://schemas.microsoft.com/office/powerpoint/2010/main" val="388530268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26</TotalTime>
  <Words>473</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Impact</vt:lpstr>
      <vt:lpstr>Times New Roman</vt:lpstr>
      <vt:lpstr>Badge</vt:lpstr>
      <vt:lpstr>LAVIDA CAFÉ </vt:lpstr>
      <vt:lpstr>WHAT IS LAVIDA CAFÉ?</vt:lpstr>
      <vt:lpstr>NEED OF LAVIDA CAFÉ…</vt:lpstr>
      <vt:lpstr>SYSTEM REQUIREMENT SPECIFICATION</vt:lpstr>
      <vt:lpstr>FUTURE SCOPE</vt:lpstr>
      <vt:lpstr>PowerPoint Presentation</vt:lpstr>
      <vt:lpstr>DATA FLOW DIAGRAM</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LAVIDA CAFÉ</dc:title>
  <dc:creator>ANKITA SINHA</dc:creator>
  <cp:lastModifiedBy>ANKITA SINHA</cp:lastModifiedBy>
  <cp:revision>4</cp:revision>
  <dcterms:created xsi:type="dcterms:W3CDTF">2017-11-20T09:30:08Z</dcterms:created>
  <dcterms:modified xsi:type="dcterms:W3CDTF">2017-11-22T13:04:15Z</dcterms:modified>
</cp:coreProperties>
</file>