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60" r:id="rId4"/>
    <p:sldId id="259" r:id="rId5"/>
    <p:sldId id="262" r:id="rId6"/>
    <p:sldId id="264" r:id="rId7"/>
    <p:sldId id="272" r:id="rId8"/>
    <p:sldId id="265" r:id="rId9"/>
    <p:sldId id="261" r:id="rId10"/>
    <p:sldId id="263" r:id="rId11"/>
    <p:sldId id="271" r:id="rId12"/>
    <p:sldId id="270" r:id="rId13"/>
    <p:sldId id="267" r:id="rId14"/>
    <p:sldId id="273"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60B43"/>
    <a:srgbClr val="020940"/>
    <a:srgbClr val="BF5676"/>
    <a:srgbClr val="030A41"/>
    <a:srgbClr val="663E74"/>
    <a:srgbClr val="F06797"/>
    <a:srgbClr val="65C4F0"/>
    <a:srgbClr val="054381"/>
    <a:srgbClr val="6C3A55"/>
    <a:srgbClr val="060A3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FF88609B-9109-44FD-A139-3E17E15D3B14}" type="datetimeFigureOut">
              <a:rPr lang="en-US" smtClean="0"/>
              <a:t>9/19/2020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F33FC0-8EB6-43E0-8746-F06B60104876}" type="slidenum">
              <a:rPr lang="en-US" smtClean="0"/>
              <a:t>‹#›</a:t>
            </a:fld>
            <a:endParaRPr lang="en-US"/>
          </a:p>
        </p:txBody>
      </p:sp>
    </p:spTree>
    <p:extLst>
      <p:ext uri="{BB962C8B-B14F-4D97-AF65-F5344CB8AC3E}">
        <p14:creationId xmlns:p14="http://schemas.microsoft.com/office/powerpoint/2010/main" val="10624860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F88609B-9109-44FD-A139-3E17E15D3B14}" type="datetimeFigureOut">
              <a:rPr lang="en-US" smtClean="0"/>
              <a:t>9/19/2020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F33FC0-8EB6-43E0-8746-F06B60104876}" type="slidenum">
              <a:rPr lang="en-US" smtClean="0"/>
              <a:t>‹#›</a:t>
            </a:fld>
            <a:endParaRPr lang="en-US"/>
          </a:p>
        </p:txBody>
      </p:sp>
    </p:spTree>
    <p:extLst>
      <p:ext uri="{BB962C8B-B14F-4D97-AF65-F5344CB8AC3E}">
        <p14:creationId xmlns:p14="http://schemas.microsoft.com/office/powerpoint/2010/main" val="7896966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F88609B-9109-44FD-A139-3E17E15D3B14}" type="datetimeFigureOut">
              <a:rPr lang="en-US" smtClean="0"/>
              <a:t>9/19/2020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F33FC0-8EB6-43E0-8746-F06B60104876}" type="slidenum">
              <a:rPr lang="en-US" smtClean="0"/>
              <a:t>‹#›</a:t>
            </a:fld>
            <a:endParaRPr lang="en-US"/>
          </a:p>
        </p:txBody>
      </p:sp>
    </p:spTree>
    <p:extLst>
      <p:ext uri="{BB962C8B-B14F-4D97-AF65-F5344CB8AC3E}">
        <p14:creationId xmlns:p14="http://schemas.microsoft.com/office/powerpoint/2010/main" val="642858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F88609B-9109-44FD-A139-3E17E15D3B14}" type="datetimeFigureOut">
              <a:rPr lang="en-US" smtClean="0"/>
              <a:t>9/19/2020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F33FC0-8EB6-43E0-8746-F06B60104876}" type="slidenum">
              <a:rPr lang="en-US" smtClean="0"/>
              <a:t>‹#›</a:t>
            </a:fld>
            <a:endParaRPr lang="en-US"/>
          </a:p>
        </p:txBody>
      </p:sp>
    </p:spTree>
    <p:extLst>
      <p:ext uri="{BB962C8B-B14F-4D97-AF65-F5344CB8AC3E}">
        <p14:creationId xmlns:p14="http://schemas.microsoft.com/office/powerpoint/2010/main" val="40982019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F88609B-9109-44FD-A139-3E17E15D3B14}" type="datetimeFigureOut">
              <a:rPr lang="en-US" smtClean="0"/>
              <a:t>9/19/2020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F33FC0-8EB6-43E0-8746-F06B60104876}" type="slidenum">
              <a:rPr lang="en-US" smtClean="0"/>
              <a:t>‹#›</a:t>
            </a:fld>
            <a:endParaRPr lang="en-US"/>
          </a:p>
        </p:txBody>
      </p:sp>
    </p:spTree>
    <p:extLst>
      <p:ext uri="{BB962C8B-B14F-4D97-AF65-F5344CB8AC3E}">
        <p14:creationId xmlns:p14="http://schemas.microsoft.com/office/powerpoint/2010/main" val="25241008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F88609B-9109-44FD-A139-3E17E15D3B14}" type="datetimeFigureOut">
              <a:rPr lang="en-US" smtClean="0"/>
              <a:t>9/19/2020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7F33FC0-8EB6-43E0-8746-F06B60104876}" type="slidenum">
              <a:rPr lang="en-US" smtClean="0"/>
              <a:t>‹#›</a:t>
            </a:fld>
            <a:endParaRPr lang="en-US"/>
          </a:p>
        </p:txBody>
      </p:sp>
    </p:spTree>
    <p:extLst>
      <p:ext uri="{BB962C8B-B14F-4D97-AF65-F5344CB8AC3E}">
        <p14:creationId xmlns:p14="http://schemas.microsoft.com/office/powerpoint/2010/main" val="20284039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F88609B-9109-44FD-A139-3E17E15D3B14}" type="datetimeFigureOut">
              <a:rPr lang="en-US" smtClean="0"/>
              <a:t>9/19/2020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7F33FC0-8EB6-43E0-8746-F06B60104876}" type="slidenum">
              <a:rPr lang="en-US" smtClean="0"/>
              <a:t>‹#›</a:t>
            </a:fld>
            <a:endParaRPr lang="en-US"/>
          </a:p>
        </p:txBody>
      </p:sp>
    </p:spTree>
    <p:extLst>
      <p:ext uri="{BB962C8B-B14F-4D97-AF65-F5344CB8AC3E}">
        <p14:creationId xmlns:p14="http://schemas.microsoft.com/office/powerpoint/2010/main" val="9365646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F88609B-9109-44FD-A139-3E17E15D3B14}" type="datetimeFigureOut">
              <a:rPr lang="en-US" smtClean="0"/>
              <a:t>9/19/2020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7F33FC0-8EB6-43E0-8746-F06B60104876}" type="slidenum">
              <a:rPr lang="en-US" smtClean="0"/>
              <a:t>‹#›</a:t>
            </a:fld>
            <a:endParaRPr lang="en-US"/>
          </a:p>
        </p:txBody>
      </p:sp>
    </p:spTree>
    <p:extLst>
      <p:ext uri="{BB962C8B-B14F-4D97-AF65-F5344CB8AC3E}">
        <p14:creationId xmlns:p14="http://schemas.microsoft.com/office/powerpoint/2010/main" val="30349129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F88609B-9109-44FD-A139-3E17E15D3B14}" type="datetimeFigureOut">
              <a:rPr lang="en-US" smtClean="0"/>
              <a:t>9/19/2020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7F33FC0-8EB6-43E0-8746-F06B60104876}" type="slidenum">
              <a:rPr lang="en-US" smtClean="0"/>
              <a:t>‹#›</a:t>
            </a:fld>
            <a:endParaRPr lang="en-US"/>
          </a:p>
        </p:txBody>
      </p:sp>
    </p:spTree>
    <p:extLst>
      <p:ext uri="{BB962C8B-B14F-4D97-AF65-F5344CB8AC3E}">
        <p14:creationId xmlns:p14="http://schemas.microsoft.com/office/powerpoint/2010/main" val="11376781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F88609B-9109-44FD-A139-3E17E15D3B14}" type="datetimeFigureOut">
              <a:rPr lang="en-US" smtClean="0"/>
              <a:t>9/19/2020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7F33FC0-8EB6-43E0-8746-F06B60104876}" type="slidenum">
              <a:rPr lang="en-US" smtClean="0"/>
              <a:t>‹#›</a:t>
            </a:fld>
            <a:endParaRPr lang="en-US"/>
          </a:p>
        </p:txBody>
      </p:sp>
    </p:spTree>
    <p:extLst>
      <p:ext uri="{BB962C8B-B14F-4D97-AF65-F5344CB8AC3E}">
        <p14:creationId xmlns:p14="http://schemas.microsoft.com/office/powerpoint/2010/main" val="28414420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F88609B-9109-44FD-A139-3E17E15D3B14}" type="datetimeFigureOut">
              <a:rPr lang="en-US" smtClean="0"/>
              <a:t>9/19/2020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7F33FC0-8EB6-43E0-8746-F06B60104876}" type="slidenum">
              <a:rPr lang="en-US" smtClean="0"/>
              <a:t>‹#›</a:t>
            </a:fld>
            <a:endParaRPr lang="en-US"/>
          </a:p>
        </p:txBody>
      </p:sp>
    </p:spTree>
    <p:extLst>
      <p:ext uri="{BB962C8B-B14F-4D97-AF65-F5344CB8AC3E}">
        <p14:creationId xmlns:p14="http://schemas.microsoft.com/office/powerpoint/2010/main" val="10641072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F88609B-9109-44FD-A139-3E17E15D3B14}" type="datetimeFigureOut">
              <a:rPr lang="en-US" smtClean="0"/>
              <a:t>9/19/2020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F33FC0-8EB6-43E0-8746-F06B60104876}" type="slidenum">
              <a:rPr lang="en-US" smtClean="0"/>
              <a:t>‹#›</a:t>
            </a:fld>
            <a:endParaRPr lang="en-US"/>
          </a:p>
        </p:txBody>
      </p:sp>
    </p:spTree>
    <p:extLst>
      <p:ext uri="{BB962C8B-B14F-4D97-AF65-F5344CB8AC3E}">
        <p14:creationId xmlns:p14="http://schemas.microsoft.com/office/powerpoint/2010/main" val="23659547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image" Target="../media/image36.jpeg"/><Relationship Id="rId1" Type="http://schemas.openxmlformats.org/officeDocument/2006/relationships/slideLayout" Target="../slideLayouts/slideLayout7.xml"/><Relationship Id="rId4" Type="http://schemas.openxmlformats.org/officeDocument/2006/relationships/image" Target="../media/image38.jpeg"/></Relationships>
</file>

<file path=ppt/slides/_rels/slide2.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jpe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s/_rels/slide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6.png"/><Relationship Id="rId1" Type="http://schemas.openxmlformats.org/officeDocument/2006/relationships/slideLayout" Target="../slideLayouts/slideLayout7.xml"/><Relationship Id="rId5" Type="http://schemas.openxmlformats.org/officeDocument/2006/relationships/image" Target="../media/image18.png"/><Relationship Id="rId4" Type="http://schemas.openxmlformats.org/officeDocument/2006/relationships/image" Target="../media/image17.png"/></Relationships>
</file>

<file path=ppt/slides/_rels/slide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jpg"/><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jpg"/><Relationship Id="rId1" Type="http://schemas.openxmlformats.org/officeDocument/2006/relationships/slideLayout" Target="../slideLayouts/slideLayout7.xml"/><Relationship Id="rId4" Type="http://schemas.openxmlformats.org/officeDocument/2006/relationships/image" Target="../media/image24.png"/></Relationships>
</file>

<file path=ppt/slides/_rels/slide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 Id="rId4" Type="http://schemas.openxmlformats.org/officeDocument/2006/relationships/image" Target="../media/image27.png"/></Relationships>
</file>

<file path=ppt/slides/_rels/slide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0.png"/><Relationship Id="rId1" Type="http://schemas.openxmlformats.org/officeDocument/2006/relationships/slideLayout" Target="../slideLayouts/slideLayout7.xml"/><Relationship Id="rId4" Type="http://schemas.openxmlformats.org/officeDocument/2006/relationships/image" Target="../media/image3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2">
            <a:extLst>
              <a:ext uri="{28A0092B-C50C-407E-A947-70E740481C1C}">
                <a14:useLocalDpi xmlns:a14="http://schemas.microsoft.com/office/drawing/2010/main" val="0"/>
              </a:ext>
            </a:extLst>
          </a:blip>
          <a:srcRect l="7971" t="21048" r="12575" b="25502"/>
          <a:stretch/>
        </p:blipFill>
        <p:spPr>
          <a:xfrm>
            <a:off x="1561608" y="0"/>
            <a:ext cx="8905018" cy="1320681"/>
          </a:xfrm>
          <a:prstGeom prst="rect">
            <a:avLst/>
          </a:prstGeom>
        </p:spPr>
      </p:pic>
      <p:sp>
        <p:nvSpPr>
          <p:cNvPr id="8" name="Rectangle 7"/>
          <p:cNvSpPr/>
          <p:nvPr/>
        </p:nvSpPr>
        <p:spPr>
          <a:xfrm>
            <a:off x="1866821" y="2828003"/>
            <a:ext cx="8296082" cy="1278865"/>
          </a:xfrm>
          <a:prstGeom prst="rect">
            <a:avLst/>
          </a:prstGeom>
          <a:noFill/>
        </p:spPr>
        <p:txBody>
          <a:bodyPr wrap="square" lIns="91440" tIns="45720" rIns="91440" bIns="45720">
            <a:prstTxWarp prst="textChevronInverted">
              <a:avLst/>
            </a:prstTxWarp>
            <a:spAutoFit/>
            <a:scene3d>
              <a:camera prst="orthographicFront"/>
              <a:lightRig rig="threePt" dir="t"/>
            </a:scene3d>
            <a:sp3d extrusionH="57150">
              <a:bevelT w="38100" h="38100"/>
            </a:sp3d>
          </a:bodyPr>
          <a:lstStyle/>
          <a:p>
            <a:pPr algn="ctr"/>
            <a:r>
              <a:rPr lang="en-US" sz="5400" b="1" cap="none" spc="50" dirty="0">
                <a:ln w="0">
                  <a:solidFill>
                    <a:schemeClr val="bg1"/>
                  </a:solidFill>
                </a:ln>
                <a:effectLst>
                  <a:outerShdw blurRad="60007" dist="310007" dir="7680000" sy="30000" kx="1300200" algn="ctr" rotWithShape="0">
                    <a:prstClr val="black">
                      <a:alpha val="32000"/>
                    </a:prstClr>
                  </a:outerShdw>
                  <a:reflection blurRad="6350" stA="60000" endA="900" endPos="60000" dist="60007" dir="5400000" sy="-100000" algn="bl" rotWithShape="0"/>
                </a:effectLst>
                <a:latin typeface="Berlin Sans FB Demi" panose="020E0802020502020306" pitchFamily="34" charset="0"/>
              </a:rPr>
              <a:t>QUBYTES-2K20</a:t>
            </a:r>
          </a:p>
        </p:txBody>
      </p:sp>
      <p:sp>
        <p:nvSpPr>
          <p:cNvPr id="9" name="Rectangle 8"/>
          <p:cNvSpPr/>
          <p:nvPr/>
        </p:nvSpPr>
        <p:spPr>
          <a:xfrm>
            <a:off x="-289258" y="1504564"/>
            <a:ext cx="12606748" cy="1323439"/>
          </a:xfrm>
          <a:prstGeom prst="rect">
            <a:avLst/>
          </a:prstGeom>
          <a:noFill/>
        </p:spPr>
        <p:txBody>
          <a:bodyPr wrap="square" lIns="91440" tIns="45720" rIns="91440" bIns="45720">
            <a:spAutoFit/>
          </a:bodyPr>
          <a:lstStyle/>
          <a:p>
            <a:r>
              <a:rPr lang="en-US" sz="4000" spc="50" dirty="0" smtClean="0">
                <a:ln w="0"/>
                <a:effectLst>
                  <a:innerShdw blurRad="63500" dist="50800" dir="13500000">
                    <a:srgbClr val="000000">
                      <a:alpha val="50000"/>
                    </a:srgbClr>
                  </a:innerShdw>
                </a:effectLst>
                <a:latin typeface="Berlin Sans FB" panose="020E0602020502020306" pitchFamily="34" charset="0"/>
                <a:cs typeface="Alef" panose="00000500000000000000" pitchFamily="2" charset="-79"/>
              </a:rPr>
              <a:t>    Department </a:t>
            </a:r>
            <a:r>
              <a:rPr lang="en-US" sz="4000" spc="50" dirty="0">
                <a:ln w="0"/>
                <a:effectLst>
                  <a:innerShdw blurRad="63500" dist="50800" dir="13500000">
                    <a:srgbClr val="000000">
                      <a:alpha val="50000"/>
                    </a:srgbClr>
                  </a:innerShdw>
                </a:effectLst>
                <a:latin typeface="Berlin Sans FB" panose="020E0602020502020306" pitchFamily="34" charset="0"/>
                <a:cs typeface="Alef" panose="00000500000000000000" pitchFamily="2" charset="-79"/>
              </a:rPr>
              <a:t>Of Information </a:t>
            </a:r>
            <a:r>
              <a:rPr lang="en-US" sz="4000" spc="50" dirty="0" smtClean="0">
                <a:ln w="0"/>
                <a:effectLst>
                  <a:innerShdw blurRad="63500" dist="50800" dir="13500000">
                    <a:srgbClr val="000000">
                      <a:alpha val="50000"/>
                    </a:srgbClr>
                  </a:innerShdw>
                </a:effectLst>
                <a:latin typeface="Berlin Sans FB" panose="020E0602020502020306" pitchFamily="34" charset="0"/>
                <a:cs typeface="Alef" panose="00000500000000000000" pitchFamily="2" charset="-79"/>
              </a:rPr>
              <a:t>Science And </a:t>
            </a:r>
            <a:r>
              <a:rPr lang="en-US" sz="4000" spc="50" dirty="0">
                <a:ln w="0"/>
                <a:effectLst>
                  <a:innerShdw blurRad="63500" dist="50800" dir="13500000">
                    <a:srgbClr val="000000">
                      <a:alpha val="50000"/>
                    </a:srgbClr>
                  </a:innerShdw>
                </a:effectLst>
                <a:latin typeface="Berlin Sans FB" panose="020E0602020502020306" pitchFamily="34" charset="0"/>
                <a:cs typeface="Alef" panose="00000500000000000000" pitchFamily="2" charset="-79"/>
              </a:rPr>
              <a:t>Engineering</a:t>
            </a:r>
          </a:p>
          <a:p>
            <a:pPr algn="ctr"/>
            <a:r>
              <a:rPr lang="en-US" sz="4000" cap="none" spc="50" dirty="0" smtClean="0">
                <a:ln w="0"/>
                <a:effectLst>
                  <a:innerShdw blurRad="63500" dist="50800" dir="13500000">
                    <a:srgbClr val="000000">
                      <a:alpha val="50000"/>
                    </a:srgbClr>
                  </a:innerShdw>
                </a:effectLst>
                <a:latin typeface="Raleway" panose="020B0503030101060003" pitchFamily="34" charset="0"/>
                <a:cs typeface="Alef" panose="00000500000000000000" pitchFamily="2" charset="-79"/>
              </a:rPr>
              <a:t>Presents</a:t>
            </a:r>
            <a:endParaRPr lang="en-US" sz="4000" cap="none" spc="50" dirty="0">
              <a:ln w="0"/>
              <a:effectLst>
                <a:innerShdw blurRad="63500" dist="50800" dir="13500000">
                  <a:srgbClr val="000000">
                    <a:alpha val="50000"/>
                  </a:srgbClr>
                </a:innerShdw>
              </a:effectLst>
              <a:latin typeface="Raleway" panose="020B0503030101060003" pitchFamily="34" charset="0"/>
              <a:cs typeface="Alef" panose="00000500000000000000" pitchFamily="2" charset="-79"/>
            </a:endParaRPr>
          </a:p>
        </p:txBody>
      </p:sp>
      <p:sp>
        <p:nvSpPr>
          <p:cNvPr id="10" name="Rectangle 9"/>
          <p:cNvSpPr/>
          <p:nvPr/>
        </p:nvSpPr>
        <p:spPr>
          <a:xfrm>
            <a:off x="1561608" y="5642954"/>
            <a:ext cx="8759127" cy="646331"/>
          </a:xfrm>
          <a:prstGeom prst="rect">
            <a:avLst/>
          </a:prstGeom>
          <a:noFill/>
        </p:spPr>
        <p:txBody>
          <a:bodyPr wrap="square" lIns="91440" tIns="45720" rIns="91440" bIns="45720">
            <a:spAutoFit/>
          </a:bodyPr>
          <a:lstStyle/>
          <a:p>
            <a:pPr algn="ctr"/>
            <a:r>
              <a:rPr lang="en-US" sz="3600" i="1" cap="none" spc="-150" dirty="0">
                <a:ln w="0"/>
                <a:effectLst>
                  <a:innerShdw blurRad="63500" dist="50800" dir="13500000">
                    <a:srgbClr val="000000">
                      <a:alpha val="50000"/>
                    </a:srgbClr>
                  </a:innerShdw>
                </a:effectLst>
                <a:latin typeface="Roboto Black" panose="02000000000000000000" pitchFamily="2" charset="0"/>
                <a:ea typeface="Roboto Black" panose="02000000000000000000" pitchFamily="2" charset="0"/>
              </a:rPr>
              <a:t>On the </a:t>
            </a:r>
            <a:r>
              <a:rPr lang="en-US" sz="3600" i="1" cap="none" spc="-150" dirty="0" smtClean="0">
                <a:ln w="0"/>
                <a:effectLst>
                  <a:innerShdw blurRad="63500" dist="50800" dir="13500000">
                    <a:srgbClr val="000000">
                      <a:alpha val="50000"/>
                    </a:srgbClr>
                  </a:innerShdw>
                </a:effectLst>
                <a:latin typeface="Roboto Black" panose="02000000000000000000" pitchFamily="2" charset="0"/>
                <a:ea typeface="Roboto Black" panose="02000000000000000000" pitchFamily="2" charset="0"/>
              </a:rPr>
              <a:t>23</a:t>
            </a:r>
            <a:r>
              <a:rPr lang="en-US" sz="3600" i="1" cap="none" spc="-150" baseline="30000" dirty="0" smtClean="0">
                <a:ln w="0"/>
                <a:effectLst>
                  <a:innerShdw blurRad="63500" dist="50800" dir="13500000">
                    <a:srgbClr val="000000">
                      <a:alpha val="50000"/>
                    </a:srgbClr>
                  </a:innerShdw>
                </a:effectLst>
                <a:latin typeface="Roboto Black" panose="02000000000000000000" pitchFamily="2" charset="0"/>
                <a:ea typeface="Roboto Black" panose="02000000000000000000" pitchFamily="2" charset="0"/>
              </a:rPr>
              <a:t>rd</a:t>
            </a:r>
            <a:r>
              <a:rPr lang="en-US" sz="3600" i="1" cap="none" spc="-150" dirty="0" smtClean="0">
                <a:ln w="0"/>
                <a:effectLst>
                  <a:innerShdw blurRad="63500" dist="50800" dir="13500000">
                    <a:srgbClr val="000000">
                      <a:alpha val="50000"/>
                    </a:srgbClr>
                  </a:innerShdw>
                </a:effectLst>
                <a:latin typeface="Roboto Black" panose="02000000000000000000" pitchFamily="2" charset="0"/>
                <a:ea typeface="Roboto Black" panose="02000000000000000000" pitchFamily="2" charset="0"/>
              </a:rPr>
              <a:t> ,24</a:t>
            </a:r>
            <a:r>
              <a:rPr lang="en-US" sz="3600" i="1" spc="-150" baseline="30000" dirty="0" smtClean="0">
                <a:ln w="0"/>
                <a:effectLst>
                  <a:innerShdw blurRad="63500" dist="50800" dir="13500000">
                    <a:srgbClr val="000000">
                      <a:alpha val="50000"/>
                    </a:srgbClr>
                  </a:innerShdw>
                </a:effectLst>
                <a:latin typeface="Roboto Black" panose="02000000000000000000" pitchFamily="2" charset="0"/>
                <a:ea typeface="Roboto Black" panose="02000000000000000000" pitchFamily="2" charset="0"/>
              </a:rPr>
              <a:t>th</a:t>
            </a:r>
            <a:r>
              <a:rPr lang="en-US" sz="3600" i="1" spc="-150" dirty="0" smtClean="0">
                <a:ln w="0"/>
                <a:effectLst>
                  <a:innerShdw blurRad="63500" dist="50800" dir="13500000">
                    <a:srgbClr val="000000">
                      <a:alpha val="50000"/>
                    </a:srgbClr>
                  </a:innerShdw>
                </a:effectLst>
                <a:latin typeface="Roboto Black" panose="02000000000000000000" pitchFamily="2" charset="0"/>
                <a:ea typeface="Roboto Black" panose="02000000000000000000" pitchFamily="2" charset="0"/>
              </a:rPr>
              <a:t> </a:t>
            </a:r>
            <a:r>
              <a:rPr lang="en-US" sz="3600" i="1" cap="none" spc="-150" dirty="0" smtClean="0">
                <a:ln w="0"/>
                <a:effectLst>
                  <a:innerShdw blurRad="63500" dist="50800" dir="13500000">
                    <a:srgbClr val="000000">
                      <a:alpha val="50000"/>
                    </a:srgbClr>
                  </a:innerShdw>
                </a:effectLst>
                <a:latin typeface="Roboto Black" panose="02000000000000000000" pitchFamily="2" charset="0"/>
                <a:ea typeface="Roboto Black" panose="02000000000000000000" pitchFamily="2" charset="0"/>
              </a:rPr>
              <a:t>and 25</a:t>
            </a:r>
            <a:r>
              <a:rPr lang="en-US" sz="3600" i="1" cap="none" spc="-150" baseline="30000" dirty="0" smtClean="0">
                <a:ln w="0"/>
                <a:effectLst>
                  <a:innerShdw blurRad="63500" dist="50800" dir="13500000">
                    <a:srgbClr val="000000">
                      <a:alpha val="50000"/>
                    </a:srgbClr>
                  </a:innerShdw>
                </a:effectLst>
                <a:latin typeface="Roboto Black" panose="02000000000000000000" pitchFamily="2" charset="0"/>
                <a:ea typeface="Roboto Black" panose="02000000000000000000" pitchFamily="2" charset="0"/>
              </a:rPr>
              <a:t>th</a:t>
            </a:r>
            <a:r>
              <a:rPr lang="en-US" sz="3600" i="1" cap="none" spc="-150" dirty="0" smtClean="0">
                <a:ln w="0"/>
                <a:effectLst>
                  <a:innerShdw blurRad="63500" dist="50800" dir="13500000">
                    <a:srgbClr val="000000">
                      <a:alpha val="50000"/>
                    </a:srgbClr>
                  </a:innerShdw>
                </a:effectLst>
                <a:latin typeface="Roboto Black" panose="02000000000000000000" pitchFamily="2" charset="0"/>
                <a:ea typeface="Roboto Black" panose="02000000000000000000" pitchFamily="2" charset="0"/>
              </a:rPr>
              <a:t> </a:t>
            </a:r>
            <a:r>
              <a:rPr lang="en-US" sz="3600" i="1" cap="none" spc="-150" dirty="0">
                <a:ln w="0"/>
                <a:effectLst>
                  <a:innerShdw blurRad="63500" dist="50800" dir="13500000">
                    <a:srgbClr val="000000">
                      <a:alpha val="50000"/>
                    </a:srgbClr>
                  </a:innerShdw>
                </a:effectLst>
                <a:latin typeface="Roboto Black" panose="02000000000000000000" pitchFamily="2" charset="0"/>
                <a:ea typeface="Roboto Black" panose="02000000000000000000" pitchFamily="2" charset="0"/>
              </a:rPr>
              <a:t>September, 2020 </a:t>
            </a:r>
          </a:p>
        </p:txBody>
      </p:sp>
      <p:sp>
        <p:nvSpPr>
          <p:cNvPr id="4" name="TextBox 3"/>
          <p:cNvSpPr txBox="1"/>
          <p:nvPr/>
        </p:nvSpPr>
        <p:spPr>
          <a:xfrm>
            <a:off x="2233842" y="4889137"/>
            <a:ext cx="7560549" cy="646331"/>
          </a:xfrm>
          <a:prstGeom prst="rect">
            <a:avLst/>
          </a:prstGeom>
          <a:noFill/>
        </p:spPr>
        <p:txBody>
          <a:bodyPr wrap="square" rtlCol="0">
            <a:spAutoFit/>
          </a:bodyPr>
          <a:lstStyle/>
          <a:p>
            <a:pPr algn="ctr"/>
            <a:r>
              <a:rPr lang="en-US" sz="3600" i="1" dirty="0">
                <a:latin typeface="Roboto" panose="02000000000000000000" pitchFamily="2" charset="0"/>
                <a:ea typeface="Roboto" panose="02000000000000000000" pitchFamily="2" charset="0"/>
              </a:rPr>
              <a:t>An Online </a:t>
            </a:r>
            <a:r>
              <a:rPr lang="en-US" sz="3600" i="1" dirty="0" smtClean="0">
                <a:latin typeface="Roboto" panose="02000000000000000000" pitchFamily="2" charset="0"/>
                <a:ea typeface="Roboto" panose="02000000000000000000" pitchFamily="2" charset="0"/>
              </a:rPr>
              <a:t>Inter Collegiate Tech </a:t>
            </a:r>
            <a:r>
              <a:rPr lang="en-US" sz="3600" i="1" dirty="0">
                <a:latin typeface="Roboto" panose="02000000000000000000" pitchFamily="2" charset="0"/>
                <a:ea typeface="Roboto" panose="02000000000000000000" pitchFamily="2" charset="0"/>
              </a:rPr>
              <a:t>Fest</a:t>
            </a:r>
          </a:p>
        </p:txBody>
      </p:sp>
      <p:sp>
        <p:nvSpPr>
          <p:cNvPr id="14" name="AutoShape 2" descr="blob:https://web.whatsapp.com/43741a76-92b9-4870-b5e0-6706f49420d6"/>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5" name="Picture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2599" y="4642828"/>
            <a:ext cx="2000251" cy="2000251"/>
          </a:xfrm>
          <a:prstGeom prst="rect">
            <a:avLst/>
          </a:prstGeom>
        </p:spPr>
      </p:pic>
      <p:pic>
        <p:nvPicPr>
          <p:cNvPr id="17" name="Picture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844" y="4607490"/>
            <a:ext cx="1970790" cy="1970790"/>
          </a:xfrm>
          <a:prstGeom prst="rect">
            <a:avLst/>
          </a:prstGeom>
        </p:spPr>
      </p:pic>
    </p:spTree>
    <p:extLst>
      <p:ext uri="{BB962C8B-B14F-4D97-AF65-F5344CB8AC3E}">
        <p14:creationId xmlns:p14="http://schemas.microsoft.com/office/powerpoint/2010/main" val="35443066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3" name="Rectangle 2"/>
          <p:cNvSpPr/>
          <p:nvPr/>
        </p:nvSpPr>
        <p:spPr>
          <a:xfrm>
            <a:off x="-1201125" y="219149"/>
            <a:ext cx="6420239" cy="830997"/>
          </a:xfrm>
          <a:prstGeom prst="rect">
            <a:avLst/>
          </a:prstGeom>
        </p:spPr>
        <p:txBody>
          <a:bodyPr wrap="square">
            <a:spAutoFit/>
          </a:bodyPr>
          <a:lstStyle/>
          <a:p>
            <a:pPr algn="ctr"/>
            <a:r>
              <a:rPr lang="en-US" sz="4800" b="1" i="1" spc="50" dirty="0">
                <a:ln w="0">
                  <a:solidFill>
                    <a:schemeClr val="tx1"/>
                  </a:solidFill>
                </a:ln>
                <a:effectLst>
                  <a:innerShdw blurRad="63500" dist="50800" dir="13500000">
                    <a:srgbClr val="000000">
                      <a:alpha val="50000"/>
                    </a:srgbClr>
                  </a:innerShdw>
                  <a:reflection blurRad="6350" stA="55000" endA="300" endPos="45500" dir="5400000" sy="-100000" algn="bl" rotWithShape="0"/>
                </a:effectLst>
                <a:latin typeface="Rockout" panose="02000500000000000000" pitchFamily="2" charset="0"/>
              </a:rPr>
              <a:t>WEB PLAY</a:t>
            </a:r>
          </a:p>
        </p:txBody>
      </p:sp>
      <p:sp>
        <p:nvSpPr>
          <p:cNvPr id="4" name="TextBox 3"/>
          <p:cNvSpPr txBox="1"/>
          <p:nvPr/>
        </p:nvSpPr>
        <p:spPr>
          <a:xfrm>
            <a:off x="140678" y="1050146"/>
            <a:ext cx="8764172" cy="2554545"/>
          </a:xfrm>
          <a:prstGeom prst="rect">
            <a:avLst/>
          </a:prstGeom>
          <a:noFill/>
        </p:spPr>
        <p:txBody>
          <a:bodyPr wrap="square" rtlCol="0">
            <a:spAutoFit/>
          </a:bodyPr>
          <a:lstStyle/>
          <a:p>
            <a:pPr algn="just"/>
            <a:r>
              <a:rPr lang="en-US" sz="2000" dirty="0">
                <a:latin typeface="Raleway SemiBold" panose="020B0703030101060003" pitchFamily="34" charset="0"/>
                <a:ea typeface="Verdana" panose="020B0604030504040204" pitchFamily="34" charset="0"/>
              </a:rPr>
              <a:t>Web development skills are in high demand worldwide and well paid too – making development a great career option. It is one of the easiest accessible higher paid fields as you do not need a traditional university degree to become qualified.</a:t>
            </a:r>
          </a:p>
          <a:p>
            <a:pPr algn="just"/>
            <a:r>
              <a:rPr lang="en-US" sz="2000" dirty="0">
                <a:latin typeface="Raleway SemiBold" panose="020B0703030101060003" pitchFamily="34" charset="0"/>
                <a:ea typeface="Verdana" panose="020B0604030504040204" pitchFamily="34" charset="0"/>
              </a:rPr>
              <a:t>Web Play is an event for the Web Developers. The participants will have to develop a webpage based on the theme given to them. They just have to develop the front end  using html5, css3,javascript or any other frontend framework. </a:t>
            </a:r>
            <a:endParaRPr lang="en-US" sz="2400" dirty="0">
              <a:latin typeface="Raleway SemiBold" panose="020B0703030101060003" pitchFamily="34" charset="0"/>
            </a:endParaRPr>
          </a:p>
        </p:txBody>
      </p:sp>
      <p:pic>
        <p:nvPicPr>
          <p:cNvPr id="5" name="Picture 4"/>
          <p:cNvPicPr>
            <a:picLocks noChangeAspect="1"/>
          </p:cNvPicPr>
          <p:nvPr/>
        </p:nvPicPr>
        <p:blipFill>
          <a:blip r:embed="rId2"/>
          <a:stretch>
            <a:fillRect/>
          </a:stretch>
        </p:blipFill>
        <p:spPr>
          <a:xfrm>
            <a:off x="9001243" y="266314"/>
            <a:ext cx="3094891" cy="1880576"/>
          </a:xfrm>
          <a:prstGeom prst="rect">
            <a:avLst/>
          </a:prstGeom>
          <a:effectLst>
            <a:softEdge rad="127000"/>
          </a:effectLst>
        </p:spPr>
      </p:pic>
      <p:sp>
        <p:nvSpPr>
          <p:cNvPr id="7" name="TextBox 6"/>
          <p:cNvSpPr txBox="1"/>
          <p:nvPr/>
        </p:nvSpPr>
        <p:spPr>
          <a:xfrm>
            <a:off x="505755" y="4654837"/>
            <a:ext cx="5604313" cy="1846659"/>
          </a:xfrm>
          <a:prstGeom prst="rect">
            <a:avLst/>
          </a:prstGeom>
          <a:solidFill>
            <a:schemeClr val="bg1">
              <a:lumMod val="85000"/>
              <a:alpha val="34000"/>
            </a:schemeClr>
          </a:solidFill>
        </p:spPr>
        <p:txBody>
          <a:bodyPr wrap="square" rtlCol="0">
            <a:spAutoFit/>
          </a:bodyPr>
          <a:lstStyle/>
          <a:p>
            <a:r>
              <a:rPr lang="en-US" sz="2400" dirty="0">
                <a:latin typeface="Rockout" panose="02000500000000000000" pitchFamily="2" charset="0"/>
              </a:rPr>
              <a:t>RULES:</a:t>
            </a:r>
          </a:p>
          <a:p>
            <a:pPr marL="285750" indent="-285750">
              <a:buFont typeface="Arial" panose="020B0604020202020204" pitchFamily="34" charset="0"/>
              <a:buChar char="•"/>
            </a:pPr>
            <a:r>
              <a:rPr lang="en-IN" b="1" dirty="0">
                <a:latin typeface="Constantia" panose="02030602050306030303" pitchFamily="18" charset="0"/>
              </a:rPr>
              <a:t>Solo event</a:t>
            </a:r>
          </a:p>
          <a:p>
            <a:pPr marL="285750" indent="-285750">
              <a:buFont typeface="Arial" panose="020B0604020202020204" pitchFamily="34" charset="0"/>
              <a:buChar char="•"/>
            </a:pPr>
            <a:r>
              <a:rPr lang="en-IN" b="1" dirty="0">
                <a:latin typeface="Constantia" panose="02030602050306030303" pitchFamily="18" charset="0"/>
              </a:rPr>
              <a:t>Duration: 2hrs 30mins</a:t>
            </a:r>
          </a:p>
          <a:p>
            <a:pPr marL="285750" indent="-285750">
              <a:buFont typeface="Arial" panose="020B0604020202020204" pitchFamily="34" charset="0"/>
              <a:buChar char="•"/>
            </a:pPr>
            <a:r>
              <a:rPr lang="en-IN" b="1" dirty="0">
                <a:latin typeface="Constantia" panose="02030602050306030303" pitchFamily="18" charset="0"/>
              </a:rPr>
              <a:t>Free Registrations</a:t>
            </a:r>
          </a:p>
          <a:p>
            <a:pPr marL="285750" indent="-285750">
              <a:buFont typeface="Arial" panose="020B0604020202020204" pitchFamily="34" charset="0"/>
              <a:buChar char="•"/>
            </a:pPr>
            <a:r>
              <a:rPr lang="en-IN" b="1" dirty="0">
                <a:latin typeface="Constantia" panose="02030602050306030303" pitchFamily="18" charset="0"/>
              </a:rPr>
              <a:t>E-Certificates will be provided</a:t>
            </a:r>
          </a:p>
          <a:p>
            <a:endParaRPr lang="en-US" dirty="0"/>
          </a:p>
        </p:txBody>
      </p:sp>
      <p:sp>
        <p:nvSpPr>
          <p:cNvPr id="9" name="TextBox 8">
            <a:extLst>
              <a:ext uri="{FF2B5EF4-FFF2-40B4-BE49-F238E27FC236}">
                <a16:creationId xmlns:a16="http://schemas.microsoft.com/office/drawing/2014/main" id="{1EAF5D8D-356F-4D5A-8BC8-87A533AAB293}"/>
              </a:ext>
            </a:extLst>
          </p:cNvPr>
          <p:cNvSpPr txBox="1"/>
          <p:nvPr/>
        </p:nvSpPr>
        <p:spPr>
          <a:xfrm>
            <a:off x="6848944" y="5681380"/>
            <a:ext cx="3170602" cy="923330"/>
          </a:xfrm>
          <a:prstGeom prst="rect">
            <a:avLst/>
          </a:prstGeom>
          <a:noFill/>
        </p:spPr>
        <p:txBody>
          <a:bodyPr wrap="square" rtlCol="0">
            <a:spAutoFit/>
          </a:bodyPr>
          <a:lstStyle/>
          <a:p>
            <a:pPr algn="just"/>
            <a:r>
              <a:rPr lang="en-US" b="1" dirty="0">
                <a:latin typeface="Century Gothic" panose="020B0502020202020204" pitchFamily="34" charset="0"/>
              </a:rPr>
              <a:t>EVENT COORDINATORS :-</a:t>
            </a:r>
          </a:p>
          <a:p>
            <a:pPr algn="just"/>
            <a:r>
              <a:rPr lang="en-US" b="1" dirty="0">
                <a:latin typeface="Century Gothic" panose="020B0502020202020204" pitchFamily="34" charset="0"/>
              </a:rPr>
              <a:t>Ritom – 9706567265</a:t>
            </a:r>
          </a:p>
          <a:p>
            <a:pPr algn="just"/>
            <a:r>
              <a:rPr lang="en-US" b="1" dirty="0">
                <a:latin typeface="Century Gothic" panose="020B0502020202020204" pitchFamily="34" charset="0"/>
              </a:rPr>
              <a:t>Srutibant – 8658844192</a:t>
            </a:r>
          </a:p>
        </p:txBody>
      </p:sp>
      <p:pic>
        <p:nvPicPr>
          <p:cNvPr id="10" name="Picture 9"/>
          <p:cNvPicPr>
            <a:picLocks noChangeAspect="1"/>
          </p:cNvPicPr>
          <p:nvPr/>
        </p:nvPicPr>
        <p:blipFill>
          <a:blip r:embed="rId3"/>
          <a:stretch>
            <a:fillRect/>
          </a:stretch>
        </p:blipFill>
        <p:spPr>
          <a:xfrm>
            <a:off x="10155556" y="4817253"/>
            <a:ext cx="1807354" cy="1807354"/>
          </a:xfrm>
          <a:prstGeom prst="rect">
            <a:avLst/>
          </a:prstGeom>
        </p:spPr>
      </p:pic>
      <p:sp>
        <p:nvSpPr>
          <p:cNvPr id="11" name="TextBox 10"/>
          <p:cNvSpPr txBox="1"/>
          <p:nvPr/>
        </p:nvSpPr>
        <p:spPr>
          <a:xfrm>
            <a:off x="10084876" y="4294077"/>
            <a:ext cx="2070294" cy="400110"/>
          </a:xfrm>
          <a:prstGeom prst="rect">
            <a:avLst/>
          </a:prstGeom>
          <a:noFill/>
        </p:spPr>
        <p:txBody>
          <a:bodyPr wrap="square" rtlCol="0">
            <a:spAutoFit/>
          </a:bodyPr>
          <a:lstStyle/>
          <a:p>
            <a:r>
              <a:rPr lang="en-US" sz="2000" b="1" i="1" dirty="0">
                <a:latin typeface="Candara" panose="020E0502030303020204" pitchFamily="34" charset="0"/>
                <a:cs typeface="Alef" panose="00000500000000000000" pitchFamily="2" charset="-79"/>
              </a:rPr>
              <a:t>REGISTER HERE!!</a:t>
            </a:r>
          </a:p>
        </p:txBody>
      </p:sp>
    </p:spTree>
    <p:extLst>
      <p:ext uri="{BB962C8B-B14F-4D97-AF65-F5344CB8AC3E}">
        <p14:creationId xmlns:p14="http://schemas.microsoft.com/office/powerpoint/2010/main" val="4275915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4" name="Rectangle 3"/>
          <p:cNvSpPr/>
          <p:nvPr/>
        </p:nvSpPr>
        <p:spPr>
          <a:xfrm>
            <a:off x="2523544" y="8073"/>
            <a:ext cx="6556227" cy="830997"/>
          </a:xfrm>
          <a:prstGeom prst="rect">
            <a:avLst/>
          </a:prstGeom>
        </p:spPr>
        <p:txBody>
          <a:bodyPr wrap="square">
            <a:spAutoFit/>
          </a:bodyPr>
          <a:lstStyle/>
          <a:p>
            <a:pPr algn="ctr"/>
            <a:r>
              <a:rPr lang="en-US" sz="4800" b="1" i="1" spc="50" dirty="0" smtClean="0">
                <a:ln w="0">
                  <a:solidFill>
                    <a:schemeClr val="tx1"/>
                  </a:solidFill>
                </a:ln>
                <a:effectLst>
                  <a:innerShdw blurRad="63500" dist="50800" dir="13500000">
                    <a:srgbClr val="000000">
                      <a:alpha val="50000"/>
                    </a:srgbClr>
                  </a:innerShdw>
                  <a:reflection blurRad="6350" stA="55000" endA="300" endPos="45500" dir="5400000" sy="-100000" algn="bl" rotWithShape="0"/>
                </a:effectLst>
                <a:latin typeface="Rockout" panose="02000500000000000000" pitchFamily="2" charset="0"/>
              </a:rPr>
              <a:t>SCHEDULE</a:t>
            </a:r>
            <a:endParaRPr lang="en-US" sz="4800" b="1" i="1" spc="50" dirty="0">
              <a:ln w="0">
                <a:solidFill>
                  <a:schemeClr val="tx1"/>
                </a:solidFill>
              </a:ln>
              <a:effectLst>
                <a:innerShdw blurRad="63500" dist="50800" dir="13500000">
                  <a:srgbClr val="000000">
                    <a:alpha val="50000"/>
                  </a:srgbClr>
                </a:innerShdw>
                <a:reflection blurRad="6350" stA="55000" endA="300" endPos="45500" dir="5400000" sy="-100000" algn="bl" rotWithShape="0"/>
              </a:effectLst>
              <a:latin typeface="Rockout" panose="02000500000000000000" pitchFamily="2" charset="0"/>
            </a:endParaRPr>
          </a:p>
        </p:txBody>
      </p:sp>
      <p:sp>
        <p:nvSpPr>
          <p:cNvPr id="9" name="Minus 8"/>
          <p:cNvSpPr/>
          <p:nvPr/>
        </p:nvSpPr>
        <p:spPr>
          <a:xfrm rot="5400000">
            <a:off x="4093358" y="1960531"/>
            <a:ext cx="3833304" cy="369475"/>
          </a:xfrm>
          <a:prstGeom prst="mathMinus">
            <a:avLst>
              <a:gd name="adj1" fmla="val 23521"/>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 name="TextBox 2"/>
          <p:cNvSpPr txBox="1"/>
          <p:nvPr/>
        </p:nvSpPr>
        <p:spPr>
          <a:xfrm>
            <a:off x="3170194" y="4429057"/>
            <a:ext cx="6049107" cy="2062103"/>
          </a:xfrm>
          <a:prstGeom prst="rect">
            <a:avLst/>
          </a:prstGeom>
          <a:solidFill>
            <a:schemeClr val="bg1">
              <a:lumMod val="85000"/>
              <a:alpha val="34000"/>
            </a:schemeClr>
          </a:solidFill>
        </p:spPr>
        <p:txBody>
          <a:bodyPr wrap="square" rtlCol="0">
            <a:spAutoFit/>
          </a:bodyPr>
          <a:lstStyle/>
          <a:p>
            <a:pPr lvl="1"/>
            <a:r>
              <a:rPr lang="en-US" sz="3200" b="1" i="1" u="sng" dirty="0">
                <a:latin typeface="Roboto Thin" panose="02000000000000000000"/>
              </a:rPr>
              <a:t>DAY </a:t>
            </a:r>
            <a:r>
              <a:rPr lang="en-US" sz="3200" b="1" i="1" u="sng" dirty="0" smtClean="0">
                <a:latin typeface="Roboto Thin" panose="02000000000000000000"/>
              </a:rPr>
              <a:t>3 </a:t>
            </a:r>
            <a:r>
              <a:rPr lang="en-US" sz="3200" b="1" i="1" u="sng" dirty="0">
                <a:latin typeface="Roboto Thin" panose="02000000000000000000"/>
              </a:rPr>
              <a:t>:   </a:t>
            </a:r>
            <a:r>
              <a:rPr lang="en-US" sz="3200" b="1" i="1" u="sng" dirty="0" smtClean="0">
                <a:latin typeface="Roboto Thin" panose="02000000000000000000"/>
              </a:rPr>
              <a:t>25</a:t>
            </a:r>
            <a:r>
              <a:rPr lang="en-US" sz="3200" b="1" i="1" u="sng" baseline="30000" dirty="0" smtClean="0">
                <a:latin typeface="Roboto Thin" panose="02000000000000000000"/>
              </a:rPr>
              <a:t>th</a:t>
            </a:r>
            <a:r>
              <a:rPr lang="en-US" sz="3200" b="1" i="1" u="sng" dirty="0" smtClean="0">
                <a:latin typeface="Roboto Thin" panose="02000000000000000000"/>
              </a:rPr>
              <a:t>  </a:t>
            </a:r>
            <a:r>
              <a:rPr lang="en-US" sz="3200" b="1" i="1" u="sng" dirty="0">
                <a:latin typeface="Roboto Thin" panose="02000000000000000000"/>
              </a:rPr>
              <a:t>September, 2020</a:t>
            </a:r>
          </a:p>
          <a:p>
            <a:pPr marL="285750" indent="-285750">
              <a:lnSpc>
                <a:spcPct val="200000"/>
              </a:lnSpc>
              <a:buFont typeface="Wingdings" panose="05000000000000000000" pitchFamily="2" charset="2"/>
              <a:buChar char="q"/>
            </a:pPr>
            <a:r>
              <a:rPr lang="en-US" sz="2400" b="1" dirty="0">
                <a:latin typeface="Candara" panose="020E0502030303020204" pitchFamily="34" charset="0"/>
              </a:rPr>
              <a:t> </a:t>
            </a:r>
            <a:r>
              <a:rPr lang="en-US" sz="2400" b="1" dirty="0">
                <a:latin typeface="Raleway Light" panose="020B0403030101060003" pitchFamily="34" charset="0"/>
              </a:rPr>
              <a:t>Technowhizz                      1.00  Pm- 3.30 Pm                             </a:t>
            </a:r>
          </a:p>
          <a:p>
            <a:pPr marL="285750" indent="-285750">
              <a:lnSpc>
                <a:spcPct val="200000"/>
              </a:lnSpc>
              <a:buFont typeface="Wingdings" panose="05000000000000000000" pitchFamily="2" charset="2"/>
              <a:buChar char="q"/>
            </a:pPr>
            <a:r>
              <a:rPr lang="en-US" sz="2400" b="1" dirty="0">
                <a:latin typeface="Raleway Light" panose="020B0403030101060003" pitchFamily="34" charset="0"/>
              </a:rPr>
              <a:t>Cybernated Conflicts     3.30 Pm- 6.00 Pm</a:t>
            </a:r>
          </a:p>
        </p:txBody>
      </p:sp>
      <p:sp>
        <p:nvSpPr>
          <p:cNvPr id="8" name="Minus 7"/>
          <p:cNvSpPr/>
          <p:nvPr/>
        </p:nvSpPr>
        <p:spPr>
          <a:xfrm>
            <a:off x="0" y="3844300"/>
            <a:ext cx="12145554" cy="313509"/>
          </a:xfrm>
          <a:prstGeom prst="mathMinus">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0" name="TextBox 9"/>
          <p:cNvSpPr txBox="1"/>
          <p:nvPr/>
        </p:nvSpPr>
        <p:spPr>
          <a:xfrm>
            <a:off x="6194747" y="969465"/>
            <a:ext cx="5950415" cy="2739211"/>
          </a:xfrm>
          <a:prstGeom prst="rect">
            <a:avLst/>
          </a:prstGeom>
          <a:solidFill>
            <a:schemeClr val="bg1">
              <a:lumMod val="85000"/>
              <a:alpha val="34000"/>
            </a:schemeClr>
          </a:solidFill>
        </p:spPr>
        <p:txBody>
          <a:bodyPr wrap="square" rtlCol="0">
            <a:spAutoFit/>
          </a:bodyPr>
          <a:lstStyle/>
          <a:p>
            <a:pPr algn="ctr">
              <a:lnSpc>
                <a:spcPct val="200000"/>
              </a:lnSpc>
            </a:pPr>
            <a:r>
              <a:rPr lang="en-US" sz="3200" b="1" i="1" u="sng" dirty="0">
                <a:latin typeface="Roboto Thin" panose="02000000000000000000"/>
                <a:ea typeface="Roboto Thin" panose="02000000000000000000" pitchFamily="2" charset="0"/>
              </a:rPr>
              <a:t>DAY </a:t>
            </a:r>
            <a:r>
              <a:rPr lang="en-US" sz="3200" b="1" i="1" u="sng" dirty="0" smtClean="0">
                <a:latin typeface="Roboto Thin" panose="02000000000000000000"/>
                <a:ea typeface="Roboto Thin" panose="02000000000000000000" pitchFamily="2" charset="0"/>
              </a:rPr>
              <a:t>2: </a:t>
            </a:r>
            <a:r>
              <a:rPr lang="en-US" sz="3200" b="1" i="1" u="sng" dirty="0">
                <a:latin typeface="Roboto Thin" panose="02000000000000000000"/>
                <a:ea typeface="Roboto Thin" panose="02000000000000000000" pitchFamily="2" charset="0"/>
              </a:rPr>
              <a:t>24</a:t>
            </a:r>
            <a:r>
              <a:rPr lang="en-US" sz="3200" b="1" i="1" u="sng" baseline="30000" dirty="0">
                <a:latin typeface="Roboto Thin" panose="02000000000000000000"/>
                <a:ea typeface="Roboto Thin" panose="02000000000000000000" pitchFamily="2" charset="0"/>
              </a:rPr>
              <a:t>th</a:t>
            </a:r>
            <a:r>
              <a:rPr lang="en-US" sz="3200" b="1" i="1" u="sng" dirty="0">
                <a:latin typeface="Roboto Thin" panose="02000000000000000000"/>
                <a:ea typeface="Roboto Thin" panose="02000000000000000000" pitchFamily="2" charset="0"/>
              </a:rPr>
              <a:t> September, 2020</a:t>
            </a:r>
            <a:r>
              <a:rPr lang="en-US" sz="3200" b="1" i="1" u="sng" dirty="0">
                <a:latin typeface="Roboto Thin" panose="02000000000000000000"/>
              </a:rPr>
              <a:t>      </a:t>
            </a:r>
          </a:p>
          <a:p>
            <a:pPr marL="457200" indent="-457200">
              <a:lnSpc>
                <a:spcPct val="150000"/>
              </a:lnSpc>
              <a:buFont typeface="Wingdings" panose="05000000000000000000" pitchFamily="2" charset="2"/>
              <a:buChar char="q"/>
            </a:pPr>
            <a:r>
              <a:rPr lang="en-US" sz="2400" b="1" dirty="0">
                <a:latin typeface="Raleway Light" panose="020B0403030101060003" pitchFamily="34" charset="0"/>
              </a:rPr>
              <a:t>Geeky Pictionary              1.00 Pm - 3.30Pm</a:t>
            </a:r>
          </a:p>
          <a:p>
            <a:pPr marL="457200" indent="-457200">
              <a:lnSpc>
                <a:spcPct val="150000"/>
              </a:lnSpc>
              <a:buFont typeface="Wingdings" panose="05000000000000000000" pitchFamily="2" charset="2"/>
              <a:buChar char="q"/>
            </a:pPr>
            <a:r>
              <a:rPr lang="en-US" sz="2400" b="1" dirty="0">
                <a:latin typeface="Raleway Light" panose="020B0403030101060003" pitchFamily="34" charset="0"/>
              </a:rPr>
              <a:t>Ideathon                              3.30 Pm - 6.ooPm</a:t>
            </a:r>
          </a:p>
          <a:p>
            <a:pPr marL="457200" indent="-457200">
              <a:lnSpc>
                <a:spcPct val="150000"/>
              </a:lnSpc>
              <a:buFont typeface="Wingdings" panose="05000000000000000000" pitchFamily="2" charset="2"/>
              <a:buChar char="q"/>
            </a:pPr>
            <a:r>
              <a:rPr lang="en-US" sz="2400" b="1" dirty="0">
                <a:latin typeface="Raleway Light" panose="020B0403030101060003" pitchFamily="34" charset="0"/>
              </a:rPr>
              <a:t>Photography                      1.00 Pm – 2.00 Pm</a:t>
            </a:r>
          </a:p>
        </p:txBody>
      </p:sp>
      <p:sp>
        <p:nvSpPr>
          <p:cNvPr id="11" name="TextBox 10"/>
          <p:cNvSpPr txBox="1"/>
          <p:nvPr/>
        </p:nvSpPr>
        <p:spPr>
          <a:xfrm>
            <a:off x="0" y="969464"/>
            <a:ext cx="5950415" cy="2739211"/>
          </a:xfrm>
          <a:prstGeom prst="rect">
            <a:avLst/>
          </a:prstGeom>
          <a:solidFill>
            <a:schemeClr val="bg1">
              <a:lumMod val="85000"/>
              <a:alpha val="34000"/>
            </a:schemeClr>
          </a:solidFill>
        </p:spPr>
        <p:txBody>
          <a:bodyPr wrap="square" rtlCol="0">
            <a:spAutoFit/>
          </a:bodyPr>
          <a:lstStyle/>
          <a:p>
            <a:pPr algn="ctr">
              <a:lnSpc>
                <a:spcPct val="200000"/>
              </a:lnSpc>
            </a:pPr>
            <a:r>
              <a:rPr lang="en-US" sz="3200" b="1" i="1" u="sng" dirty="0">
                <a:latin typeface="Roboto Thin" panose="02000000000000000000"/>
                <a:ea typeface="Roboto Thin" panose="02000000000000000000" pitchFamily="2" charset="0"/>
              </a:rPr>
              <a:t>DAY 1</a:t>
            </a:r>
            <a:r>
              <a:rPr lang="en-US" sz="3200" b="1" i="1" u="sng" dirty="0" smtClean="0">
                <a:latin typeface="Roboto Thin" panose="02000000000000000000"/>
                <a:ea typeface="Roboto Thin" panose="02000000000000000000" pitchFamily="2" charset="0"/>
              </a:rPr>
              <a:t>: 23</a:t>
            </a:r>
            <a:r>
              <a:rPr lang="en-US" sz="3200" b="1" i="1" u="sng" baseline="30000" dirty="0" smtClean="0">
                <a:latin typeface="Roboto Thin" panose="02000000000000000000"/>
                <a:ea typeface="Roboto Thin" panose="02000000000000000000" pitchFamily="2" charset="0"/>
              </a:rPr>
              <a:t>rd</a:t>
            </a:r>
            <a:r>
              <a:rPr lang="en-US" sz="3200" b="1" i="1" u="sng" dirty="0" smtClean="0">
                <a:latin typeface="Roboto Thin" panose="02000000000000000000"/>
                <a:ea typeface="Roboto Thin" panose="02000000000000000000" pitchFamily="2" charset="0"/>
              </a:rPr>
              <a:t> September</a:t>
            </a:r>
            <a:r>
              <a:rPr lang="en-US" sz="3200" b="1" i="1" u="sng" dirty="0">
                <a:latin typeface="Roboto Thin" panose="02000000000000000000"/>
                <a:ea typeface="Roboto Thin" panose="02000000000000000000" pitchFamily="2" charset="0"/>
              </a:rPr>
              <a:t>, 2020</a:t>
            </a:r>
            <a:r>
              <a:rPr lang="en-US" sz="3200" b="1" i="1" u="sng" dirty="0">
                <a:latin typeface="Roboto Thin" panose="02000000000000000000"/>
              </a:rPr>
              <a:t>      </a:t>
            </a:r>
          </a:p>
          <a:p>
            <a:pPr marL="457200" indent="-457200">
              <a:lnSpc>
                <a:spcPct val="150000"/>
              </a:lnSpc>
              <a:buFont typeface="Wingdings" panose="05000000000000000000" pitchFamily="2" charset="2"/>
              <a:buChar char="q"/>
            </a:pPr>
            <a:r>
              <a:rPr lang="en-US" sz="2400" b="1" dirty="0" smtClean="0">
                <a:latin typeface="Raleway Light" panose="020B0403030101060003" pitchFamily="34" charset="0"/>
              </a:rPr>
              <a:t>Web Play                              </a:t>
            </a:r>
            <a:r>
              <a:rPr lang="en-US" sz="2400" b="1" dirty="0">
                <a:latin typeface="Raleway Light" panose="020B0403030101060003" pitchFamily="34" charset="0"/>
              </a:rPr>
              <a:t>1.00 Pm - 3.30Pm</a:t>
            </a:r>
          </a:p>
          <a:p>
            <a:pPr marL="457200" indent="-457200">
              <a:lnSpc>
                <a:spcPct val="150000"/>
              </a:lnSpc>
              <a:buFont typeface="Wingdings" panose="05000000000000000000" pitchFamily="2" charset="2"/>
              <a:buChar char="q"/>
            </a:pPr>
            <a:r>
              <a:rPr lang="en-US" sz="2400" b="1" dirty="0" smtClean="0">
                <a:latin typeface="Raleway Light" panose="020B0403030101060003" pitchFamily="34" charset="0"/>
              </a:rPr>
              <a:t>Cipher-1                               </a:t>
            </a:r>
            <a:r>
              <a:rPr lang="en-US" sz="2400" b="1" dirty="0">
                <a:latin typeface="Raleway Light" panose="020B0403030101060003" pitchFamily="34" charset="0"/>
              </a:rPr>
              <a:t>3.30 Pm - </a:t>
            </a:r>
            <a:r>
              <a:rPr lang="en-US" sz="2400" b="1" dirty="0" smtClean="0">
                <a:latin typeface="Raleway Light" panose="020B0403030101060003" pitchFamily="34" charset="0"/>
              </a:rPr>
              <a:t>6.00Pm</a:t>
            </a:r>
            <a:endParaRPr lang="en-US" sz="2400" b="1" dirty="0">
              <a:latin typeface="Raleway Light" panose="020B0403030101060003" pitchFamily="34" charset="0"/>
            </a:endParaRPr>
          </a:p>
          <a:p>
            <a:pPr marL="457200" indent="-457200">
              <a:lnSpc>
                <a:spcPct val="150000"/>
              </a:lnSpc>
              <a:buFont typeface="Wingdings" panose="05000000000000000000" pitchFamily="2" charset="2"/>
              <a:buChar char="q"/>
            </a:pPr>
            <a:r>
              <a:rPr lang="en-US" sz="2400" b="1" dirty="0" smtClean="0">
                <a:latin typeface="Raleway Light" panose="020B0403030101060003" pitchFamily="34" charset="0"/>
              </a:rPr>
              <a:t>Tech Shark                          </a:t>
            </a:r>
            <a:r>
              <a:rPr lang="en-US" sz="2400" b="1" dirty="0">
                <a:latin typeface="Raleway Light" panose="020B0403030101060003" pitchFamily="34" charset="0"/>
              </a:rPr>
              <a:t>1.00 Pm – 2.00 Pm</a:t>
            </a:r>
          </a:p>
        </p:txBody>
      </p:sp>
    </p:spTree>
    <p:extLst>
      <p:ext uri="{BB962C8B-B14F-4D97-AF65-F5344CB8AC3E}">
        <p14:creationId xmlns:p14="http://schemas.microsoft.com/office/powerpoint/2010/main" val="5718830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3" name="Rectangle 2"/>
          <p:cNvSpPr/>
          <p:nvPr/>
        </p:nvSpPr>
        <p:spPr>
          <a:xfrm>
            <a:off x="2536191" y="104504"/>
            <a:ext cx="6556227" cy="830997"/>
          </a:xfrm>
          <a:prstGeom prst="rect">
            <a:avLst/>
          </a:prstGeom>
        </p:spPr>
        <p:txBody>
          <a:bodyPr wrap="square">
            <a:spAutoFit/>
          </a:bodyPr>
          <a:lstStyle/>
          <a:p>
            <a:pPr algn="ctr"/>
            <a:r>
              <a:rPr lang="en-US" sz="4800" b="1" i="1" spc="50" dirty="0">
                <a:ln w="0">
                  <a:solidFill>
                    <a:schemeClr val="tx1"/>
                  </a:solidFill>
                </a:ln>
                <a:effectLst>
                  <a:innerShdw blurRad="63500" dist="50800" dir="13500000">
                    <a:srgbClr val="000000">
                      <a:alpha val="50000"/>
                    </a:srgbClr>
                  </a:innerShdw>
                  <a:reflection blurRad="6350" stA="55000" endA="300" endPos="45500" dir="5400000" sy="-100000" algn="bl" rotWithShape="0"/>
                </a:effectLst>
                <a:latin typeface="Rockout" panose="02000500000000000000" pitchFamily="2" charset="0"/>
              </a:rPr>
              <a:t>QUBYTES TEAM</a:t>
            </a:r>
          </a:p>
        </p:txBody>
      </p:sp>
      <p:cxnSp>
        <p:nvCxnSpPr>
          <p:cNvPr id="5" name="Straight Connector 4"/>
          <p:cNvCxnSpPr/>
          <p:nvPr/>
        </p:nvCxnSpPr>
        <p:spPr>
          <a:xfrm flipH="1">
            <a:off x="5667271" y="1164102"/>
            <a:ext cx="42203" cy="5465297"/>
          </a:xfrm>
          <a:prstGeom prst="line">
            <a:avLst/>
          </a:prstGeom>
          <a:ln/>
        </p:spPr>
        <p:style>
          <a:lnRef idx="1">
            <a:schemeClr val="dk1"/>
          </a:lnRef>
          <a:fillRef idx="0">
            <a:schemeClr val="dk1"/>
          </a:fillRef>
          <a:effectRef idx="0">
            <a:schemeClr val="dk1"/>
          </a:effectRef>
          <a:fontRef idx="minor">
            <a:schemeClr val="tx1"/>
          </a:fontRef>
        </p:style>
      </p:cxnSp>
      <p:sp>
        <p:nvSpPr>
          <p:cNvPr id="7" name="Rectangle 6"/>
          <p:cNvSpPr/>
          <p:nvPr/>
        </p:nvSpPr>
        <p:spPr>
          <a:xfrm>
            <a:off x="520503" y="935501"/>
            <a:ext cx="4005780" cy="5781821"/>
          </a:xfrm>
          <a:prstGeom prst="rect">
            <a:avLst/>
          </a:prstGeom>
          <a:solidFill>
            <a:schemeClr val="bg1">
              <a:lumMod val="85000"/>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273049" y="1164102"/>
            <a:ext cx="4526283" cy="6155531"/>
          </a:xfrm>
          <a:prstGeom prst="rect">
            <a:avLst/>
          </a:prstGeom>
          <a:noFill/>
        </p:spPr>
        <p:txBody>
          <a:bodyPr wrap="square" rtlCol="0">
            <a:spAutoFit/>
          </a:bodyPr>
          <a:lstStyle/>
          <a:p>
            <a:pPr algn="ctr"/>
            <a:r>
              <a:rPr lang="en-US" sz="2800" b="1" i="1" spc="50" dirty="0">
                <a:ln w="0">
                  <a:noFill/>
                </a:ln>
                <a:effectLst>
                  <a:innerShdw blurRad="63500" dist="50800" dir="13500000">
                    <a:srgbClr val="000000">
                      <a:alpha val="50000"/>
                    </a:srgbClr>
                  </a:innerShdw>
                  <a:reflection blurRad="6350" stA="55000" endA="300" endPos="45500" dir="5400000" sy="-100000" algn="bl" rotWithShape="0"/>
                </a:effectLst>
                <a:latin typeface="Raleway ExtraBold" panose="020B0903030101060003" pitchFamily="34" charset="0"/>
                <a:cs typeface="Lucida Sans Unicode" panose="020B0602030504020204" pitchFamily="34" charset="0"/>
              </a:rPr>
              <a:t>Event Co-Ordinators</a:t>
            </a:r>
          </a:p>
          <a:p>
            <a:pPr algn="ctr"/>
            <a:r>
              <a:rPr lang="en-US" sz="2200" b="1" spc="50" dirty="0">
                <a:ln w="0">
                  <a:noFill/>
                </a:ln>
                <a:effectLst>
                  <a:innerShdw blurRad="63500" dist="50800" dir="13500000">
                    <a:srgbClr val="000000">
                      <a:alpha val="50000"/>
                    </a:srgbClr>
                  </a:innerShdw>
                </a:effectLst>
                <a:latin typeface="Raleway Light" panose="020B0403030101060003" pitchFamily="34" charset="0"/>
                <a:cs typeface="Lucida Sans Unicode" panose="020B0602030504020204" pitchFamily="34" charset="0"/>
              </a:rPr>
              <a:t>Ritom </a:t>
            </a:r>
          </a:p>
          <a:p>
            <a:pPr algn="ctr"/>
            <a:r>
              <a:rPr lang="en-US" sz="2200" b="1" spc="50" dirty="0">
                <a:ln w="0">
                  <a:noFill/>
                </a:ln>
                <a:effectLst>
                  <a:innerShdw blurRad="63500" dist="50800" dir="13500000">
                    <a:srgbClr val="000000">
                      <a:alpha val="50000"/>
                    </a:srgbClr>
                  </a:innerShdw>
                </a:effectLst>
                <a:latin typeface="Raleway Light" panose="020B0403030101060003" pitchFamily="34" charset="0"/>
                <a:cs typeface="Lucida Sans Unicode" panose="020B0602030504020204" pitchFamily="34" charset="0"/>
              </a:rPr>
              <a:t>Srutibant </a:t>
            </a:r>
          </a:p>
          <a:p>
            <a:pPr algn="ctr"/>
            <a:r>
              <a:rPr lang="en-US" sz="2200" b="1" spc="50" dirty="0">
                <a:ln w="0">
                  <a:noFill/>
                </a:ln>
                <a:effectLst>
                  <a:innerShdw blurRad="63500" dist="50800" dir="13500000">
                    <a:srgbClr val="000000">
                      <a:alpha val="50000"/>
                    </a:srgbClr>
                  </a:innerShdw>
                </a:effectLst>
                <a:latin typeface="Raleway Light" panose="020B0403030101060003" pitchFamily="34" charset="0"/>
                <a:cs typeface="Lucida Sans Unicode" panose="020B0602030504020204" pitchFamily="34" charset="0"/>
              </a:rPr>
              <a:t> </a:t>
            </a:r>
            <a:r>
              <a:rPr lang="en-US" sz="2200" b="1" spc="50" dirty="0" smtClean="0">
                <a:ln w="0">
                  <a:noFill/>
                </a:ln>
                <a:effectLst>
                  <a:innerShdw blurRad="63500" dist="50800" dir="13500000">
                    <a:srgbClr val="000000">
                      <a:alpha val="50000"/>
                    </a:srgbClr>
                  </a:innerShdw>
                </a:effectLst>
                <a:latin typeface="Raleway Light" panose="020B0403030101060003" pitchFamily="34" charset="0"/>
                <a:cs typeface="Lucida Sans Unicode" panose="020B0602030504020204" pitchFamily="34" charset="0"/>
              </a:rPr>
              <a:t>Anushka </a:t>
            </a:r>
            <a:endParaRPr lang="en-US" sz="2200" b="1" spc="50" dirty="0">
              <a:ln w="0">
                <a:noFill/>
              </a:ln>
              <a:effectLst>
                <a:innerShdw blurRad="63500" dist="50800" dir="13500000">
                  <a:srgbClr val="000000">
                    <a:alpha val="50000"/>
                  </a:srgbClr>
                </a:innerShdw>
              </a:effectLst>
              <a:latin typeface="Raleway Light" panose="020B0403030101060003" pitchFamily="34" charset="0"/>
              <a:cs typeface="Lucida Sans Unicode" panose="020B0602030504020204" pitchFamily="34" charset="0"/>
            </a:endParaRPr>
          </a:p>
          <a:p>
            <a:pPr algn="ctr"/>
            <a:r>
              <a:rPr lang="en-US" sz="2200" b="1" spc="50" dirty="0">
                <a:ln w="0">
                  <a:noFill/>
                </a:ln>
                <a:effectLst>
                  <a:innerShdw blurRad="63500" dist="50800" dir="13500000">
                    <a:srgbClr val="000000">
                      <a:alpha val="50000"/>
                    </a:srgbClr>
                  </a:innerShdw>
                </a:effectLst>
                <a:latin typeface="Raleway Light" panose="020B0403030101060003" pitchFamily="34" charset="0"/>
                <a:cs typeface="Lucida Sans Unicode" panose="020B0602030504020204" pitchFamily="34" charset="0"/>
              </a:rPr>
              <a:t>Pooja</a:t>
            </a:r>
          </a:p>
          <a:p>
            <a:pPr algn="ctr"/>
            <a:r>
              <a:rPr lang="en-US" sz="2200" b="1" spc="50" dirty="0">
                <a:ln w="0">
                  <a:noFill/>
                </a:ln>
                <a:effectLst>
                  <a:innerShdw blurRad="63500" dist="50800" dir="13500000">
                    <a:srgbClr val="000000">
                      <a:alpha val="50000"/>
                    </a:srgbClr>
                  </a:innerShdw>
                </a:effectLst>
                <a:latin typeface="Raleway Light" panose="020B0403030101060003" pitchFamily="34" charset="0"/>
                <a:cs typeface="Lucida Sans Unicode" panose="020B0602030504020204" pitchFamily="34" charset="0"/>
              </a:rPr>
              <a:t>Silpa</a:t>
            </a:r>
          </a:p>
          <a:p>
            <a:pPr algn="ctr"/>
            <a:r>
              <a:rPr lang="en-US" sz="2200" b="1" spc="50" dirty="0">
                <a:ln w="0">
                  <a:noFill/>
                </a:ln>
                <a:effectLst>
                  <a:innerShdw blurRad="63500" dist="50800" dir="13500000">
                    <a:srgbClr val="000000">
                      <a:alpha val="50000"/>
                    </a:srgbClr>
                  </a:innerShdw>
                </a:effectLst>
                <a:latin typeface="Raleway Light" panose="020B0403030101060003" pitchFamily="34" charset="0"/>
                <a:cs typeface="Lucida Sans Unicode" panose="020B0602030504020204" pitchFamily="34" charset="0"/>
              </a:rPr>
              <a:t>Nidhish</a:t>
            </a:r>
          </a:p>
          <a:p>
            <a:pPr algn="ctr"/>
            <a:r>
              <a:rPr lang="en-US" sz="2200" b="1" spc="50" dirty="0">
                <a:ln w="0">
                  <a:noFill/>
                </a:ln>
                <a:effectLst>
                  <a:innerShdw blurRad="63500" dist="50800" dir="13500000">
                    <a:srgbClr val="000000">
                      <a:alpha val="50000"/>
                    </a:srgbClr>
                  </a:innerShdw>
                </a:effectLst>
                <a:latin typeface="Raleway Light" panose="020B0403030101060003" pitchFamily="34" charset="0"/>
                <a:cs typeface="Lucida Sans Unicode" panose="020B0602030504020204" pitchFamily="34" charset="0"/>
              </a:rPr>
              <a:t>Tanmay</a:t>
            </a:r>
          </a:p>
          <a:p>
            <a:pPr algn="ctr"/>
            <a:r>
              <a:rPr lang="en-US" sz="2200" b="1" spc="50" dirty="0">
                <a:ln w="0">
                  <a:noFill/>
                </a:ln>
                <a:effectLst>
                  <a:innerShdw blurRad="63500" dist="50800" dir="13500000">
                    <a:srgbClr val="000000">
                      <a:alpha val="50000"/>
                    </a:srgbClr>
                  </a:innerShdw>
                </a:effectLst>
                <a:latin typeface="Raleway Light" panose="020B0403030101060003" pitchFamily="34" charset="0"/>
                <a:cs typeface="Lucida Sans Unicode" panose="020B0602030504020204" pitchFamily="34" charset="0"/>
              </a:rPr>
              <a:t>Vismaye</a:t>
            </a:r>
          </a:p>
          <a:p>
            <a:pPr algn="ctr"/>
            <a:r>
              <a:rPr lang="en-US" sz="2200" b="1" spc="50" dirty="0">
                <a:ln w="0">
                  <a:noFill/>
                </a:ln>
                <a:effectLst>
                  <a:innerShdw blurRad="63500" dist="50800" dir="13500000">
                    <a:srgbClr val="000000">
                      <a:alpha val="50000"/>
                    </a:srgbClr>
                  </a:innerShdw>
                </a:effectLst>
                <a:latin typeface="Raleway Light" panose="020B0403030101060003" pitchFamily="34" charset="0"/>
                <a:cs typeface="Lucida Sans Unicode" panose="020B0602030504020204" pitchFamily="34" charset="0"/>
              </a:rPr>
              <a:t>Malvika</a:t>
            </a:r>
          </a:p>
          <a:p>
            <a:pPr algn="ctr"/>
            <a:r>
              <a:rPr lang="en-US" sz="2200" b="1" spc="50" dirty="0">
                <a:ln w="0">
                  <a:noFill/>
                </a:ln>
                <a:effectLst>
                  <a:innerShdw blurRad="63500" dist="50800" dir="13500000">
                    <a:srgbClr val="000000">
                      <a:alpha val="50000"/>
                    </a:srgbClr>
                  </a:innerShdw>
                </a:effectLst>
                <a:latin typeface="Raleway Light" panose="020B0403030101060003" pitchFamily="34" charset="0"/>
                <a:cs typeface="Lucida Sans Unicode" panose="020B0602030504020204" pitchFamily="34" charset="0"/>
              </a:rPr>
              <a:t>Krtin</a:t>
            </a:r>
          </a:p>
          <a:p>
            <a:pPr algn="ctr"/>
            <a:r>
              <a:rPr lang="en-US" sz="2200" b="1" spc="50" dirty="0">
                <a:ln w="0">
                  <a:noFill/>
                </a:ln>
                <a:effectLst>
                  <a:innerShdw blurRad="63500" dist="50800" dir="13500000">
                    <a:srgbClr val="000000">
                      <a:alpha val="50000"/>
                    </a:srgbClr>
                  </a:innerShdw>
                </a:effectLst>
                <a:latin typeface="Raleway Light" panose="020B0403030101060003" pitchFamily="34" charset="0"/>
                <a:cs typeface="Lucida Sans Unicode" panose="020B0602030504020204" pitchFamily="34" charset="0"/>
              </a:rPr>
              <a:t>Sonali</a:t>
            </a:r>
          </a:p>
          <a:p>
            <a:pPr algn="ctr"/>
            <a:r>
              <a:rPr lang="en-US" sz="2200" b="1" spc="50" dirty="0">
                <a:ln w="0">
                  <a:noFill/>
                </a:ln>
                <a:effectLst>
                  <a:innerShdw blurRad="63500" dist="50800" dir="13500000">
                    <a:srgbClr val="000000">
                      <a:alpha val="50000"/>
                    </a:srgbClr>
                  </a:innerShdw>
                </a:effectLst>
                <a:latin typeface="Raleway Light" panose="020B0403030101060003" pitchFamily="34" charset="0"/>
                <a:cs typeface="Lucida Sans Unicode" panose="020B0602030504020204" pitchFamily="34" charset="0"/>
              </a:rPr>
              <a:t>Pinaki</a:t>
            </a:r>
          </a:p>
          <a:p>
            <a:pPr algn="ctr"/>
            <a:r>
              <a:rPr lang="en-US" sz="2200" b="1" spc="50" dirty="0">
                <a:ln w="0">
                  <a:noFill/>
                </a:ln>
                <a:effectLst>
                  <a:innerShdw blurRad="63500" dist="50800" dir="13500000">
                    <a:srgbClr val="000000">
                      <a:alpha val="50000"/>
                    </a:srgbClr>
                  </a:innerShdw>
                </a:effectLst>
                <a:latin typeface="Raleway Light" panose="020B0403030101060003" pitchFamily="34" charset="0"/>
                <a:cs typeface="Lucida Sans Unicode" panose="020B0602030504020204" pitchFamily="34" charset="0"/>
              </a:rPr>
              <a:t>Puskar</a:t>
            </a:r>
          </a:p>
          <a:p>
            <a:pPr algn="ctr"/>
            <a:r>
              <a:rPr lang="en-US" sz="2200" b="1" spc="50" dirty="0" smtClean="0">
                <a:ln w="0">
                  <a:noFill/>
                </a:ln>
                <a:effectLst>
                  <a:innerShdw blurRad="63500" dist="50800" dir="13500000">
                    <a:srgbClr val="000000">
                      <a:alpha val="50000"/>
                    </a:srgbClr>
                  </a:innerShdw>
                </a:effectLst>
                <a:latin typeface="Raleway Light" panose="020B0403030101060003" pitchFamily="34" charset="0"/>
                <a:cs typeface="Lucida Sans Unicode" panose="020B0602030504020204" pitchFamily="34" charset="0"/>
              </a:rPr>
              <a:t>Prakriti</a:t>
            </a:r>
            <a:endParaRPr lang="en-US" sz="2200" b="1" spc="50" dirty="0">
              <a:ln w="0">
                <a:noFill/>
              </a:ln>
              <a:effectLst>
                <a:innerShdw blurRad="63500" dist="50800" dir="13500000">
                  <a:srgbClr val="000000">
                    <a:alpha val="50000"/>
                  </a:srgbClr>
                </a:innerShdw>
              </a:effectLst>
              <a:latin typeface="Raleway Light" panose="020B0403030101060003" pitchFamily="34" charset="0"/>
              <a:cs typeface="Lucida Sans Unicode" panose="020B0602030504020204" pitchFamily="34" charset="0"/>
            </a:endParaRPr>
          </a:p>
          <a:p>
            <a:pPr algn="ctr"/>
            <a:r>
              <a:rPr lang="en-US" sz="2200" b="1" spc="50" dirty="0">
                <a:ln w="0">
                  <a:noFill/>
                </a:ln>
                <a:effectLst>
                  <a:innerShdw blurRad="63500" dist="50800" dir="13500000">
                    <a:srgbClr val="000000">
                      <a:alpha val="50000"/>
                    </a:srgbClr>
                  </a:innerShdw>
                </a:effectLst>
                <a:latin typeface="Raleway Light" panose="020B0403030101060003" pitchFamily="34" charset="0"/>
                <a:cs typeface="Lucida Sans Unicode" panose="020B0602030504020204" pitchFamily="34" charset="0"/>
              </a:rPr>
              <a:t>Yashmita</a:t>
            </a:r>
          </a:p>
          <a:p>
            <a:pPr algn="ctr"/>
            <a:endParaRPr lang="en-US" b="1" i="1" spc="50" dirty="0">
              <a:ln w="0">
                <a:solidFill>
                  <a:schemeClr val="tx1"/>
                </a:solidFill>
              </a:ln>
              <a:solidFill>
                <a:schemeClr val="bg1"/>
              </a:solidFill>
              <a:effectLst>
                <a:innerShdw blurRad="63500" dist="50800" dir="13500000">
                  <a:srgbClr val="000000">
                    <a:alpha val="50000"/>
                  </a:srgbClr>
                </a:innerShdw>
                <a:reflection blurRad="6350" stA="55000" endA="300" endPos="45500" dir="5400000" sy="-100000" algn="bl" rotWithShape="0"/>
              </a:effectLst>
              <a:latin typeface="Segoe Print" panose="02000600000000000000" pitchFamily="2" charset="0"/>
            </a:endParaRPr>
          </a:p>
          <a:p>
            <a:endParaRPr lang="en-US" b="1" i="1" spc="50" dirty="0">
              <a:ln w="0">
                <a:solidFill>
                  <a:schemeClr val="tx1"/>
                </a:solidFill>
              </a:ln>
              <a:solidFill>
                <a:schemeClr val="bg1"/>
              </a:solidFill>
              <a:effectLst>
                <a:innerShdw blurRad="63500" dist="50800" dir="13500000">
                  <a:srgbClr val="000000">
                    <a:alpha val="50000"/>
                  </a:srgbClr>
                </a:innerShdw>
                <a:reflection blurRad="6350" stA="55000" endA="300" endPos="45500" dir="5400000" sy="-100000" algn="bl" rotWithShape="0"/>
              </a:effectLst>
              <a:latin typeface="Segoe Print" panose="02000600000000000000" pitchFamily="2" charset="0"/>
            </a:endParaRPr>
          </a:p>
        </p:txBody>
      </p:sp>
      <p:sp>
        <p:nvSpPr>
          <p:cNvPr id="8" name="Rectangle 7"/>
          <p:cNvSpPr/>
          <p:nvPr/>
        </p:nvSpPr>
        <p:spPr>
          <a:xfrm>
            <a:off x="7132321" y="935501"/>
            <a:ext cx="4262510" cy="5781821"/>
          </a:xfrm>
          <a:prstGeom prst="rect">
            <a:avLst/>
          </a:prstGeom>
          <a:solidFill>
            <a:schemeClr val="bg1">
              <a:lumMod val="85000"/>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7329267" y="1100295"/>
            <a:ext cx="3826412" cy="523220"/>
          </a:xfrm>
          <a:prstGeom prst="rect">
            <a:avLst/>
          </a:prstGeom>
          <a:noFill/>
        </p:spPr>
        <p:txBody>
          <a:bodyPr wrap="square" rtlCol="0">
            <a:spAutoFit/>
          </a:bodyPr>
          <a:lstStyle/>
          <a:p>
            <a:pPr algn="ctr"/>
            <a:r>
              <a:rPr lang="en-US" sz="2800" b="1" i="1" dirty="0">
                <a:effectLst>
                  <a:reflection blurRad="6350" stA="55000" endA="300" endPos="45500" dir="5400000" sy="-100000" algn="bl" rotWithShape="0"/>
                </a:effectLst>
                <a:latin typeface="Raleway ExtraBold" panose="020B0903030101060003" pitchFamily="34" charset="0"/>
                <a:cs typeface="Lucida Sans Unicode" panose="020B0602030504020204" pitchFamily="34" charset="0"/>
              </a:rPr>
              <a:t>Graphics</a:t>
            </a:r>
          </a:p>
        </p:txBody>
      </p:sp>
      <p:sp>
        <p:nvSpPr>
          <p:cNvPr id="11" name="TextBox 10"/>
          <p:cNvSpPr txBox="1"/>
          <p:nvPr/>
        </p:nvSpPr>
        <p:spPr>
          <a:xfrm>
            <a:off x="7434775" y="2147930"/>
            <a:ext cx="3615397" cy="3477875"/>
          </a:xfrm>
          <a:prstGeom prst="rect">
            <a:avLst/>
          </a:prstGeom>
          <a:noFill/>
        </p:spPr>
        <p:txBody>
          <a:bodyPr wrap="square" rtlCol="0">
            <a:spAutoFit/>
          </a:bodyPr>
          <a:lstStyle/>
          <a:p>
            <a:pPr algn="ctr">
              <a:lnSpc>
                <a:spcPct val="200000"/>
              </a:lnSpc>
            </a:pPr>
            <a:r>
              <a:rPr lang="en-US" sz="2200" b="1" dirty="0">
                <a:latin typeface="Raleway Light" panose="020B0403030101060003" pitchFamily="34" charset="0"/>
                <a:cs typeface="Lucida Sans Unicode" panose="020B0602030504020204" pitchFamily="34" charset="0"/>
              </a:rPr>
              <a:t>Nidhish</a:t>
            </a:r>
          </a:p>
          <a:p>
            <a:pPr algn="ctr">
              <a:lnSpc>
                <a:spcPct val="200000"/>
              </a:lnSpc>
            </a:pPr>
            <a:r>
              <a:rPr lang="en-US" sz="2200" b="1" dirty="0">
                <a:latin typeface="Raleway Light" panose="020B0403030101060003" pitchFamily="34" charset="0"/>
                <a:cs typeface="Lucida Sans Unicode" panose="020B0602030504020204" pitchFamily="34" charset="0"/>
              </a:rPr>
              <a:t>Saurav</a:t>
            </a:r>
          </a:p>
          <a:p>
            <a:pPr algn="ctr">
              <a:lnSpc>
                <a:spcPct val="200000"/>
              </a:lnSpc>
            </a:pPr>
            <a:r>
              <a:rPr lang="en-US" sz="2200" b="1" dirty="0">
                <a:latin typeface="Raleway Light" panose="020B0403030101060003" pitchFamily="34" charset="0"/>
                <a:cs typeface="Lucida Sans Unicode" panose="020B0602030504020204" pitchFamily="34" charset="0"/>
              </a:rPr>
              <a:t>Shubhodeep</a:t>
            </a:r>
          </a:p>
          <a:p>
            <a:pPr algn="ctr">
              <a:lnSpc>
                <a:spcPct val="200000"/>
              </a:lnSpc>
            </a:pPr>
            <a:r>
              <a:rPr lang="en-US" sz="2200" b="1" dirty="0">
                <a:latin typeface="Raleway Light" panose="020B0403030101060003" pitchFamily="34" charset="0"/>
                <a:cs typeface="Lucida Sans Unicode" panose="020B0602030504020204" pitchFamily="34" charset="0"/>
              </a:rPr>
              <a:t>Vismaye</a:t>
            </a:r>
          </a:p>
          <a:p>
            <a:pPr algn="ctr">
              <a:lnSpc>
                <a:spcPct val="200000"/>
              </a:lnSpc>
            </a:pPr>
            <a:r>
              <a:rPr lang="en-US" sz="2200" b="1" dirty="0">
                <a:latin typeface="Raleway Light" panose="020B0403030101060003" pitchFamily="34" charset="0"/>
                <a:cs typeface="Lucida Sans Unicode" panose="020B0602030504020204" pitchFamily="34" charset="0"/>
              </a:rPr>
              <a:t>Pinaki</a:t>
            </a:r>
          </a:p>
        </p:txBody>
      </p:sp>
    </p:spTree>
    <p:extLst>
      <p:ext uri="{BB962C8B-B14F-4D97-AF65-F5344CB8AC3E}">
        <p14:creationId xmlns:p14="http://schemas.microsoft.com/office/powerpoint/2010/main" val="37170641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3" name="TextBox 2"/>
          <p:cNvSpPr txBox="1"/>
          <p:nvPr/>
        </p:nvSpPr>
        <p:spPr>
          <a:xfrm>
            <a:off x="337624" y="337624"/>
            <a:ext cx="5036234" cy="1754326"/>
          </a:xfrm>
          <a:prstGeom prst="rect">
            <a:avLst/>
          </a:prstGeom>
          <a:noFill/>
        </p:spPr>
        <p:txBody>
          <a:bodyPr wrap="square" rtlCol="0">
            <a:spAutoFit/>
          </a:bodyPr>
          <a:lstStyle/>
          <a:p>
            <a:r>
              <a:rPr lang="en-US" sz="2400" b="1" i="1" u="sng" dirty="0">
                <a:latin typeface="Rockout" panose="02000500000000000000" pitchFamily="2" charset="0"/>
                <a:cs typeface="Lucida Sans Unicode" panose="020B0602030504020204" pitchFamily="34" charset="0"/>
              </a:rPr>
              <a:t>Student Core Co-Ordinators</a:t>
            </a:r>
          </a:p>
          <a:p>
            <a:endParaRPr lang="en-US" sz="2400" i="1" dirty="0">
              <a:latin typeface="Lucida Sans Unicode" panose="020B0602030504020204" pitchFamily="34" charset="0"/>
              <a:cs typeface="Lucida Sans Unicode" panose="020B0602030504020204" pitchFamily="34" charset="0"/>
            </a:endParaRPr>
          </a:p>
          <a:p>
            <a:pPr algn="just"/>
            <a:r>
              <a:rPr lang="en-US" sz="2000" i="1" dirty="0">
                <a:latin typeface="Raleway Medium" panose="020B0603030101060003" pitchFamily="34" charset="0"/>
                <a:cs typeface="Lucida Sans Unicode" panose="020B0602030504020204" pitchFamily="34" charset="0"/>
              </a:rPr>
              <a:t>Ashwal Srinivas       </a:t>
            </a:r>
            <a:r>
              <a:rPr lang="en-US" sz="2000" i="1" dirty="0" smtClean="0">
                <a:latin typeface="Raleway Medium" panose="020B0603030101060003" pitchFamily="34" charset="0"/>
                <a:cs typeface="Lucida Sans Unicode" panose="020B0602030504020204" pitchFamily="34" charset="0"/>
              </a:rPr>
              <a:t>  -  </a:t>
            </a:r>
            <a:r>
              <a:rPr lang="en-US" sz="2000" i="1" dirty="0">
                <a:latin typeface="Raleway Medium" panose="020B0603030101060003" pitchFamily="34" charset="0"/>
                <a:cs typeface="Lucida Sans Unicode" panose="020B0602030504020204" pitchFamily="34" charset="0"/>
              </a:rPr>
              <a:t>78295 03357</a:t>
            </a:r>
          </a:p>
          <a:p>
            <a:pPr algn="just"/>
            <a:r>
              <a:rPr lang="en-US" sz="2000" i="1" dirty="0">
                <a:latin typeface="Raleway Medium" panose="020B0603030101060003" pitchFamily="34" charset="0"/>
                <a:cs typeface="Lucida Sans Unicode" panose="020B0602030504020204" pitchFamily="34" charset="0"/>
              </a:rPr>
              <a:t>Vismaye M              </a:t>
            </a:r>
            <a:r>
              <a:rPr lang="en-US" sz="2000" i="1" dirty="0" smtClean="0">
                <a:latin typeface="Raleway Medium" panose="020B0603030101060003" pitchFamily="34" charset="0"/>
                <a:cs typeface="Lucida Sans Unicode" panose="020B0602030504020204" pitchFamily="34" charset="0"/>
              </a:rPr>
              <a:t>   -  </a:t>
            </a:r>
            <a:r>
              <a:rPr lang="en-US" sz="2000" i="1" dirty="0">
                <a:latin typeface="Raleway Medium" panose="020B0603030101060003" pitchFamily="34" charset="0"/>
                <a:cs typeface="Lucida Sans Unicode" panose="020B0602030504020204" pitchFamily="34" charset="0"/>
              </a:rPr>
              <a:t>9902362984</a:t>
            </a:r>
          </a:p>
          <a:p>
            <a:pPr algn="just"/>
            <a:r>
              <a:rPr lang="en-US" sz="2000" i="1" dirty="0">
                <a:latin typeface="Raleway Medium" panose="020B0603030101060003" pitchFamily="34" charset="0"/>
                <a:cs typeface="Lucida Sans Unicode" panose="020B0602030504020204" pitchFamily="34" charset="0"/>
              </a:rPr>
              <a:t>Shubhodep Sarkar   - 8002806674</a:t>
            </a:r>
            <a:endParaRPr lang="en-US" i="1" dirty="0">
              <a:latin typeface="Raleway Medium" panose="020B0603030101060003" pitchFamily="34" charset="0"/>
              <a:cs typeface="Lucida Sans Unicode" panose="020B0602030504020204" pitchFamily="34" charset="0"/>
            </a:endParaRPr>
          </a:p>
        </p:txBody>
      </p:sp>
      <p:sp>
        <p:nvSpPr>
          <p:cNvPr id="5" name="TextBox 4"/>
          <p:cNvSpPr txBox="1"/>
          <p:nvPr/>
        </p:nvSpPr>
        <p:spPr>
          <a:xfrm>
            <a:off x="6370319" y="1153002"/>
            <a:ext cx="5275384" cy="1569660"/>
          </a:xfrm>
          <a:prstGeom prst="rect">
            <a:avLst/>
          </a:prstGeom>
          <a:noFill/>
        </p:spPr>
        <p:txBody>
          <a:bodyPr wrap="square" rtlCol="0">
            <a:spAutoFit/>
          </a:bodyPr>
          <a:lstStyle/>
          <a:p>
            <a:pPr algn="ctr">
              <a:lnSpc>
                <a:spcPct val="150000"/>
              </a:lnSpc>
            </a:pPr>
            <a:r>
              <a:rPr lang="en-US" sz="2000" b="1" i="1" u="sng" dirty="0" smtClean="0">
                <a:latin typeface="Rockout" panose="02000500000000000000"/>
                <a:cs typeface="Lucida Sans Unicode" panose="020B0602030504020204" pitchFamily="34" charset="0"/>
              </a:rPr>
              <a:t>Patron</a:t>
            </a:r>
            <a:endParaRPr lang="en-US" sz="2000" b="1" i="1" u="sng" dirty="0">
              <a:latin typeface="Rockout" panose="02000500000000000000"/>
              <a:cs typeface="Lucida Sans Unicode" panose="020B0602030504020204" pitchFamily="34" charset="0"/>
            </a:endParaRPr>
          </a:p>
          <a:p>
            <a:pPr algn="ctr">
              <a:lnSpc>
                <a:spcPct val="150000"/>
              </a:lnSpc>
            </a:pPr>
            <a:r>
              <a:rPr lang="en-US" sz="2000" b="1" dirty="0">
                <a:latin typeface="Raleway ExtraBold" panose="020B0903030101060003" pitchFamily="34" charset="0"/>
                <a:ea typeface="Roboto Light" panose="02000000000000000000" pitchFamily="2" charset="0"/>
                <a:cs typeface="Lucida Sans Unicode" panose="020B0602030504020204" pitchFamily="34" charset="0"/>
              </a:rPr>
              <a:t>Dr. Manjunatha</a:t>
            </a:r>
          </a:p>
          <a:p>
            <a:pPr algn="ctr"/>
            <a:r>
              <a:rPr lang="en-US" dirty="0" smtClean="0">
                <a:latin typeface="Roboto Light" panose="02000000000000000000" pitchFamily="2" charset="0"/>
                <a:ea typeface="Roboto Light" panose="02000000000000000000" pitchFamily="2" charset="0"/>
                <a:cs typeface="Lucida Sans Unicode" panose="020B0602030504020204" pitchFamily="34" charset="0"/>
              </a:rPr>
              <a:t>Principal</a:t>
            </a:r>
            <a:endParaRPr lang="en-US" dirty="0">
              <a:latin typeface="Roboto Light" panose="02000000000000000000" pitchFamily="2" charset="0"/>
              <a:ea typeface="Roboto Light" panose="02000000000000000000" pitchFamily="2" charset="0"/>
              <a:cs typeface="Lucida Sans Unicode" panose="020B0602030504020204" pitchFamily="34" charset="0"/>
            </a:endParaRPr>
          </a:p>
          <a:p>
            <a:pPr algn="ctr"/>
            <a:r>
              <a:rPr lang="en-US" dirty="0" smtClean="0">
                <a:latin typeface="Roboto Light" panose="02000000000000000000" pitchFamily="2" charset="0"/>
                <a:ea typeface="Roboto Light" panose="02000000000000000000" pitchFamily="2" charset="0"/>
                <a:cs typeface="Lucida Sans Unicode" panose="020B0602030504020204" pitchFamily="34" charset="0"/>
              </a:rPr>
              <a:t>New Horizon College of Engineering, Bengaluru</a:t>
            </a:r>
            <a:endParaRPr lang="en-US" dirty="0">
              <a:latin typeface="Roboto Light" panose="02000000000000000000" pitchFamily="2" charset="0"/>
              <a:ea typeface="Roboto Light" panose="02000000000000000000" pitchFamily="2" charset="0"/>
              <a:cs typeface="Lucida Sans Unicode" panose="020B0602030504020204" pitchFamily="34" charset="0"/>
            </a:endParaRPr>
          </a:p>
        </p:txBody>
      </p:sp>
      <p:cxnSp>
        <p:nvCxnSpPr>
          <p:cNvPr id="7" name="Straight Connector 6"/>
          <p:cNvCxnSpPr/>
          <p:nvPr/>
        </p:nvCxnSpPr>
        <p:spPr>
          <a:xfrm>
            <a:off x="6095471" y="2659232"/>
            <a:ext cx="5444196" cy="0"/>
          </a:xfrm>
          <a:prstGeom prst="line">
            <a:avLst/>
          </a:prstGeom>
          <a:ln/>
        </p:spPr>
        <p:style>
          <a:lnRef idx="3">
            <a:schemeClr val="dk1"/>
          </a:lnRef>
          <a:fillRef idx="0">
            <a:schemeClr val="dk1"/>
          </a:fillRef>
          <a:effectRef idx="2">
            <a:schemeClr val="dk1"/>
          </a:effectRef>
          <a:fontRef idx="minor">
            <a:schemeClr val="tx1"/>
          </a:fontRef>
        </p:style>
      </p:cxnSp>
      <p:sp>
        <p:nvSpPr>
          <p:cNvPr id="8" name="TextBox 7"/>
          <p:cNvSpPr txBox="1"/>
          <p:nvPr/>
        </p:nvSpPr>
        <p:spPr>
          <a:xfrm>
            <a:off x="6370318" y="2589900"/>
            <a:ext cx="5275384" cy="1569660"/>
          </a:xfrm>
          <a:prstGeom prst="rect">
            <a:avLst/>
          </a:prstGeom>
          <a:noFill/>
        </p:spPr>
        <p:txBody>
          <a:bodyPr wrap="square" rtlCol="0">
            <a:spAutoFit/>
          </a:bodyPr>
          <a:lstStyle/>
          <a:p>
            <a:pPr algn="ctr">
              <a:lnSpc>
                <a:spcPct val="150000"/>
              </a:lnSpc>
            </a:pPr>
            <a:r>
              <a:rPr lang="en-US" sz="2000" b="1" i="1" u="sng" dirty="0" smtClean="0">
                <a:latin typeface="Rockout" panose="02000500000000000000" pitchFamily="2" charset="0"/>
                <a:cs typeface="Lucida Sans Unicode" panose="020B0602030504020204" pitchFamily="34" charset="0"/>
              </a:rPr>
              <a:t>Convener</a:t>
            </a:r>
            <a:endParaRPr lang="en-US" sz="2000" b="1" i="1" u="sng" dirty="0">
              <a:latin typeface="Rockout" panose="02000500000000000000" pitchFamily="2" charset="0"/>
              <a:cs typeface="Lucida Sans Unicode" panose="020B0602030504020204" pitchFamily="34" charset="0"/>
            </a:endParaRPr>
          </a:p>
          <a:p>
            <a:pPr algn="ctr">
              <a:lnSpc>
                <a:spcPct val="150000"/>
              </a:lnSpc>
            </a:pPr>
            <a:r>
              <a:rPr lang="en-US" sz="2000" b="1" dirty="0" smtClean="0">
                <a:latin typeface="Raleway ExtraBold" panose="020B0903030101060003" pitchFamily="34" charset="0"/>
                <a:cs typeface="Lucida Sans Unicode" panose="020B0602030504020204" pitchFamily="34" charset="0"/>
              </a:rPr>
              <a:t>Dr</a:t>
            </a:r>
            <a:r>
              <a:rPr lang="en-US" sz="2000" b="1" dirty="0">
                <a:latin typeface="Raleway ExtraBold" panose="020B0903030101060003" pitchFamily="34" charset="0"/>
                <a:cs typeface="Lucida Sans Unicode" panose="020B0602030504020204" pitchFamily="34" charset="0"/>
              </a:rPr>
              <a:t>. R.J . Anandhi</a:t>
            </a:r>
          </a:p>
          <a:p>
            <a:pPr algn="ctr"/>
            <a:r>
              <a:rPr lang="en-US" dirty="0" smtClean="0">
                <a:latin typeface="Roboto Light" panose="02000000000000000000"/>
                <a:cs typeface="Lucida Sans Unicode" panose="020B0602030504020204" pitchFamily="34" charset="0"/>
              </a:rPr>
              <a:t>HOD &amp; Professor</a:t>
            </a:r>
          </a:p>
          <a:p>
            <a:pPr algn="ctr"/>
            <a:r>
              <a:rPr lang="en-US" dirty="0" smtClean="0">
                <a:latin typeface="Roboto Light" panose="02000000000000000000"/>
                <a:cs typeface="Lucida Sans Unicode" panose="020B0602030504020204" pitchFamily="34" charset="0"/>
              </a:rPr>
              <a:t>Department of ISE, NHCE</a:t>
            </a:r>
            <a:endParaRPr lang="en-US" sz="1400" dirty="0">
              <a:latin typeface="Roboto Light" panose="02000000000000000000"/>
              <a:cs typeface="Lucida Sans Unicode" panose="020B0602030504020204" pitchFamily="34" charset="0"/>
            </a:endParaRPr>
          </a:p>
        </p:txBody>
      </p:sp>
      <p:cxnSp>
        <p:nvCxnSpPr>
          <p:cNvPr id="10" name="Straight Connector 9"/>
          <p:cNvCxnSpPr/>
          <p:nvPr/>
        </p:nvCxnSpPr>
        <p:spPr>
          <a:xfrm flipV="1">
            <a:off x="6248399" y="4114874"/>
            <a:ext cx="5519225" cy="14068"/>
          </a:xfrm>
          <a:prstGeom prst="line">
            <a:avLst/>
          </a:prstGeom>
          <a:ln/>
        </p:spPr>
        <p:style>
          <a:lnRef idx="3">
            <a:schemeClr val="dk1"/>
          </a:lnRef>
          <a:fillRef idx="0">
            <a:schemeClr val="dk1"/>
          </a:fillRef>
          <a:effectRef idx="2">
            <a:schemeClr val="dk1"/>
          </a:effectRef>
          <a:fontRef idx="minor">
            <a:schemeClr val="tx1"/>
          </a:fontRef>
        </p:style>
      </p:cxnSp>
      <p:sp>
        <p:nvSpPr>
          <p:cNvPr id="13" name="Rectangle 12"/>
          <p:cNvSpPr/>
          <p:nvPr/>
        </p:nvSpPr>
        <p:spPr>
          <a:xfrm>
            <a:off x="6248399" y="4258672"/>
            <a:ext cx="5519225" cy="2492990"/>
          </a:xfrm>
          <a:prstGeom prst="rect">
            <a:avLst/>
          </a:prstGeom>
          <a:solidFill>
            <a:schemeClr val="bg1">
              <a:lumMod val="85000"/>
              <a:alpha val="34000"/>
            </a:schemeClr>
          </a:solidFill>
        </p:spPr>
        <p:txBody>
          <a:bodyPr wrap="square">
            <a:spAutoFit/>
          </a:bodyPr>
          <a:lstStyle/>
          <a:p>
            <a:pPr algn="ctr"/>
            <a:r>
              <a:rPr lang="en-US" sz="2000" b="1" i="1" u="sng" dirty="0">
                <a:latin typeface="Rockout" panose="02000500000000000000" pitchFamily="2" charset="0"/>
                <a:cs typeface="Lucida Sans Unicode" panose="020B0602030504020204" pitchFamily="34" charset="0"/>
              </a:rPr>
              <a:t>Faculty </a:t>
            </a:r>
            <a:r>
              <a:rPr lang="en-US" sz="2000" b="1" i="1" u="sng" dirty="0" err="1" smtClean="0">
                <a:latin typeface="Rockout" panose="02000500000000000000" pitchFamily="2" charset="0"/>
                <a:cs typeface="Lucida Sans Unicode" panose="020B0602030504020204" pitchFamily="34" charset="0"/>
              </a:rPr>
              <a:t>co-ordinators</a:t>
            </a:r>
            <a:endParaRPr lang="en-US" sz="2000" b="1" i="1" u="sng" dirty="0">
              <a:latin typeface="Rockout" panose="02000500000000000000" pitchFamily="2" charset="0"/>
              <a:cs typeface="Lucida Sans Unicode" panose="020B0602030504020204" pitchFamily="34" charset="0"/>
            </a:endParaRPr>
          </a:p>
          <a:p>
            <a:pPr algn="ctr"/>
            <a:r>
              <a:rPr lang="en-US" b="1" i="1" u="sng" dirty="0">
                <a:latin typeface="Lucida Sans Unicode" panose="020B0602030504020204" pitchFamily="34" charset="0"/>
                <a:cs typeface="Lucida Sans Unicode" panose="020B0602030504020204" pitchFamily="34" charset="0"/>
              </a:rPr>
              <a:t> </a:t>
            </a:r>
          </a:p>
          <a:p>
            <a:pPr lvl="1" algn="just"/>
            <a:r>
              <a:rPr lang="en-US" b="1" dirty="0" smtClean="0">
                <a:latin typeface="Lucida Sans Unicode" panose="020B0602030504020204" pitchFamily="34" charset="0"/>
                <a:cs typeface="Lucida Sans Unicode" panose="020B0602030504020204" pitchFamily="34" charset="0"/>
              </a:rPr>
              <a:t>  Prof.J </a:t>
            </a:r>
            <a:r>
              <a:rPr lang="en-US" b="1" dirty="0">
                <a:latin typeface="Lucida Sans Unicode" panose="020B0602030504020204" pitchFamily="34" charset="0"/>
                <a:cs typeface="Lucida Sans Unicode" panose="020B0602030504020204" pitchFamily="34" charset="0"/>
              </a:rPr>
              <a:t>Karthiyayini         </a:t>
            </a:r>
            <a:r>
              <a:rPr lang="en-US" b="1" dirty="0" smtClean="0">
                <a:latin typeface="Lucida Sans Unicode" panose="020B0602030504020204" pitchFamily="34" charset="0"/>
                <a:cs typeface="Lucida Sans Unicode" panose="020B0602030504020204" pitchFamily="34" charset="0"/>
              </a:rPr>
              <a:t>  </a:t>
            </a:r>
            <a:r>
              <a:rPr lang="en-US" b="1" dirty="0">
                <a:latin typeface="Lucida Sans Unicode" panose="020B0602030504020204" pitchFamily="34" charset="0"/>
                <a:cs typeface="Lucida Sans Unicode" panose="020B0602030504020204" pitchFamily="34" charset="0"/>
              </a:rPr>
              <a:t>Prof.B.Swathi</a:t>
            </a:r>
          </a:p>
          <a:p>
            <a:pPr lvl="1" algn="just"/>
            <a:r>
              <a:rPr lang="en-US" b="1" dirty="0">
                <a:latin typeface="Lucida Sans Unicode" panose="020B0602030504020204" pitchFamily="34" charset="0"/>
                <a:cs typeface="Lucida Sans Unicode" panose="020B0602030504020204" pitchFamily="34" charset="0"/>
              </a:rPr>
              <a:t>   </a:t>
            </a:r>
            <a:r>
              <a:rPr lang="en-US" sz="1600" b="1" dirty="0">
                <a:latin typeface="Lucida Sans Unicode" panose="020B0602030504020204" pitchFamily="34" charset="0"/>
                <a:cs typeface="Lucida Sans Unicode" panose="020B0602030504020204" pitchFamily="34" charset="0"/>
              </a:rPr>
              <a:t> </a:t>
            </a:r>
            <a:r>
              <a:rPr lang="en-US" sz="1600" b="1" dirty="0" smtClean="0">
                <a:latin typeface="Lucida Sans Unicode" panose="020B0602030504020204" pitchFamily="34" charset="0"/>
                <a:cs typeface="Lucida Sans Unicode" panose="020B0602030504020204" pitchFamily="34" charset="0"/>
              </a:rPr>
              <a:t>    </a:t>
            </a:r>
            <a:r>
              <a:rPr lang="en-US" sz="1400" b="1" dirty="0" smtClean="0">
                <a:latin typeface="Lucida Sans Unicode" panose="020B0602030504020204" pitchFamily="34" charset="0"/>
                <a:cs typeface="Lucida Sans Unicode" panose="020B0602030504020204" pitchFamily="34" charset="0"/>
              </a:rPr>
              <a:t>Dept </a:t>
            </a:r>
            <a:r>
              <a:rPr lang="en-US" sz="1400" b="1" dirty="0">
                <a:latin typeface="Lucida Sans Unicode" panose="020B0602030504020204" pitchFamily="34" charset="0"/>
                <a:cs typeface="Lucida Sans Unicode" panose="020B0602030504020204" pitchFamily="34" charset="0"/>
              </a:rPr>
              <a:t>of ISE                            </a:t>
            </a:r>
            <a:r>
              <a:rPr lang="en-US" sz="1400" b="1" dirty="0" smtClean="0">
                <a:latin typeface="Lucida Sans Unicode" panose="020B0602030504020204" pitchFamily="34" charset="0"/>
                <a:cs typeface="Lucida Sans Unicode" panose="020B0602030504020204" pitchFamily="34" charset="0"/>
              </a:rPr>
              <a:t>Dept </a:t>
            </a:r>
            <a:r>
              <a:rPr lang="en-US" sz="1400" b="1" dirty="0">
                <a:latin typeface="Lucida Sans Unicode" panose="020B0602030504020204" pitchFamily="34" charset="0"/>
                <a:cs typeface="Lucida Sans Unicode" panose="020B0602030504020204" pitchFamily="34" charset="0"/>
              </a:rPr>
              <a:t>of ISE</a:t>
            </a:r>
          </a:p>
          <a:p>
            <a:pPr lvl="1" algn="just"/>
            <a:r>
              <a:rPr lang="en-US" sz="1400" b="1" dirty="0">
                <a:latin typeface="Lucida Sans Unicode" panose="020B0602030504020204" pitchFamily="34" charset="0"/>
                <a:cs typeface="Lucida Sans Unicode" panose="020B0602030504020204" pitchFamily="34" charset="0"/>
              </a:rPr>
              <a:t>    </a:t>
            </a:r>
            <a:r>
              <a:rPr lang="en-US" sz="1400" b="1" dirty="0" smtClean="0">
                <a:latin typeface="Lucida Sans Unicode" panose="020B0602030504020204" pitchFamily="34" charset="0"/>
                <a:cs typeface="Lucida Sans Unicode" panose="020B0602030504020204" pitchFamily="34" charset="0"/>
              </a:rPr>
              <a:t>    9731521707                         </a:t>
            </a:r>
            <a:r>
              <a:rPr lang="en-US" sz="1400" b="1" dirty="0">
                <a:latin typeface="Lucida Sans Unicode" panose="020B0602030504020204" pitchFamily="34" charset="0"/>
                <a:cs typeface="Lucida Sans Unicode" panose="020B0602030504020204" pitchFamily="34" charset="0"/>
              </a:rPr>
              <a:t>9620681234</a:t>
            </a:r>
          </a:p>
          <a:p>
            <a:pPr lvl="1" algn="just"/>
            <a:endParaRPr lang="en-US" sz="1600" b="1" dirty="0">
              <a:latin typeface="Lucida Sans Unicode" panose="020B0602030504020204" pitchFamily="34" charset="0"/>
              <a:cs typeface="Lucida Sans Unicode" panose="020B0602030504020204" pitchFamily="34" charset="0"/>
            </a:endParaRPr>
          </a:p>
          <a:p>
            <a:pPr lvl="1" algn="just"/>
            <a:r>
              <a:rPr lang="en-US" b="1" dirty="0" smtClean="0">
                <a:latin typeface="Lucida Sans Unicode" panose="020B0602030504020204" pitchFamily="34" charset="0"/>
                <a:cs typeface="Lucida Sans Unicode" panose="020B0602030504020204" pitchFamily="34" charset="0"/>
              </a:rPr>
              <a:t>   Prof.Divya </a:t>
            </a:r>
            <a:r>
              <a:rPr lang="en-US" b="1" dirty="0">
                <a:latin typeface="Lucida Sans Unicode" panose="020B0602030504020204" pitchFamily="34" charset="0"/>
                <a:cs typeface="Lucida Sans Unicode" panose="020B0602030504020204" pitchFamily="34" charset="0"/>
              </a:rPr>
              <a:t>KV              </a:t>
            </a:r>
            <a:r>
              <a:rPr lang="en-US" b="1" dirty="0" smtClean="0">
                <a:latin typeface="Lucida Sans Unicode" panose="020B0602030504020204" pitchFamily="34" charset="0"/>
                <a:cs typeface="Lucida Sans Unicode" panose="020B0602030504020204" pitchFamily="34" charset="0"/>
              </a:rPr>
              <a:t>  </a:t>
            </a:r>
            <a:r>
              <a:rPr lang="en-US" b="1" dirty="0">
                <a:latin typeface="Lucida Sans Unicode" panose="020B0602030504020204" pitchFamily="34" charset="0"/>
                <a:cs typeface="Lucida Sans Unicode" panose="020B0602030504020204" pitchFamily="34" charset="0"/>
              </a:rPr>
              <a:t>Prof .Bilvika KM</a:t>
            </a:r>
          </a:p>
          <a:p>
            <a:pPr lvl="1" algn="just"/>
            <a:r>
              <a:rPr lang="en-US" sz="1600" b="1" dirty="0">
                <a:latin typeface="Lucida Sans Unicode" panose="020B0602030504020204" pitchFamily="34" charset="0"/>
                <a:cs typeface="Lucida Sans Unicode" panose="020B0602030504020204" pitchFamily="34" charset="0"/>
              </a:rPr>
              <a:t>  </a:t>
            </a:r>
            <a:r>
              <a:rPr lang="en-US" sz="1600" b="1" dirty="0" smtClean="0">
                <a:latin typeface="Lucida Sans Unicode" panose="020B0602030504020204" pitchFamily="34" charset="0"/>
                <a:cs typeface="Lucida Sans Unicode" panose="020B0602030504020204" pitchFamily="34" charset="0"/>
              </a:rPr>
              <a:t>     </a:t>
            </a:r>
            <a:r>
              <a:rPr lang="en-US" sz="1400" b="1" dirty="0">
                <a:latin typeface="Lucida Sans Unicode" panose="020B0602030504020204" pitchFamily="34" charset="0"/>
                <a:cs typeface="Lucida Sans Unicode" panose="020B0602030504020204" pitchFamily="34" charset="0"/>
              </a:rPr>
              <a:t>Dept of ISE                               </a:t>
            </a:r>
            <a:r>
              <a:rPr lang="en-US" sz="1400" b="1" dirty="0" smtClean="0">
                <a:latin typeface="Lucida Sans Unicode" panose="020B0602030504020204" pitchFamily="34" charset="0"/>
                <a:cs typeface="Lucida Sans Unicode" panose="020B0602030504020204" pitchFamily="34" charset="0"/>
              </a:rPr>
              <a:t>Dept </a:t>
            </a:r>
            <a:r>
              <a:rPr lang="en-US" sz="1400" b="1" dirty="0">
                <a:latin typeface="Lucida Sans Unicode" panose="020B0602030504020204" pitchFamily="34" charset="0"/>
                <a:cs typeface="Lucida Sans Unicode" panose="020B0602030504020204" pitchFamily="34" charset="0"/>
              </a:rPr>
              <a:t>of ISE</a:t>
            </a:r>
          </a:p>
          <a:p>
            <a:pPr lvl="1" algn="just"/>
            <a:r>
              <a:rPr lang="en-US" sz="1400" b="1" dirty="0">
                <a:latin typeface="Lucida Sans Unicode" panose="020B0602030504020204" pitchFamily="34" charset="0"/>
                <a:cs typeface="Lucida Sans Unicode" panose="020B0602030504020204" pitchFamily="34" charset="0"/>
              </a:rPr>
              <a:t>  </a:t>
            </a:r>
            <a:r>
              <a:rPr lang="en-US" sz="1400" b="1" dirty="0" smtClean="0">
                <a:latin typeface="Lucida Sans Unicode" panose="020B0602030504020204" pitchFamily="34" charset="0"/>
                <a:cs typeface="Lucida Sans Unicode" panose="020B0602030504020204" pitchFamily="34" charset="0"/>
              </a:rPr>
              <a:t>    9449035154                             9008335715</a:t>
            </a:r>
            <a:endParaRPr lang="en-US" sz="1400" b="1" dirty="0">
              <a:latin typeface="Lucida Sans Unicode" panose="020B0602030504020204" pitchFamily="34" charset="0"/>
              <a:cs typeface="Lucida Sans Unicode" panose="020B0602030504020204" pitchFamily="34" charset="0"/>
            </a:endParaRPr>
          </a:p>
        </p:txBody>
      </p:sp>
      <p:sp>
        <p:nvSpPr>
          <p:cNvPr id="15" name="TextBox 14"/>
          <p:cNvSpPr txBox="1"/>
          <p:nvPr/>
        </p:nvSpPr>
        <p:spPr>
          <a:xfrm rot="60000">
            <a:off x="119573" y="3517460"/>
            <a:ext cx="4142937" cy="646331"/>
          </a:xfrm>
          <a:prstGeom prst="rect">
            <a:avLst/>
          </a:prstGeom>
          <a:solidFill>
            <a:schemeClr val="bg1">
              <a:lumMod val="85000"/>
              <a:alpha val="32000"/>
            </a:schemeClr>
          </a:solidFill>
        </p:spPr>
        <p:txBody>
          <a:bodyPr wrap="square" rtlCol="0">
            <a:spAutoFit/>
          </a:bodyPr>
          <a:lstStyle/>
          <a:p>
            <a:r>
              <a:rPr lang="en-US" i="1" dirty="0">
                <a:ln w="0"/>
                <a:effectLst>
                  <a:outerShdw blurRad="38100" dist="19050" dir="2700000" algn="tl" rotWithShape="0">
                    <a:schemeClr val="dk1">
                      <a:alpha val="40000"/>
                    </a:schemeClr>
                  </a:outerShdw>
                </a:effectLst>
                <a:latin typeface="Lucida Sans Unicode" panose="020B0602030504020204" pitchFamily="34" charset="0"/>
                <a:cs typeface="Lucida Sans Unicode" panose="020B0602030504020204" pitchFamily="34" charset="0"/>
              </a:rPr>
              <a:t>Follow us on Instagram for more updates:</a:t>
            </a:r>
          </a:p>
        </p:txBody>
      </p:sp>
      <p:pic>
        <p:nvPicPr>
          <p:cNvPr id="16" name="Picture 15" descr="File:Instagram new.svg - Wikimedia Commons"/>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7569" y="6180405"/>
            <a:ext cx="572086" cy="572086"/>
          </a:xfrm>
          <a:prstGeom prst="rect">
            <a:avLst/>
          </a:prstGeom>
        </p:spPr>
      </p:pic>
      <p:sp>
        <p:nvSpPr>
          <p:cNvPr id="17" name="TextBox 16"/>
          <p:cNvSpPr txBox="1"/>
          <p:nvPr/>
        </p:nvSpPr>
        <p:spPr>
          <a:xfrm>
            <a:off x="759655" y="6281782"/>
            <a:ext cx="2419643" cy="369332"/>
          </a:xfrm>
          <a:prstGeom prst="rect">
            <a:avLst/>
          </a:prstGeom>
          <a:noFill/>
        </p:spPr>
        <p:txBody>
          <a:bodyPr wrap="square" rtlCol="0">
            <a:spAutoFit/>
          </a:bodyPr>
          <a:lstStyle/>
          <a:p>
            <a:r>
              <a:rPr lang="en-US" b="1" dirty="0">
                <a:latin typeface="Candara Light" panose="020E0502030303020204" pitchFamily="34" charset="0"/>
              </a:rPr>
              <a:t>@Q.BYTES</a:t>
            </a:r>
          </a:p>
        </p:txBody>
      </p:sp>
      <p:pic>
        <p:nvPicPr>
          <p:cNvPr id="18" name="Picture 17"/>
          <p:cNvPicPr>
            <a:picLocks noChangeAspect="1"/>
          </p:cNvPicPr>
          <p:nvPr/>
        </p:nvPicPr>
        <p:blipFill rotWithShape="1">
          <a:blip r:embed="rId3" cstate="print">
            <a:extLst>
              <a:ext uri="{28A0092B-C50C-407E-A947-70E740481C1C}">
                <a14:useLocalDpi xmlns:a14="http://schemas.microsoft.com/office/drawing/2010/main" val="0"/>
              </a:ext>
            </a:extLst>
          </a:blip>
          <a:srcRect l="11552" t="30669" r="10149" b="34088"/>
          <a:stretch/>
        </p:blipFill>
        <p:spPr>
          <a:xfrm>
            <a:off x="773724" y="4269894"/>
            <a:ext cx="1702192" cy="1659988"/>
          </a:xfrm>
          <a:prstGeom prst="rect">
            <a:avLst/>
          </a:prstGeom>
        </p:spPr>
      </p:pic>
      <p:cxnSp>
        <p:nvCxnSpPr>
          <p:cNvPr id="11" name="Straight Connector 10"/>
          <p:cNvCxnSpPr/>
          <p:nvPr/>
        </p:nvCxnSpPr>
        <p:spPr>
          <a:xfrm>
            <a:off x="6095471" y="1217948"/>
            <a:ext cx="5550232" cy="0"/>
          </a:xfrm>
          <a:prstGeom prst="line">
            <a:avLst/>
          </a:prstGeom>
        </p:spPr>
        <p:style>
          <a:lnRef idx="1">
            <a:schemeClr val="dk1"/>
          </a:lnRef>
          <a:fillRef idx="0">
            <a:schemeClr val="dk1"/>
          </a:fillRef>
          <a:effectRef idx="0">
            <a:schemeClr val="dk1"/>
          </a:effectRef>
          <a:fontRef idx="minor">
            <a:schemeClr val="tx1"/>
          </a:fontRef>
        </p:style>
      </p:cxnSp>
      <p:sp>
        <p:nvSpPr>
          <p:cNvPr id="12" name="TextBox 11"/>
          <p:cNvSpPr txBox="1"/>
          <p:nvPr/>
        </p:nvSpPr>
        <p:spPr>
          <a:xfrm>
            <a:off x="6315597" y="-22817"/>
            <a:ext cx="5169348" cy="400110"/>
          </a:xfrm>
          <a:prstGeom prst="rect">
            <a:avLst/>
          </a:prstGeom>
          <a:noFill/>
        </p:spPr>
        <p:txBody>
          <a:bodyPr wrap="square" rtlCol="0">
            <a:spAutoFit/>
          </a:bodyPr>
          <a:lstStyle/>
          <a:p>
            <a:pPr algn="ctr"/>
            <a:r>
              <a:rPr lang="en-US" sz="2000" b="1" i="1" u="sng" dirty="0" smtClean="0">
                <a:latin typeface="Rockout" panose="02000500000000000000"/>
              </a:rPr>
              <a:t>Chief Patron</a:t>
            </a:r>
            <a:endParaRPr lang="en-US" sz="2000" b="1" i="1" u="sng" dirty="0">
              <a:latin typeface="Rockout" panose="02000500000000000000"/>
            </a:endParaRPr>
          </a:p>
        </p:txBody>
      </p:sp>
      <p:sp>
        <p:nvSpPr>
          <p:cNvPr id="19" name="TextBox 18"/>
          <p:cNvSpPr txBox="1"/>
          <p:nvPr/>
        </p:nvSpPr>
        <p:spPr>
          <a:xfrm>
            <a:off x="6200445" y="324134"/>
            <a:ext cx="5399652" cy="954107"/>
          </a:xfrm>
          <a:prstGeom prst="rect">
            <a:avLst/>
          </a:prstGeom>
          <a:noFill/>
        </p:spPr>
        <p:txBody>
          <a:bodyPr wrap="square" rtlCol="0">
            <a:spAutoFit/>
          </a:bodyPr>
          <a:lstStyle/>
          <a:p>
            <a:pPr algn="ctr"/>
            <a:r>
              <a:rPr lang="en-US" sz="2000" b="1" dirty="0" smtClean="0">
                <a:latin typeface="Raleway ExtraBold" panose="020B0903030101060003"/>
              </a:rPr>
              <a:t>Dr. Mohan Manghnani</a:t>
            </a:r>
          </a:p>
          <a:p>
            <a:pPr algn="ctr"/>
            <a:r>
              <a:rPr lang="en-US" dirty="0" smtClean="0">
                <a:latin typeface="Roboto Light" panose="02000000000000000000"/>
              </a:rPr>
              <a:t>Chairman</a:t>
            </a:r>
          </a:p>
          <a:p>
            <a:pPr algn="ctr"/>
            <a:r>
              <a:rPr lang="en-US" dirty="0" smtClean="0">
                <a:latin typeface="Roboto Light" panose="02000000000000000000"/>
              </a:rPr>
              <a:t>New Horizon Educational Institution , Bengaluru</a:t>
            </a:r>
            <a:endParaRPr lang="en-US" dirty="0">
              <a:latin typeface="Roboto Light" panose="02000000000000000000"/>
            </a:endParaRPr>
          </a:p>
        </p:txBody>
      </p:sp>
    </p:spTree>
    <p:extLst>
      <p:ext uri="{BB962C8B-B14F-4D97-AF65-F5344CB8AC3E}">
        <p14:creationId xmlns:p14="http://schemas.microsoft.com/office/powerpoint/2010/main" val="22245951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02659" y="699867"/>
            <a:ext cx="4889302" cy="2912013"/>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02659" y="3833444"/>
            <a:ext cx="4770510" cy="2912013"/>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1405" y="1987061"/>
            <a:ext cx="5548552" cy="4005776"/>
          </a:xfrm>
          <a:prstGeom prst="rect">
            <a:avLst/>
          </a:prstGeom>
        </p:spPr>
      </p:pic>
      <p:sp>
        <p:nvSpPr>
          <p:cNvPr id="8" name="TextBox 7"/>
          <p:cNvSpPr txBox="1"/>
          <p:nvPr/>
        </p:nvSpPr>
        <p:spPr>
          <a:xfrm>
            <a:off x="154745" y="285496"/>
            <a:ext cx="6583680" cy="707886"/>
          </a:xfrm>
          <a:prstGeom prst="rect">
            <a:avLst/>
          </a:prstGeom>
          <a:noFill/>
        </p:spPr>
        <p:txBody>
          <a:bodyPr wrap="square" rtlCol="0">
            <a:spAutoFit/>
          </a:bodyPr>
          <a:lstStyle/>
          <a:p>
            <a:r>
              <a:rPr lang="en-US" sz="4000" b="1" i="1" dirty="0" smtClean="0">
                <a:latin typeface="Constantia" panose="02030602050306030303" pitchFamily="18" charset="0"/>
              </a:rPr>
              <a:t>QUBYTES 2K19 GLIMPSES</a:t>
            </a:r>
            <a:endParaRPr lang="en-US" sz="4000" b="1" i="1" dirty="0">
              <a:latin typeface="Constantia" panose="02030602050306030303" pitchFamily="18" charset="0"/>
            </a:endParaRPr>
          </a:p>
        </p:txBody>
      </p:sp>
    </p:spTree>
    <p:extLst>
      <p:ext uri="{BB962C8B-B14F-4D97-AF65-F5344CB8AC3E}">
        <p14:creationId xmlns:p14="http://schemas.microsoft.com/office/powerpoint/2010/main" val="21475382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pic>
        <p:nvPicPr>
          <p:cNvPr id="15" name="Picture 14"/>
          <p:cNvPicPr>
            <a:picLocks noChangeAspect="1"/>
          </p:cNvPicPr>
          <p:nvPr/>
        </p:nvPicPr>
        <p:blipFill rotWithShape="1">
          <a:blip r:embed="rId2">
            <a:extLst>
              <a:ext uri="{28A0092B-C50C-407E-A947-70E740481C1C}">
                <a14:useLocalDpi xmlns:a14="http://schemas.microsoft.com/office/drawing/2010/main" val="0"/>
              </a:ext>
            </a:extLst>
          </a:blip>
          <a:srcRect t="5468" b="6294"/>
          <a:stretch/>
        </p:blipFill>
        <p:spPr>
          <a:xfrm>
            <a:off x="2846131" y="462851"/>
            <a:ext cx="6499737" cy="6110631"/>
          </a:xfrm>
          <a:prstGeom prst="rect">
            <a:avLst/>
          </a:prstGeom>
          <a:effectLst>
            <a:softEdge rad="127000"/>
          </a:effectLst>
        </p:spPr>
      </p:pic>
      <p:pic>
        <p:nvPicPr>
          <p:cNvPr id="16" name="Pictur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87595" y="5319573"/>
            <a:ext cx="1253909" cy="1253909"/>
          </a:xfrm>
          <a:prstGeom prst="rect">
            <a:avLst/>
          </a:prstGeom>
        </p:spPr>
      </p:pic>
      <p:pic>
        <p:nvPicPr>
          <p:cNvPr id="17" name="Picture 1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585065" y="4493971"/>
            <a:ext cx="1301918" cy="1301918"/>
          </a:xfrm>
          <a:prstGeom prst="rect">
            <a:avLst/>
          </a:prstGeom>
        </p:spPr>
      </p:pic>
      <p:pic>
        <p:nvPicPr>
          <p:cNvPr id="19" name="Picture 1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30258" y="4493971"/>
            <a:ext cx="1408831" cy="1408831"/>
          </a:xfrm>
          <a:prstGeom prst="rect">
            <a:avLst/>
          </a:prstGeom>
        </p:spPr>
      </p:pic>
      <p:pic>
        <p:nvPicPr>
          <p:cNvPr id="20" name="Picture 1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338085" y="462851"/>
            <a:ext cx="1352930" cy="1304374"/>
          </a:xfrm>
          <a:prstGeom prst="rect">
            <a:avLst/>
          </a:prstGeom>
        </p:spPr>
      </p:pic>
      <p:pic>
        <p:nvPicPr>
          <p:cNvPr id="21" name="Picture 2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783339" y="2741258"/>
            <a:ext cx="1332767" cy="1344636"/>
          </a:xfrm>
          <a:prstGeom prst="rect">
            <a:avLst/>
          </a:prstGeom>
        </p:spPr>
      </p:pic>
      <p:pic>
        <p:nvPicPr>
          <p:cNvPr id="22" name="Picture 2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532176" y="1211649"/>
            <a:ext cx="1354807" cy="1286422"/>
          </a:xfrm>
          <a:prstGeom prst="rect">
            <a:avLst/>
          </a:prstGeom>
        </p:spPr>
      </p:pic>
      <p:pic>
        <p:nvPicPr>
          <p:cNvPr id="23" name="Picture 22"/>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140129" y="1124014"/>
            <a:ext cx="1286420" cy="1286422"/>
          </a:xfrm>
          <a:prstGeom prst="rect">
            <a:avLst/>
          </a:prstGeom>
        </p:spPr>
      </p:pic>
      <p:pic>
        <p:nvPicPr>
          <p:cNvPr id="18" name="Picture 17"/>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3150136" y="2855181"/>
            <a:ext cx="1230713" cy="1230713"/>
          </a:xfrm>
          <a:prstGeom prst="rect">
            <a:avLst/>
          </a:prstGeom>
        </p:spPr>
      </p:pic>
      <p:sp>
        <p:nvSpPr>
          <p:cNvPr id="24" name="Rectangle 23"/>
          <p:cNvSpPr/>
          <p:nvPr/>
        </p:nvSpPr>
        <p:spPr>
          <a:xfrm>
            <a:off x="-44564" y="193787"/>
            <a:ext cx="1843774" cy="6740307"/>
          </a:xfrm>
          <a:prstGeom prst="rect">
            <a:avLst/>
          </a:prstGeom>
          <a:noFill/>
        </p:spPr>
        <p:txBody>
          <a:bodyPr wrap="none" lIns="91440" tIns="45720" rIns="91440" bIns="45720">
            <a:spAutoFit/>
          </a:bodyPr>
          <a:lstStyle/>
          <a:p>
            <a:pPr algn="ctr"/>
            <a:r>
              <a:rPr lang="en-US" sz="5400" b="1" i="1" cap="none" spc="0" dirty="0">
                <a:ln w="13462">
                  <a:solidFill>
                    <a:schemeClr val="tx1"/>
                  </a:solidFill>
                  <a:prstDash val="solid"/>
                </a:ln>
                <a:effectLst>
                  <a:outerShdw dist="38100" dir="2700000" algn="bl" rotWithShape="0">
                    <a:schemeClr val="accent5"/>
                  </a:outerShdw>
                </a:effectLst>
                <a:latin typeface="Rockout" panose="02000500000000000000"/>
              </a:rPr>
              <a:t>Q</a:t>
            </a:r>
          </a:p>
          <a:p>
            <a:pPr algn="ctr"/>
            <a:r>
              <a:rPr lang="en-US" sz="5400" b="1" i="1" dirty="0">
                <a:ln w="13462">
                  <a:solidFill>
                    <a:schemeClr val="tx1"/>
                  </a:solidFill>
                  <a:prstDash val="solid"/>
                </a:ln>
                <a:effectLst>
                  <a:outerShdw dist="38100" dir="2700000" algn="bl" rotWithShape="0">
                    <a:schemeClr val="accent5"/>
                  </a:outerShdw>
                </a:effectLst>
                <a:latin typeface="Rockout" panose="02000500000000000000"/>
              </a:rPr>
              <a:t>U</a:t>
            </a:r>
          </a:p>
          <a:p>
            <a:pPr algn="ctr"/>
            <a:r>
              <a:rPr lang="en-US" sz="5400" b="1" i="1" cap="none" spc="0" dirty="0">
                <a:ln w="13462">
                  <a:solidFill>
                    <a:schemeClr val="tx1"/>
                  </a:solidFill>
                  <a:prstDash val="solid"/>
                </a:ln>
                <a:effectLst>
                  <a:outerShdw dist="38100" dir="2700000" algn="bl" rotWithShape="0">
                    <a:schemeClr val="accent5"/>
                  </a:outerShdw>
                </a:effectLst>
                <a:latin typeface="Rockout" panose="02000500000000000000"/>
              </a:rPr>
              <a:t>B</a:t>
            </a:r>
          </a:p>
          <a:p>
            <a:pPr algn="ctr"/>
            <a:r>
              <a:rPr lang="en-US" sz="5400" b="1" i="1" dirty="0">
                <a:ln w="13462">
                  <a:solidFill>
                    <a:schemeClr val="tx1"/>
                  </a:solidFill>
                  <a:prstDash val="solid"/>
                </a:ln>
                <a:effectLst>
                  <a:outerShdw dist="38100" dir="2700000" algn="bl" rotWithShape="0">
                    <a:schemeClr val="accent5"/>
                  </a:outerShdw>
                </a:effectLst>
                <a:latin typeface="Rockout" panose="02000500000000000000"/>
              </a:rPr>
              <a:t>Y</a:t>
            </a:r>
          </a:p>
          <a:p>
            <a:pPr algn="ctr"/>
            <a:r>
              <a:rPr lang="en-US" sz="5400" b="1" i="1" cap="none" spc="0" dirty="0">
                <a:ln w="13462">
                  <a:solidFill>
                    <a:schemeClr val="tx1"/>
                  </a:solidFill>
                  <a:prstDash val="solid"/>
                </a:ln>
                <a:effectLst>
                  <a:outerShdw dist="38100" dir="2700000" algn="bl" rotWithShape="0">
                    <a:schemeClr val="accent5"/>
                  </a:outerShdw>
                </a:effectLst>
                <a:latin typeface="Rockout" panose="02000500000000000000"/>
              </a:rPr>
              <a:t>T</a:t>
            </a:r>
          </a:p>
          <a:p>
            <a:pPr algn="ctr"/>
            <a:r>
              <a:rPr lang="en-US" sz="5400" b="1" i="1" dirty="0">
                <a:ln w="13462">
                  <a:solidFill>
                    <a:schemeClr val="tx1"/>
                  </a:solidFill>
                  <a:prstDash val="solid"/>
                </a:ln>
                <a:effectLst>
                  <a:outerShdw dist="38100" dir="2700000" algn="bl" rotWithShape="0">
                    <a:schemeClr val="accent5"/>
                  </a:outerShdw>
                </a:effectLst>
                <a:latin typeface="Rockout" panose="02000500000000000000"/>
              </a:rPr>
              <a:t>E</a:t>
            </a:r>
          </a:p>
          <a:p>
            <a:pPr algn="ctr"/>
            <a:r>
              <a:rPr lang="en-US" sz="5400" b="1" i="1" cap="none" spc="0" dirty="0">
                <a:ln w="13462">
                  <a:solidFill>
                    <a:schemeClr val="tx1"/>
                  </a:solidFill>
                  <a:prstDash val="solid"/>
                </a:ln>
                <a:effectLst>
                  <a:outerShdw dist="38100" dir="2700000" algn="bl" rotWithShape="0">
                    <a:schemeClr val="accent5"/>
                  </a:outerShdw>
                </a:effectLst>
                <a:latin typeface="Rockout" panose="02000500000000000000"/>
              </a:rPr>
              <a:t>S</a:t>
            </a:r>
          </a:p>
          <a:p>
            <a:pPr algn="ctr"/>
            <a:r>
              <a:rPr lang="en-US" sz="5400" b="1" i="1" dirty="0">
                <a:ln w="13462">
                  <a:solidFill>
                    <a:schemeClr val="tx1"/>
                  </a:solidFill>
                  <a:prstDash val="solid"/>
                </a:ln>
                <a:effectLst>
                  <a:outerShdw dist="38100" dir="2700000" algn="bl" rotWithShape="0">
                    <a:schemeClr val="accent5"/>
                  </a:outerShdw>
                </a:effectLst>
                <a:latin typeface="Rockout" panose="02000500000000000000"/>
              </a:rPr>
              <a:t>2K20</a:t>
            </a:r>
            <a:endParaRPr lang="en-US" sz="5400" b="1" i="1" cap="none" spc="0" dirty="0">
              <a:ln w="13462">
                <a:solidFill>
                  <a:schemeClr val="tx1"/>
                </a:solidFill>
                <a:prstDash val="solid"/>
              </a:ln>
              <a:effectLst>
                <a:outerShdw dist="38100" dir="2700000" algn="bl" rotWithShape="0">
                  <a:schemeClr val="accent5"/>
                </a:outerShdw>
              </a:effectLst>
              <a:latin typeface="Rockout" panose="02000500000000000000"/>
            </a:endParaRPr>
          </a:p>
        </p:txBody>
      </p:sp>
      <p:sp>
        <p:nvSpPr>
          <p:cNvPr id="25" name="Rectangle 24"/>
          <p:cNvSpPr/>
          <p:nvPr/>
        </p:nvSpPr>
        <p:spPr>
          <a:xfrm>
            <a:off x="9903658" y="117235"/>
            <a:ext cx="2403222" cy="6801862"/>
          </a:xfrm>
          <a:prstGeom prst="rect">
            <a:avLst/>
          </a:prstGeom>
          <a:noFill/>
        </p:spPr>
        <p:txBody>
          <a:bodyPr wrap="none" lIns="91440" tIns="45720" rIns="91440" bIns="45720">
            <a:spAutoFit/>
          </a:bodyPr>
          <a:lstStyle/>
          <a:p>
            <a:pPr algn="ctr"/>
            <a:r>
              <a:rPr lang="en-US" sz="4800" b="1" i="1" dirty="0">
                <a:ln w="0">
                  <a:solidFill>
                    <a:schemeClr val="tx1"/>
                  </a:solidFill>
                </a:ln>
                <a:effectLst>
                  <a:outerShdw blurRad="38100" dist="19050" dir="2700000" algn="tl" rotWithShape="0">
                    <a:schemeClr val="dk1">
                      <a:alpha val="40000"/>
                    </a:schemeClr>
                  </a:outerShdw>
                </a:effectLst>
                <a:latin typeface="Rockout" panose="02000500000000000000" pitchFamily="2" charset="0"/>
              </a:rPr>
              <a:t>THE</a:t>
            </a:r>
          </a:p>
          <a:p>
            <a:pPr algn="ctr"/>
            <a:r>
              <a:rPr lang="en-US" sz="4000" b="1" i="1" dirty="0">
                <a:ln w="0">
                  <a:solidFill>
                    <a:schemeClr val="tx1"/>
                  </a:solidFill>
                </a:ln>
                <a:effectLst>
                  <a:outerShdw blurRad="38100" dist="19050" dir="2700000" algn="tl" rotWithShape="0">
                    <a:schemeClr val="dk1">
                      <a:alpha val="40000"/>
                    </a:schemeClr>
                  </a:outerShdw>
                </a:effectLst>
                <a:latin typeface="Rockout" panose="02000500000000000000" pitchFamily="2" charset="0"/>
              </a:rPr>
              <a:t>Q</a:t>
            </a:r>
          </a:p>
          <a:p>
            <a:pPr algn="ctr"/>
            <a:r>
              <a:rPr lang="en-US" sz="4000" b="1" i="1" dirty="0">
                <a:ln w="0">
                  <a:solidFill>
                    <a:schemeClr val="tx1"/>
                  </a:solidFill>
                </a:ln>
                <a:effectLst>
                  <a:outerShdw blurRad="38100" dist="19050" dir="2700000" algn="tl" rotWithShape="0">
                    <a:schemeClr val="dk1">
                      <a:alpha val="40000"/>
                    </a:schemeClr>
                  </a:outerShdw>
                </a:effectLst>
                <a:latin typeface="Rockout" panose="02000500000000000000" pitchFamily="2" charset="0"/>
              </a:rPr>
              <a:t>U</a:t>
            </a:r>
          </a:p>
          <a:p>
            <a:pPr algn="ctr"/>
            <a:r>
              <a:rPr lang="en-US" sz="4000" b="1" i="1" dirty="0">
                <a:ln w="0">
                  <a:solidFill>
                    <a:schemeClr val="tx1"/>
                  </a:solidFill>
                </a:ln>
                <a:effectLst>
                  <a:outerShdw blurRad="38100" dist="19050" dir="2700000" algn="tl" rotWithShape="0">
                    <a:schemeClr val="dk1">
                      <a:alpha val="40000"/>
                    </a:schemeClr>
                  </a:outerShdw>
                </a:effectLst>
                <a:latin typeface="Rockout" panose="02000500000000000000" pitchFamily="2" charset="0"/>
              </a:rPr>
              <a:t>A</a:t>
            </a:r>
          </a:p>
          <a:p>
            <a:pPr algn="ctr"/>
            <a:r>
              <a:rPr lang="en-US" sz="4000" b="1" i="1" dirty="0">
                <a:ln w="0">
                  <a:solidFill>
                    <a:schemeClr val="tx1"/>
                  </a:solidFill>
                </a:ln>
                <a:effectLst>
                  <a:outerShdw blurRad="38100" dist="19050" dir="2700000" algn="tl" rotWithShape="0">
                    <a:schemeClr val="dk1">
                      <a:alpha val="40000"/>
                    </a:schemeClr>
                  </a:outerShdw>
                </a:effectLst>
                <a:latin typeface="Rockout" panose="02000500000000000000" pitchFamily="2" charset="0"/>
              </a:rPr>
              <a:t>N</a:t>
            </a:r>
          </a:p>
          <a:p>
            <a:pPr algn="ctr"/>
            <a:r>
              <a:rPr lang="en-US" sz="4000" b="1" i="1" dirty="0">
                <a:ln w="0">
                  <a:solidFill>
                    <a:schemeClr val="tx1"/>
                  </a:solidFill>
                </a:ln>
                <a:effectLst>
                  <a:outerShdw blurRad="38100" dist="19050" dir="2700000" algn="tl" rotWithShape="0">
                    <a:schemeClr val="dk1">
                      <a:alpha val="40000"/>
                    </a:schemeClr>
                  </a:outerShdw>
                </a:effectLst>
                <a:latin typeface="Rockout" panose="02000500000000000000" pitchFamily="2" charset="0"/>
              </a:rPr>
              <a:t>T</a:t>
            </a:r>
          </a:p>
          <a:p>
            <a:pPr algn="ctr"/>
            <a:r>
              <a:rPr lang="en-US" sz="4000" b="1" i="1" dirty="0">
                <a:ln w="0">
                  <a:solidFill>
                    <a:schemeClr val="tx1"/>
                  </a:solidFill>
                </a:ln>
                <a:effectLst>
                  <a:outerShdw blurRad="38100" dist="19050" dir="2700000" algn="tl" rotWithShape="0">
                    <a:schemeClr val="dk1">
                      <a:alpha val="40000"/>
                    </a:schemeClr>
                  </a:outerShdw>
                </a:effectLst>
                <a:latin typeface="Rockout" panose="02000500000000000000" pitchFamily="2" charset="0"/>
              </a:rPr>
              <a:t>U</a:t>
            </a:r>
          </a:p>
          <a:p>
            <a:pPr algn="ctr"/>
            <a:r>
              <a:rPr lang="en-US" sz="4000" b="1" i="1" dirty="0">
                <a:ln w="0">
                  <a:solidFill>
                    <a:schemeClr val="tx1"/>
                  </a:solidFill>
                </a:ln>
                <a:effectLst>
                  <a:outerShdw blurRad="38100" dist="19050" dir="2700000" algn="tl" rotWithShape="0">
                    <a:schemeClr val="dk1">
                      <a:alpha val="40000"/>
                    </a:schemeClr>
                  </a:outerShdw>
                </a:effectLst>
                <a:latin typeface="Rockout" panose="02000500000000000000" pitchFamily="2" charset="0"/>
              </a:rPr>
              <a:t>M</a:t>
            </a:r>
          </a:p>
          <a:p>
            <a:pPr algn="ctr"/>
            <a:r>
              <a:rPr lang="en-US" sz="3600" b="1" i="1" dirty="0">
                <a:ln w="0">
                  <a:solidFill>
                    <a:schemeClr val="tx1"/>
                  </a:solidFill>
                </a:ln>
                <a:effectLst>
                  <a:outerShdw blurRad="38100" dist="19050" dir="2700000" algn="tl" rotWithShape="0">
                    <a:schemeClr val="dk1">
                      <a:alpha val="40000"/>
                    </a:schemeClr>
                  </a:outerShdw>
                </a:effectLst>
                <a:latin typeface="Rockout" panose="02000500000000000000" pitchFamily="2" charset="0"/>
              </a:rPr>
              <a:t>LEAP TO </a:t>
            </a:r>
          </a:p>
          <a:p>
            <a:pPr algn="ctr"/>
            <a:r>
              <a:rPr lang="en-US" sz="3600" b="1" i="1" dirty="0">
                <a:ln w="0">
                  <a:solidFill>
                    <a:schemeClr val="tx1"/>
                  </a:solidFill>
                </a:ln>
                <a:effectLst>
                  <a:outerShdw blurRad="38100" dist="19050" dir="2700000" algn="tl" rotWithShape="0">
                    <a:schemeClr val="dk1">
                      <a:alpha val="40000"/>
                    </a:schemeClr>
                  </a:outerShdw>
                </a:effectLst>
                <a:latin typeface="Rockout" panose="02000500000000000000" pitchFamily="2" charset="0"/>
              </a:rPr>
              <a:t>THE NEXT</a:t>
            </a:r>
          </a:p>
          <a:p>
            <a:pPr algn="ctr"/>
            <a:r>
              <a:rPr lang="en-US" sz="3600" b="1" i="1" dirty="0">
                <a:ln w="0">
                  <a:solidFill>
                    <a:schemeClr val="tx1"/>
                  </a:solidFill>
                </a:ln>
                <a:effectLst>
                  <a:outerShdw blurRad="38100" dist="19050" dir="2700000" algn="tl" rotWithShape="0">
                    <a:schemeClr val="dk1">
                      <a:alpha val="40000"/>
                    </a:schemeClr>
                  </a:outerShdw>
                </a:effectLst>
                <a:latin typeface="Rockout" panose="02000500000000000000" pitchFamily="2" charset="0"/>
              </a:rPr>
              <a:t>GEN</a:t>
            </a:r>
          </a:p>
        </p:txBody>
      </p:sp>
    </p:spTree>
    <p:extLst>
      <p:ext uri="{BB962C8B-B14F-4D97-AF65-F5344CB8AC3E}">
        <p14:creationId xmlns:p14="http://schemas.microsoft.com/office/powerpoint/2010/main" val="16238019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10952" y="1897336"/>
            <a:ext cx="2041201" cy="2028528"/>
          </a:xfrm>
          <a:prstGeom prst="rect">
            <a:avLst/>
          </a:prstGeom>
          <a:effectLst>
            <a:softEdge rad="317500"/>
          </a:effectLst>
        </p:spPr>
      </p:pic>
      <p:sp>
        <p:nvSpPr>
          <p:cNvPr id="5" name="TextBox 4"/>
          <p:cNvSpPr txBox="1"/>
          <p:nvPr/>
        </p:nvSpPr>
        <p:spPr>
          <a:xfrm>
            <a:off x="156692" y="894084"/>
            <a:ext cx="10353822" cy="3600986"/>
          </a:xfrm>
          <a:prstGeom prst="rect">
            <a:avLst/>
          </a:prstGeom>
          <a:noFill/>
        </p:spPr>
        <p:txBody>
          <a:bodyPr wrap="square" rtlCol="0">
            <a:spAutoFit/>
          </a:bodyPr>
          <a:lstStyle/>
          <a:p>
            <a:r>
              <a:rPr lang="en-US" sz="1900" dirty="0">
                <a:latin typeface="Raleway SemiBold" panose="020B0703030101060003" pitchFamily="34" charset="0"/>
              </a:rPr>
              <a:t>Are you a whizzard </a:t>
            </a:r>
            <a:r>
              <a:rPr lang="en-US" sz="1900" dirty="0" smtClean="0">
                <a:latin typeface="Raleway SemiBold" panose="020B0703030101060003" pitchFamily="34" charset="0"/>
              </a:rPr>
              <a:t>? </a:t>
            </a:r>
            <a:r>
              <a:rPr lang="en-US" sz="1900" dirty="0">
                <a:latin typeface="Raleway SemiBold" panose="020B0703030101060003" pitchFamily="34" charset="0"/>
              </a:rPr>
              <a:t>Do you like solving puzzles? Or are you just so good at guessing the right answers? Then this is just the right event for you!  NHCE presents Technowhizz, “The Battle of the Whizzards!” This event aims at  portraying  what a smarty pant you are! It is the quest to find “The Best Technical Whizzard”! </a:t>
            </a:r>
            <a:endParaRPr lang="en-US" dirty="0">
              <a:latin typeface="Raleway SemiBold" panose="020B0703030101060003" pitchFamily="34" charset="0"/>
            </a:endParaRPr>
          </a:p>
          <a:p>
            <a:pPr marL="342900" indent="-342900">
              <a:buFont typeface="Arial" panose="020B0604020202020204" pitchFamily="34" charset="0"/>
              <a:buChar char="•"/>
            </a:pPr>
            <a:r>
              <a:rPr lang="en-US" sz="1900" dirty="0">
                <a:latin typeface="Raleway SemiBold" panose="020B0703030101060003" pitchFamily="34" charset="0"/>
              </a:rPr>
              <a:t>Let’s get quizzical </a:t>
            </a:r>
          </a:p>
          <a:p>
            <a:r>
              <a:rPr lang="en-US" sz="1900" dirty="0">
                <a:latin typeface="Raleway SemiBold" panose="020B0703030101060003" pitchFamily="34" charset="0"/>
              </a:rPr>
              <a:t>             General technical quiz, finding the errors and outputs and guessing the domain .</a:t>
            </a:r>
          </a:p>
          <a:p>
            <a:pPr marL="342900" indent="-342900">
              <a:buFont typeface="Arial" panose="020B0604020202020204" pitchFamily="34" charset="0"/>
              <a:buChar char="•"/>
            </a:pPr>
            <a:r>
              <a:rPr lang="en-US" sz="1900" dirty="0">
                <a:latin typeface="Raleway SemiBold" panose="020B0703030101060003" pitchFamily="34" charset="0"/>
              </a:rPr>
              <a:t> Picture Perfect</a:t>
            </a:r>
          </a:p>
          <a:p>
            <a:r>
              <a:rPr lang="en-US" sz="1900" dirty="0">
                <a:latin typeface="Raleway SemiBold" panose="020B0703030101060003" pitchFamily="34" charset="0"/>
              </a:rPr>
              <a:t>             </a:t>
            </a:r>
            <a:r>
              <a:rPr lang="en-US" sz="1900" dirty="0" smtClean="0">
                <a:latin typeface="Raleway SemiBold" panose="020B0703030101060003" pitchFamily="34" charset="0"/>
              </a:rPr>
              <a:t>Guess </a:t>
            </a:r>
            <a:r>
              <a:rPr lang="en-US" sz="1900" dirty="0">
                <a:latin typeface="Raleway SemiBold" panose="020B0703030101060003" pitchFamily="34" charset="0"/>
              </a:rPr>
              <a:t>the name of the tech genius the company of the CEO/audio </a:t>
            </a:r>
          </a:p>
          <a:p>
            <a:pPr marL="342900" indent="-342900">
              <a:buFont typeface="Arial" panose="020B0604020202020204" pitchFamily="34" charset="0"/>
              <a:buChar char="•"/>
            </a:pPr>
            <a:r>
              <a:rPr lang="en-US" sz="1900" dirty="0">
                <a:latin typeface="Raleway SemiBold" panose="020B0703030101060003" pitchFamily="34" charset="0"/>
              </a:rPr>
              <a:t>Mind scribble </a:t>
            </a:r>
          </a:p>
          <a:p>
            <a:r>
              <a:rPr lang="en-US" sz="1900" dirty="0">
                <a:latin typeface="Raleway SemiBold" panose="020B0703030101060003" pitchFamily="34" charset="0"/>
              </a:rPr>
              <a:t>             Using the clues  which provide the letter to frame  the word </a:t>
            </a:r>
          </a:p>
          <a:p>
            <a:pPr marL="342900" indent="-342900">
              <a:buFont typeface="Arial" panose="020B0604020202020204" pitchFamily="34" charset="0"/>
              <a:buChar char="•"/>
            </a:pPr>
            <a:r>
              <a:rPr lang="en-US" sz="1900" dirty="0">
                <a:latin typeface="Raleway SemiBold" panose="020B0703030101060003" pitchFamily="34" charset="0"/>
              </a:rPr>
              <a:t>The final battle </a:t>
            </a:r>
          </a:p>
          <a:p>
            <a:r>
              <a:rPr lang="en-US" sz="1900" dirty="0">
                <a:latin typeface="Raleway SemiBold" panose="020B0703030101060003" pitchFamily="34" charset="0"/>
              </a:rPr>
              <a:t>             Choose the right/wrong fact/facts and Fill in the fact</a:t>
            </a:r>
          </a:p>
        </p:txBody>
      </p:sp>
      <p:sp>
        <p:nvSpPr>
          <p:cNvPr id="7" name="TextBox 6"/>
          <p:cNvSpPr txBox="1"/>
          <p:nvPr/>
        </p:nvSpPr>
        <p:spPr>
          <a:xfrm>
            <a:off x="156692" y="4457343"/>
            <a:ext cx="6203854" cy="2400657"/>
          </a:xfrm>
          <a:prstGeom prst="rect">
            <a:avLst/>
          </a:prstGeom>
          <a:solidFill>
            <a:schemeClr val="bg1">
              <a:lumMod val="95000"/>
              <a:alpha val="53000"/>
            </a:schemeClr>
          </a:solidFill>
        </p:spPr>
        <p:txBody>
          <a:bodyPr wrap="square" rtlCol="0">
            <a:spAutoFit/>
          </a:bodyPr>
          <a:lstStyle/>
          <a:p>
            <a:r>
              <a:rPr lang="en-US" sz="2400" dirty="0">
                <a:latin typeface="Rockout" panose="02000500000000000000" pitchFamily="2" charset="0"/>
              </a:rPr>
              <a:t>RULES:</a:t>
            </a:r>
          </a:p>
          <a:p>
            <a:pPr marL="285750" indent="-285750">
              <a:buFont typeface="Arial" panose="020B0604020202020204" pitchFamily="34" charset="0"/>
              <a:buChar char="•"/>
            </a:pPr>
            <a:r>
              <a:rPr lang="en-US" b="1" dirty="0">
                <a:latin typeface="Constantia" panose="02030602050306030303" pitchFamily="18" charset="0"/>
              </a:rPr>
              <a:t>Solo Event</a:t>
            </a:r>
          </a:p>
          <a:p>
            <a:pPr marL="285750" indent="-285750">
              <a:buFont typeface="Arial" panose="020B0604020202020204" pitchFamily="34" charset="0"/>
              <a:buChar char="•"/>
            </a:pPr>
            <a:r>
              <a:rPr lang="en-US" b="1" dirty="0">
                <a:latin typeface="Constantia" panose="02030602050306030303" pitchFamily="18" charset="0"/>
              </a:rPr>
              <a:t>Consists of 4 rounds</a:t>
            </a:r>
          </a:p>
          <a:p>
            <a:pPr marL="285750" indent="-285750">
              <a:buFont typeface="Arial" panose="020B0604020202020204" pitchFamily="34" charset="0"/>
              <a:buChar char="•"/>
            </a:pPr>
            <a:r>
              <a:rPr lang="en-US" b="1" dirty="0">
                <a:latin typeface="Constantia" panose="02030602050306030303" pitchFamily="18" charset="0"/>
              </a:rPr>
              <a:t>Free Registrations</a:t>
            </a:r>
          </a:p>
          <a:p>
            <a:pPr marL="285750" indent="-285750">
              <a:buFont typeface="Arial" panose="020B0604020202020204" pitchFamily="34" charset="0"/>
              <a:buChar char="•"/>
            </a:pPr>
            <a:r>
              <a:rPr lang="en-US" b="1" dirty="0">
                <a:latin typeface="Constantia" panose="02030602050306030303" pitchFamily="18" charset="0"/>
              </a:rPr>
              <a:t>Use of search engines, books, or related resources are not allowed</a:t>
            </a:r>
          </a:p>
          <a:p>
            <a:pPr marL="285750" indent="-285750">
              <a:buFont typeface="Arial" panose="020B0604020202020204" pitchFamily="34" charset="0"/>
              <a:buChar char="•"/>
            </a:pPr>
            <a:r>
              <a:rPr lang="en-US" b="1" dirty="0">
                <a:latin typeface="Constantia" panose="02030602050306030303" pitchFamily="18" charset="0"/>
              </a:rPr>
              <a:t>E-certificates will be provided.</a:t>
            </a:r>
          </a:p>
          <a:p>
            <a:endParaRPr lang="en-US" dirty="0"/>
          </a:p>
        </p:txBody>
      </p:sp>
      <p:sp>
        <p:nvSpPr>
          <p:cNvPr id="8" name="TextBox 7"/>
          <p:cNvSpPr txBox="1"/>
          <p:nvPr/>
        </p:nvSpPr>
        <p:spPr>
          <a:xfrm>
            <a:off x="7076047" y="5731039"/>
            <a:ext cx="2972972" cy="923330"/>
          </a:xfrm>
          <a:prstGeom prst="rect">
            <a:avLst/>
          </a:prstGeom>
          <a:noFill/>
        </p:spPr>
        <p:txBody>
          <a:bodyPr wrap="square" rtlCol="0">
            <a:spAutoFit/>
          </a:bodyPr>
          <a:lstStyle/>
          <a:p>
            <a:r>
              <a:rPr lang="en-US" b="1" dirty="0">
                <a:latin typeface="Century Gothic" panose="020B0502020202020204" pitchFamily="34" charset="0"/>
              </a:rPr>
              <a:t>EVENT COORDINATOR</a:t>
            </a:r>
          </a:p>
          <a:p>
            <a:r>
              <a:rPr lang="en-US" b="1" dirty="0">
                <a:latin typeface="Century Gothic" panose="020B0502020202020204" pitchFamily="34" charset="0"/>
              </a:rPr>
              <a:t>Vismaye -9902362984</a:t>
            </a:r>
          </a:p>
          <a:p>
            <a:r>
              <a:rPr lang="en-US" b="1" dirty="0">
                <a:latin typeface="Century Gothic" panose="020B0502020202020204" pitchFamily="34" charset="0"/>
              </a:rPr>
              <a:t>Sonali - 9986682692</a:t>
            </a:r>
          </a:p>
        </p:txBody>
      </p:sp>
      <p:sp>
        <p:nvSpPr>
          <p:cNvPr id="9" name="Rectangle 8"/>
          <p:cNvSpPr/>
          <p:nvPr/>
        </p:nvSpPr>
        <p:spPr>
          <a:xfrm>
            <a:off x="-611621" y="63086"/>
            <a:ext cx="6420239" cy="830997"/>
          </a:xfrm>
          <a:prstGeom prst="rect">
            <a:avLst/>
          </a:prstGeom>
        </p:spPr>
        <p:txBody>
          <a:bodyPr wrap="square">
            <a:spAutoFit/>
          </a:bodyPr>
          <a:lstStyle/>
          <a:p>
            <a:pPr algn="ctr"/>
            <a:r>
              <a:rPr lang="en-US" sz="4800" b="1" i="1" spc="50" dirty="0">
                <a:ln w="0">
                  <a:solidFill>
                    <a:schemeClr val="tx1"/>
                  </a:solidFill>
                </a:ln>
                <a:effectLst>
                  <a:innerShdw blurRad="63500" dist="50800" dir="13500000">
                    <a:srgbClr val="000000">
                      <a:alpha val="50000"/>
                    </a:srgbClr>
                  </a:innerShdw>
                  <a:reflection blurRad="6350" stA="55000" endA="300" endPos="45500" dir="5400000" sy="-100000" algn="bl" rotWithShape="0"/>
                </a:effectLst>
                <a:latin typeface="Rockout" panose="02000500000000000000" pitchFamily="2" charset="0"/>
              </a:rPr>
              <a:t>TECHNOWHIZZ</a:t>
            </a:r>
          </a:p>
        </p:txBody>
      </p:sp>
      <p:pic>
        <p:nvPicPr>
          <p:cNvPr id="10" name="Picture 9"/>
          <p:cNvPicPr>
            <a:picLocks noChangeAspect="1"/>
          </p:cNvPicPr>
          <p:nvPr/>
        </p:nvPicPr>
        <p:blipFill>
          <a:blip r:embed="rId3"/>
          <a:stretch>
            <a:fillRect/>
          </a:stretch>
        </p:blipFill>
        <p:spPr>
          <a:xfrm>
            <a:off x="10280222" y="4991507"/>
            <a:ext cx="1672370" cy="1672370"/>
          </a:xfrm>
          <a:prstGeom prst="rect">
            <a:avLst/>
          </a:prstGeom>
        </p:spPr>
      </p:pic>
      <p:sp>
        <p:nvSpPr>
          <p:cNvPr id="11" name="TextBox 10"/>
          <p:cNvSpPr txBox="1"/>
          <p:nvPr/>
        </p:nvSpPr>
        <p:spPr>
          <a:xfrm>
            <a:off x="10121706" y="4613861"/>
            <a:ext cx="2070294" cy="400110"/>
          </a:xfrm>
          <a:prstGeom prst="rect">
            <a:avLst/>
          </a:prstGeom>
          <a:noFill/>
        </p:spPr>
        <p:txBody>
          <a:bodyPr wrap="square" rtlCol="0">
            <a:spAutoFit/>
          </a:bodyPr>
          <a:lstStyle/>
          <a:p>
            <a:r>
              <a:rPr lang="en-US" sz="2000" b="1" i="1" dirty="0">
                <a:latin typeface="Candara" panose="020E0502030303020204" pitchFamily="34" charset="0"/>
                <a:cs typeface="Alef" panose="00000500000000000000" pitchFamily="2" charset="-79"/>
              </a:rPr>
              <a:t>REGISTER HERE</a:t>
            </a:r>
            <a:r>
              <a:rPr lang="en-US" sz="2000" b="1" i="1" dirty="0">
                <a:solidFill>
                  <a:schemeClr val="bg1"/>
                </a:solidFill>
                <a:latin typeface="Candara" panose="020E0502030303020204" pitchFamily="34" charset="0"/>
                <a:cs typeface="Alef" panose="00000500000000000000" pitchFamily="2" charset="-79"/>
              </a:rPr>
              <a:t>!!</a:t>
            </a:r>
          </a:p>
        </p:txBody>
      </p:sp>
      <p:pic>
        <p:nvPicPr>
          <p:cNvPr id="12" name="Picture 11"/>
          <p:cNvPicPr>
            <a:picLocks noChangeAspect="1"/>
          </p:cNvPicPr>
          <p:nvPr/>
        </p:nvPicPr>
        <p:blipFill>
          <a:blip r:embed="rId4"/>
          <a:stretch>
            <a:fillRect/>
          </a:stretch>
        </p:blipFill>
        <p:spPr>
          <a:xfrm>
            <a:off x="10510514" y="139339"/>
            <a:ext cx="1442078" cy="973819"/>
          </a:xfrm>
          <a:prstGeom prst="rect">
            <a:avLst/>
          </a:prstGeom>
        </p:spPr>
      </p:pic>
    </p:spTree>
    <p:extLst>
      <p:ext uri="{BB962C8B-B14F-4D97-AF65-F5344CB8AC3E}">
        <p14:creationId xmlns:p14="http://schemas.microsoft.com/office/powerpoint/2010/main" val="8643228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extLst>
              <a:ext uri="{BEBA8EAE-BF5A-486C-A8C5-ECC9F3942E4B}">
                <a14:imgProps xmlns:a14="http://schemas.microsoft.com/office/drawing/2010/main">
                  <a14:imgLayer r:embed="rId3">
                    <a14:imgEffect>
                      <a14:saturation sat="154000"/>
                    </a14:imgEffect>
                  </a14:imgLayer>
                </a14:imgProps>
              </a:ext>
              <a:ext uri="{28A0092B-C50C-407E-A947-70E740481C1C}">
                <a14:useLocalDpi xmlns:a14="http://schemas.microsoft.com/office/drawing/2010/main" val="0"/>
              </a:ext>
            </a:extLst>
          </a:blip>
          <a:srcRect l="15840" r="11145"/>
          <a:stretch/>
        </p:blipFill>
        <p:spPr>
          <a:xfrm>
            <a:off x="9347648" y="1288096"/>
            <a:ext cx="3287150" cy="2999030"/>
          </a:xfrm>
          <a:prstGeom prst="rect">
            <a:avLst/>
          </a:prstGeom>
          <a:ln>
            <a:noFill/>
          </a:ln>
          <a:effectLst>
            <a:softEdge rad="635000"/>
          </a:effectLst>
        </p:spPr>
      </p:pic>
      <p:sp>
        <p:nvSpPr>
          <p:cNvPr id="5" name="TextBox 4"/>
          <p:cNvSpPr txBox="1"/>
          <p:nvPr/>
        </p:nvSpPr>
        <p:spPr>
          <a:xfrm>
            <a:off x="468252" y="1048674"/>
            <a:ext cx="9250513" cy="3170099"/>
          </a:xfrm>
          <a:prstGeom prst="rect">
            <a:avLst/>
          </a:prstGeom>
          <a:noFill/>
        </p:spPr>
        <p:txBody>
          <a:bodyPr wrap="square" rtlCol="0">
            <a:spAutoFit/>
          </a:bodyPr>
          <a:lstStyle/>
          <a:p>
            <a:r>
              <a:rPr lang="en-IN" sz="2000" i="1" dirty="0">
                <a:latin typeface="Raleway SemiBold" panose="020B0703030101060003" pitchFamily="34" charset="0"/>
              </a:rPr>
              <a:t>Cryptography</a:t>
            </a:r>
            <a:r>
              <a:rPr lang="en-IN" sz="2000" dirty="0">
                <a:latin typeface="Raleway SemiBold" panose="020B0703030101060003" pitchFamily="34" charset="0"/>
              </a:rPr>
              <a:t> — the science of secret writing — is an ancient art. Some experts argue that cryptography appeared spontaneously sometime after writing was invented, with applications ranging from diplomatic missives to war-time battle plans. It is no surprise, then, that new forms of cryptography came soon after the widespread development of computer communications. </a:t>
            </a:r>
          </a:p>
          <a:p>
            <a:r>
              <a:rPr lang="en-IN" sz="2000" dirty="0">
                <a:latin typeface="Raleway SemiBold" panose="020B0703030101060003" pitchFamily="34" charset="0"/>
              </a:rPr>
              <a:t>To satiate the enigma enthusiasts inside you, NHCE presents the ultimate cryptography event that will not only leave your mind working at an insane speed but also get your adrenaline rushing</a:t>
            </a:r>
            <a:r>
              <a:rPr lang="en-IN" dirty="0">
                <a:latin typeface="Raleway SemiBold" panose="020B0703030101060003" pitchFamily="34" charset="0"/>
              </a:rPr>
              <a:t>.</a:t>
            </a:r>
            <a:endParaRPr lang="en-US" dirty="0">
              <a:latin typeface="Raleway SemiBold" panose="020B0703030101060003" pitchFamily="34" charset="0"/>
            </a:endParaRPr>
          </a:p>
          <a:p>
            <a:endParaRPr lang="en-US" sz="2000" dirty="0">
              <a:latin typeface="Comic Sans MS" panose="030F0702030302020204" pitchFamily="66" charset="0"/>
            </a:endParaRPr>
          </a:p>
          <a:p>
            <a:endParaRPr lang="en-US" sz="2000" dirty="0">
              <a:solidFill>
                <a:schemeClr val="bg1"/>
              </a:solidFill>
              <a:latin typeface="Comic Sans MS" panose="030F0702030302020204" pitchFamily="66" charset="0"/>
            </a:endParaRPr>
          </a:p>
        </p:txBody>
      </p:sp>
      <p:sp>
        <p:nvSpPr>
          <p:cNvPr id="8" name="TextBox 7"/>
          <p:cNvSpPr txBox="1"/>
          <p:nvPr/>
        </p:nvSpPr>
        <p:spPr>
          <a:xfrm>
            <a:off x="468252" y="4184238"/>
            <a:ext cx="5809958" cy="2400657"/>
          </a:xfrm>
          <a:prstGeom prst="rect">
            <a:avLst/>
          </a:prstGeom>
          <a:solidFill>
            <a:schemeClr val="bg1">
              <a:lumMod val="85000"/>
              <a:alpha val="34000"/>
            </a:schemeClr>
          </a:solidFill>
        </p:spPr>
        <p:txBody>
          <a:bodyPr wrap="square" rtlCol="0">
            <a:spAutoFit/>
          </a:bodyPr>
          <a:lstStyle/>
          <a:p>
            <a:r>
              <a:rPr lang="en-US" sz="2400" b="1" dirty="0">
                <a:latin typeface="Rockout" panose="02000500000000000000" pitchFamily="2" charset="0"/>
              </a:rPr>
              <a:t>RULES</a:t>
            </a:r>
            <a:r>
              <a:rPr lang="en-US" sz="2400" b="1" dirty="0">
                <a:latin typeface="Algerian" panose="04020705040A02060702" pitchFamily="82" charset="0"/>
              </a:rPr>
              <a:t>:</a:t>
            </a:r>
          </a:p>
          <a:p>
            <a:pPr marL="285750" indent="-285750">
              <a:buFont typeface="Arial" panose="020B0604020202020204" pitchFamily="34" charset="0"/>
              <a:buChar char="•"/>
            </a:pPr>
            <a:r>
              <a:rPr lang="en-US" b="1" dirty="0">
                <a:latin typeface="Constantia" panose="02030602050306030303" pitchFamily="18" charset="0"/>
              </a:rPr>
              <a:t>Solo Event</a:t>
            </a:r>
          </a:p>
          <a:p>
            <a:pPr marL="285750" indent="-285750">
              <a:buFont typeface="Arial" panose="020B0604020202020204" pitchFamily="34" charset="0"/>
              <a:buChar char="•"/>
            </a:pPr>
            <a:r>
              <a:rPr lang="en-US" b="1" dirty="0">
                <a:latin typeface="Constantia" panose="02030602050306030303" pitchFamily="18" charset="0"/>
              </a:rPr>
              <a:t>Consists of 3 rounds</a:t>
            </a:r>
          </a:p>
          <a:p>
            <a:pPr marL="285750" indent="-285750">
              <a:buFont typeface="Arial" panose="020B0604020202020204" pitchFamily="34" charset="0"/>
              <a:buChar char="•"/>
            </a:pPr>
            <a:r>
              <a:rPr lang="en-US" b="1" dirty="0">
                <a:latin typeface="Constantia" panose="02030602050306030303" pitchFamily="18" charset="0"/>
              </a:rPr>
              <a:t>Each round having a duration of 30-45 minutes</a:t>
            </a:r>
          </a:p>
          <a:p>
            <a:pPr marL="285750" indent="-285750">
              <a:buFont typeface="Arial" panose="020B0604020202020204" pitchFamily="34" charset="0"/>
              <a:buChar char="•"/>
            </a:pPr>
            <a:r>
              <a:rPr lang="en-US" b="1" dirty="0">
                <a:latin typeface="Constantia" panose="02030602050306030303" pitchFamily="18" charset="0"/>
              </a:rPr>
              <a:t>Free Registrations</a:t>
            </a:r>
          </a:p>
          <a:p>
            <a:pPr marL="285750" indent="-285750">
              <a:buFont typeface="Arial" panose="020B0604020202020204" pitchFamily="34" charset="0"/>
              <a:buChar char="•"/>
            </a:pPr>
            <a:r>
              <a:rPr lang="en-US" b="1" dirty="0">
                <a:latin typeface="Constantia" panose="02030602050306030303" pitchFamily="18" charset="0"/>
              </a:rPr>
              <a:t>Use of search engines, books, or related resources are not allowed</a:t>
            </a:r>
          </a:p>
          <a:p>
            <a:pPr marL="285750" indent="-285750">
              <a:buFont typeface="Arial" panose="020B0604020202020204" pitchFamily="34" charset="0"/>
              <a:buChar char="•"/>
            </a:pPr>
            <a:r>
              <a:rPr lang="en-US" b="1" dirty="0">
                <a:latin typeface="Constantia" panose="02030602050306030303" pitchFamily="18" charset="0"/>
              </a:rPr>
              <a:t>E-certificates will be provided.</a:t>
            </a:r>
          </a:p>
        </p:txBody>
      </p:sp>
      <p:sp>
        <p:nvSpPr>
          <p:cNvPr id="9" name="TextBox 8"/>
          <p:cNvSpPr txBox="1"/>
          <p:nvPr/>
        </p:nvSpPr>
        <p:spPr>
          <a:xfrm>
            <a:off x="7200484" y="5663100"/>
            <a:ext cx="2972972" cy="923330"/>
          </a:xfrm>
          <a:prstGeom prst="rect">
            <a:avLst/>
          </a:prstGeom>
          <a:noFill/>
        </p:spPr>
        <p:txBody>
          <a:bodyPr wrap="square" rtlCol="0">
            <a:spAutoFit/>
          </a:bodyPr>
          <a:lstStyle/>
          <a:p>
            <a:r>
              <a:rPr lang="en-US" b="1" dirty="0">
                <a:latin typeface="Century Gothic" panose="020B0502020202020204" pitchFamily="34" charset="0"/>
              </a:rPr>
              <a:t>EVENT COORDINATORS</a:t>
            </a:r>
          </a:p>
          <a:p>
            <a:r>
              <a:rPr lang="en-US" b="1" dirty="0">
                <a:latin typeface="Century Gothic" panose="020B0502020202020204" pitchFamily="34" charset="0"/>
              </a:rPr>
              <a:t>Anushka-7086335731 </a:t>
            </a:r>
          </a:p>
          <a:p>
            <a:r>
              <a:rPr lang="en-US" b="1" dirty="0">
                <a:latin typeface="Century Gothic" panose="020B0502020202020204" pitchFamily="34" charset="0"/>
              </a:rPr>
              <a:t>Pooja- 7259702257</a:t>
            </a:r>
          </a:p>
        </p:txBody>
      </p:sp>
      <p:sp>
        <p:nvSpPr>
          <p:cNvPr id="10" name="Rectangle 9"/>
          <p:cNvSpPr/>
          <p:nvPr/>
        </p:nvSpPr>
        <p:spPr>
          <a:xfrm>
            <a:off x="-1018245" y="191999"/>
            <a:ext cx="6420239" cy="830997"/>
          </a:xfrm>
          <a:prstGeom prst="rect">
            <a:avLst/>
          </a:prstGeom>
        </p:spPr>
        <p:txBody>
          <a:bodyPr wrap="square">
            <a:spAutoFit/>
          </a:bodyPr>
          <a:lstStyle/>
          <a:p>
            <a:pPr algn="ctr"/>
            <a:r>
              <a:rPr lang="en-US" sz="4800" b="1" i="1" spc="50" dirty="0">
                <a:ln w="0">
                  <a:solidFill>
                    <a:schemeClr val="tx1"/>
                  </a:solidFill>
                </a:ln>
                <a:effectLst>
                  <a:innerShdw blurRad="63500" dist="50800" dir="13500000">
                    <a:srgbClr val="000000">
                      <a:alpha val="50000"/>
                    </a:srgbClr>
                  </a:innerShdw>
                  <a:reflection blurRad="6350" stA="55000" endA="300" endPos="45500" dir="5400000" sy="-100000" algn="bl" rotWithShape="0"/>
                </a:effectLst>
                <a:latin typeface="Rockout" panose="02000500000000000000" pitchFamily="2" charset="0"/>
              </a:rPr>
              <a:t>CIPHER-1</a:t>
            </a:r>
          </a:p>
        </p:txBody>
      </p:sp>
      <p:pic>
        <p:nvPicPr>
          <p:cNvPr id="11" name="Picture 10"/>
          <p:cNvPicPr>
            <a:picLocks noChangeAspect="1"/>
          </p:cNvPicPr>
          <p:nvPr/>
        </p:nvPicPr>
        <p:blipFill>
          <a:blip r:embed="rId4"/>
          <a:stretch>
            <a:fillRect/>
          </a:stretch>
        </p:blipFill>
        <p:spPr>
          <a:xfrm>
            <a:off x="10283482" y="5008685"/>
            <a:ext cx="1659401" cy="1659401"/>
          </a:xfrm>
          <a:prstGeom prst="rect">
            <a:avLst/>
          </a:prstGeom>
        </p:spPr>
      </p:pic>
      <p:sp>
        <p:nvSpPr>
          <p:cNvPr id="3" name="TextBox 2"/>
          <p:cNvSpPr txBox="1"/>
          <p:nvPr/>
        </p:nvSpPr>
        <p:spPr>
          <a:xfrm>
            <a:off x="10173456" y="4418661"/>
            <a:ext cx="2070294" cy="400110"/>
          </a:xfrm>
          <a:prstGeom prst="rect">
            <a:avLst/>
          </a:prstGeom>
          <a:noFill/>
        </p:spPr>
        <p:txBody>
          <a:bodyPr wrap="square" rtlCol="0">
            <a:spAutoFit/>
          </a:bodyPr>
          <a:lstStyle/>
          <a:p>
            <a:r>
              <a:rPr lang="en-US" sz="2000" b="1" i="1" dirty="0">
                <a:latin typeface="Candara" panose="020E0502030303020204" pitchFamily="34" charset="0"/>
                <a:cs typeface="Alef" panose="00000500000000000000" pitchFamily="2" charset="-79"/>
              </a:rPr>
              <a:t>REGISTER HERE!!</a:t>
            </a:r>
          </a:p>
        </p:txBody>
      </p:sp>
      <p:pic>
        <p:nvPicPr>
          <p:cNvPr id="12" name="Picture 11"/>
          <p:cNvPicPr>
            <a:picLocks noChangeAspect="1"/>
          </p:cNvPicPr>
          <p:nvPr/>
        </p:nvPicPr>
        <p:blipFill rotWithShape="1">
          <a:blip r:embed="rId5"/>
          <a:srcRect l="24679" t="8259" r="24614" b="17896"/>
          <a:stretch/>
        </p:blipFill>
        <p:spPr>
          <a:xfrm>
            <a:off x="10395858" y="276302"/>
            <a:ext cx="1448972" cy="1055076"/>
          </a:xfrm>
          <a:prstGeom prst="rect">
            <a:avLst/>
          </a:prstGeom>
        </p:spPr>
      </p:pic>
    </p:spTree>
    <p:extLst>
      <p:ext uri="{BB962C8B-B14F-4D97-AF65-F5344CB8AC3E}">
        <p14:creationId xmlns:p14="http://schemas.microsoft.com/office/powerpoint/2010/main" val="34115926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3" name="Rectangle 2"/>
          <p:cNvSpPr/>
          <p:nvPr/>
        </p:nvSpPr>
        <p:spPr>
          <a:xfrm>
            <a:off x="186546" y="197346"/>
            <a:ext cx="9008695" cy="769441"/>
          </a:xfrm>
          <a:prstGeom prst="rect">
            <a:avLst/>
          </a:prstGeom>
        </p:spPr>
        <p:txBody>
          <a:bodyPr wrap="square">
            <a:spAutoFit/>
          </a:bodyPr>
          <a:lstStyle/>
          <a:p>
            <a:r>
              <a:rPr lang="en-US" sz="4400" b="1" i="1" spc="50" dirty="0">
                <a:ln w="0">
                  <a:solidFill>
                    <a:schemeClr val="tx1"/>
                  </a:solidFill>
                </a:ln>
                <a:effectLst>
                  <a:innerShdw blurRad="63500" dist="50800" dir="13500000">
                    <a:srgbClr val="000000">
                      <a:alpha val="50000"/>
                    </a:srgbClr>
                  </a:innerShdw>
                </a:effectLst>
                <a:latin typeface="Rockout" panose="02000500000000000000" pitchFamily="2" charset="0"/>
              </a:rPr>
              <a:t>CYBERNATED CONFLICTS</a:t>
            </a:r>
            <a:endParaRPr lang="en-US" sz="3600" b="1" i="1" spc="50" dirty="0">
              <a:ln w="0">
                <a:solidFill>
                  <a:schemeClr val="tx1"/>
                </a:solidFill>
              </a:ln>
              <a:effectLst>
                <a:innerShdw blurRad="63500" dist="50800" dir="13500000">
                  <a:srgbClr val="000000">
                    <a:alpha val="50000"/>
                  </a:srgbClr>
                </a:innerShdw>
              </a:effectLst>
              <a:latin typeface="Rockout" panose="02000500000000000000" pitchFamily="2"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03323" y="2009110"/>
            <a:ext cx="3030122" cy="1696868"/>
          </a:xfrm>
          <a:prstGeom prst="rect">
            <a:avLst/>
          </a:prstGeom>
          <a:effectLst>
            <a:softEdge rad="127000"/>
          </a:effectLst>
        </p:spPr>
      </p:pic>
      <p:sp>
        <p:nvSpPr>
          <p:cNvPr id="5" name="TextBox 4"/>
          <p:cNvSpPr txBox="1"/>
          <p:nvPr/>
        </p:nvSpPr>
        <p:spPr>
          <a:xfrm>
            <a:off x="337625" y="1193502"/>
            <a:ext cx="8229600" cy="400110"/>
          </a:xfrm>
          <a:prstGeom prst="rect">
            <a:avLst/>
          </a:prstGeom>
          <a:noFill/>
        </p:spPr>
        <p:txBody>
          <a:bodyPr wrap="square" rtlCol="0">
            <a:spAutoFit/>
          </a:bodyPr>
          <a:lstStyle/>
          <a:p>
            <a:r>
              <a:rPr lang="en-US" sz="2000" dirty="0">
                <a:solidFill>
                  <a:schemeClr val="bg1"/>
                </a:solidFill>
                <a:latin typeface="Comic Sans MS" panose="030F0702030302020204" pitchFamily="66" charset="0"/>
              </a:rPr>
              <a:t>.</a:t>
            </a:r>
          </a:p>
        </p:txBody>
      </p:sp>
      <p:sp>
        <p:nvSpPr>
          <p:cNvPr id="6" name="TextBox 5"/>
          <p:cNvSpPr txBox="1"/>
          <p:nvPr/>
        </p:nvSpPr>
        <p:spPr>
          <a:xfrm>
            <a:off x="337625" y="1193502"/>
            <a:ext cx="8229600" cy="1631216"/>
          </a:xfrm>
          <a:prstGeom prst="rect">
            <a:avLst/>
          </a:prstGeom>
          <a:noFill/>
        </p:spPr>
        <p:txBody>
          <a:bodyPr wrap="square" rtlCol="0">
            <a:spAutoFit/>
          </a:bodyPr>
          <a:lstStyle/>
          <a:p>
            <a:r>
              <a:rPr lang="en-JM" sz="2000" dirty="0">
                <a:latin typeface="Raleway SemiBold" panose="020B0703030101060003" pitchFamily="34" charset="0"/>
              </a:rPr>
              <a:t>When medieval scholars set out to establish the curriculum of the world’s first universities, they considered three liberal arts essential for leadership and promotion of the best ideas: grammar, logic, and rhetoric. Best way to test them, engage in disputations - in other words, debates. </a:t>
            </a:r>
            <a:endParaRPr lang="en-US" sz="2400" dirty="0">
              <a:latin typeface="Raleway SemiBold" panose="020B0703030101060003" pitchFamily="34" charset="0"/>
            </a:endParaRPr>
          </a:p>
        </p:txBody>
      </p:sp>
      <p:sp>
        <p:nvSpPr>
          <p:cNvPr id="10" name="TextBox 9"/>
          <p:cNvSpPr txBox="1"/>
          <p:nvPr/>
        </p:nvSpPr>
        <p:spPr>
          <a:xfrm>
            <a:off x="7244520" y="5763488"/>
            <a:ext cx="3517606" cy="923330"/>
          </a:xfrm>
          <a:prstGeom prst="rect">
            <a:avLst/>
          </a:prstGeom>
          <a:noFill/>
        </p:spPr>
        <p:txBody>
          <a:bodyPr wrap="square" rtlCol="0">
            <a:spAutoFit/>
          </a:bodyPr>
          <a:lstStyle/>
          <a:p>
            <a:r>
              <a:rPr lang="en-US" b="1" dirty="0">
                <a:latin typeface="Century Gothic" panose="020B0502020202020204" pitchFamily="34" charset="0"/>
              </a:rPr>
              <a:t>EVENT COORDINATOR</a:t>
            </a:r>
          </a:p>
          <a:p>
            <a:r>
              <a:rPr lang="en-US" b="1" dirty="0">
                <a:latin typeface="Century Gothic" panose="020B0502020202020204" pitchFamily="34" charset="0"/>
              </a:rPr>
              <a:t>Prakriti Sharma-884245952</a:t>
            </a:r>
          </a:p>
          <a:p>
            <a:r>
              <a:rPr lang="en-US" b="1" dirty="0" err="1">
                <a:latin typeface="Century Gothic" panose="020B0502020202020204" pitchFamily="34" charset="0"/>
              </a:rPr>
              <a:t>Pushkar</a:t>
            </a:r>
            <a:r>
              <a:rPr lang="en-US" b="1" dirty="0">
                <a:latin typeface="Century Gothic" panose="020B0502020202020204" pitchFamily="34" charset="0"/>
              </a:rPr>
              <a:t> Sinha- 7257930369</a:t>
            </a:r>
          </a:p>
        </p:txBody>
      </p:sp>
      <p:sp>
        <p:nvSpPr>
          <p:cNvPr id="9" name="TextBox 8"/>
          <p:cNvSpPr txBox="1"/>
          <p:nvPr/>
        </p:nvSpPr>
        <p:spPr>
          <a:xfrm>
            <a:off x="186546" y="2950828"/>
            <a:ext cx="7057974" cy="3970318"/>
          </a:xfrm>
          <a:prstGeom prst="rect">
            <a:avLst/>
          </a:prstGeom>
          <a:solidFill>
            <a:schemeClr val="bg1">
              <a:lumMod val="85000"/>
              <a:alpha val="34000"/>
            </a:schemeClr>
          </a:solidFill>
        </p:spPr>
        <p:txBody>
          <a:bodyPr wrap="square" rtlCol="0">
            <a:spAutoFit/>
          </a:bodyPr>
          <a:lstStyle/>
          <a:p>
            <a:r>
              <a:rPr lang="en-JM" sz="2000" b="1" dirty="0" smtClean="0">
                <a:latin typeface="Constantia" panose="02030602050306030303" pitchFamily="18" charset="0"/>
              </a:rPr>
              <a:t>RULES</a:t>
            </a:r>
            <a:r>
              <a:rPr lang="en-JM" sz="2400" b="1" dirty="0" smtClean="0">
                <a:latin typeface="Constantia" panose="02030602050306030303" pitchFamily="18" charset="0"/>
              </a:rPr>
              <a:t> </a:t>
            </a:r>
            <a:endParaRPr lang="en-JM" sz="2400" b="1" dirty="0">
              <a:latin typeface="Constantia" panose="02030602050306030303" pitchFamily="18" charset="0"/>
            </a:endParaRPr>
          </a:p>
          <a:p>
            <a:pPr marL="285750" indent="-285750">
              <a:buFont typeface="Arial" panose="020B0604020202020204" pitchFamily="34" charset="0"/>
              <a:buChar char="•"/>
            </a:pPr>
            <a:r>
              <a:rPr lang="en-JM" sz="1900" b="1" dirty="0">
                <a:latin typeface="Constantia" panose="02030602050306030303" pitchFamily="18" charset="0"/>
              </a:rPr>
              <a:t>Participants shall register in teams of two, aware that </a:t>
            </a:r>
            <a:r>
              <a:rPr lang="en-JM" sz="1900" b="1" dirty="0" smtClean="0">
                <a:latin typeface="Constantia" panose="02030602050306030303" pitchFamily="18" charset="0"/>
              </a:rPr>
              <a:t>one</a:t>
            </a:r>
          </a:p>
          <a:p>
            <a:r>
              <a:rPr lang="en-JM" sz="1900" b="1" dirty="0">
                <a:latin typeface="Constantia" panose="02030602050306030303" pitchFamily="18" charset="0"/>
              </a:rPr>
              <a:t> </a:t>
            </a:r>
            <a:r>
              <a:rPr lang="en-JM" sz="1900" b="1" dirty="0" smtClean="0">
                <a:latin typeface="Constantia" panose="02030602050306030303" pitchFamily="18" charset="0"/>
              </a:rPr>
              <a:t>   </a:t>
            </a:r>
            <a:r>
              <a:rPr lang="en-JM" sz="1900" b="1" dirty="0">
                <a:latin typeface="Constantia" panose="02030602050306030303" pitchFamily="18" charset="0"/>
              </a:rPr>
              <a:t>participant would go for the topic, and the other would </a:t>
            </a:r>
            <a:r>
              <a:rPr lang="en-JM" sz="1900" b="1" dirty="0" smtClean="0">
                <a:latin typeface="Constantia" panose="02030602050306030303" pitchFamily="18" charset="0"/>
              </a:rPr>
              <a:t>go</a:t>
            </a:r>
          </a:p>
          <a:p>
            <a:r>
              <a:rPr lang="en-JM" sz="1900" b="1" dirty="0">
                <a:latin typeface="Constantia" panose="02030602050306030303" pitchFamily="18" charset="0"/>
              </a:rPr>
              <a:t> </a:t>
            </a:r>
            <a:r>
              <a:rPr lang="en-JM" sz="1900" b="1" dirty="0" smtClean="0">
                <a:latin typeface="Constantia" panose="02030602050306030303" pitchFamily="18" charset="0"/>
              </a:rPr>
              <a:t>   against</a:t>
            </a:r>
            <a:r>
              <a:rPr lang="en-JM" sz="1900" b="1" dirty="0">
                <a:latin typeface="Constantia" panose="02030602050306030303" pitchFamily="18" charset="0"/>
              </a:rPr>
              <a:t>.</a:t>
            </a:r>
            <a:endParaRPr lang="en-US" sz="1900" b="1" dirty="0">
              <a:latin typeface="Constantia" panose="02030602050306030303" pitchFamily="18" charset="0"/>
            </a:endParaRPr>
          </a:p>
          <a:p>
            <a:pPr marL="285750" lvl="0" indent="-285750">
              <a:buFont typeface="Arial" panose="020B0604020202020204" pitchFamily="34" charset="0"/>
              <a:buChar char="•"/>
            </a:pPr>
            <a:r>
              <a:rPr lang="en-JM" sz="1900" b="1" dirty="0">
                <a:latin typeface="Constantia" panose="02030602050306030303" pitchFamily="18" charset="0"/>
              </a:rPr>
              <a:t>The topic of the debate shall be disclosed during the event, with 15 minutes to prepare for it.</a:t>
            </a:r>
            <a:endParaRPr lang="en-US" sz="1900" b="1" dirty="0">
              <a:latin typeface="Constantia" panose="02030602050306030303" pitchFamily="18" charset="0"/>
            </a:endParaRPr>
          </a:p>
          <a:p>
            <a:pPr marL="285750" lvl="0" indent="-285750">
              <a:buFont typeface="Arial" panose="020B0604020202020204" pitchFamily="34" charset="0"/>
              <a:buChar char="•"/>
            </a:pPr>
            <a:r>
              <a:rPr lang="en-JM" sz="1900" b="1" dirty="0">
                <a:latin typeface="Constantia" panose="02030602050306030303" pitchFamily="18" charset="0"/>
              </a:rPr>
              <a:t>Each participant would get speaking time of 90 + 30 seconds.</a:t>
            </a:r>
            <a:endParaRPr lang="en-US" sz="1900" b="1" dirty="0">
              <a:latin typeface="Constantia" panose="02030602050306030303" pitchFamily="18" charset="0"/>
            </a:endParaRPr>
          </a:p>
          <a:p>
            <a:pPr marL="285750" lvl="0" indent="-285750">
              <a:buFont typeface="Arial" panose="020B0604020202020204" pitchFamily="34" charset="0"/>
              <a:buChar char="•"/>
            </a:pPr>
            <a:r>
              <a:rPr lang="en-JM" sz="1900" b="1" dirty="0">
                <a:latin typeface="Constantia" panose="02030602050306030303" pitchFamily="18" charset="0"/>
              </a:rPr>
              <a:t>Participants using any sort of hurtful words/comments shall be disqualified immediately.</a:t>
            </a:r>
            <a:endParaRPr lang="en-US" sz="1900" b="1" dirty="0">
              <a:latin typeface="Constantia" panose="02030602050306030303" pitchFamily="18" charset="0"/>
            </a:endParaRPr>
          </a:p>
          <a:p>
            <a:pPr marL="285750" indent="-285750">
              <a:buFont typeface="Arial" panose="020B0604020202020204" pitchFamily="34" charset="0"/>
              <a:buChar char="•"/>
            </a:pPr>
            <a:r>
              <a:rPr lang="en-JM" sz="1900" b="1" dirty="0">
                <a:latin typeface="Constantia" panose="02030602050306030303" pitchFamily="18" charset="0"/>
              </a:rPr>
              <a:t>The judges’ decision would be the final decision</a:t>
            </a:r>
          </a:p>
          <a:p>
            <a:pPr marL="285750" indent="-285750">
              <a:buFont typeface="Arial" panose="020B0604020202020204" pitchFamily="34" charset="0"/>
              <a:buChar char="•"/>
            </a:pPr>
            <a:r>
              <a:rPr lang="en-JM" sz="1900" b="1" dirty="0">
                <a:latin typeface="Constantia" panose="02030602050306030303" pitchFamily="18" charset="0"/>
              </a:rPr>
              <a:t>E-Certificates will be provided</a:t>
            </a:r>
            <a:endParaRPr lang="en-US" sz="1900" b="1" dirty="0">
              <a:latin typeface="Constantia" panose="02030602050306030303" pitchFamily="18" charset="0"/>
            </a:endParaRPr>
          </a:p>
          <a:p>
            <a:endParaRPr lang="en-US" sz="1900" dirty="0">
              <a:latin typeface="Constantia" panose="02030602050306030303" pitchFamily="18" charset="0"/>
            </a:endParaRPr>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11326" y="4979670"/>
            <a:ext cx="1744687" cy="1744687"/>
          </a:xfrm>
          <a:prstGeom prst="rect">
            <a:avLst/>
          </a:prstGeom>
        </p:spPr>
      </p:pic>
      <p:sp>
        <p:nvSpPr>
          <p:cNvPr id="13" name="TextBox 12"/>
          <p:cNvSpPr txBox="1"/>
          <p:nvPr/>
        </p:nvSpPr>
        <p:spPr>
          <a:xfrm>
            <a:off x="10173456" y="4418661"/>
            <a:ext cx="2070294" cy="400110"/>
          </a:xfrm>
          <a:prstGeom prst="rect">
            <a:avLst/>
          </a:prstGeom>
          <a:noFill/>
        </p:spPr>
        <p:txBody>
          <a:bodyPr wrap="square" rtlCol="0">
            <a:spAutoFit/>
          </a:bodyPr>
          <a:lstStyle/>
          <a:p>
            <a:r>
              <a:rPr lang="en-US" sz="2000" b="1" i="1" dirty="0">
                <a:solidFill>
                  <a:schemeClr val="bg1"/>
                </a:solidFill>
                <a:latin typeface="Candara" panose="020E0502030303020204" pitchFamily="34" charset="0"/>
                <a:cs typeface="Alef" panose="00000500000000000000" pitchFamily="2" charset="-79"/>
              </a:rPr>
              <a:t>REGISTER HERE!!</a:t>
            </a:r>
          </a:p>
        </p:txBody>
      </p:sp>
      <p:pic>
        <p:nvPicPr>
          <p:cNvPr id="14" name="Picture 13"/>
          <p:cNvPicPr>
            <a:picLocks noChangeAspect="1"/>
          </p:cNvPicPr>
          <p:nvPr/>
        </p:nvPicPr>
        <p:blipFill>
          <a:blip r:embed="rId4"/>
          <a:stretch>
            <a:fillRect/>
          </a:stretch>
        </p:blipFill>
        <p:spPr>
          <a:xfrm>
            <a:off x="10263383" y="137132"/>
            <a:ext cx="1450974" cy="1109568"/>
          </a:xfrm>
          <a:prstGeom prst="rect">
            <a:avLst/>
          </a:prstGeom>
        </p:spPr>
      </p:pic>
      <p:sp>
        <p:nvSpPr>
          <p:cNvPr id="15" name="TextBox 14"/>
          <p:cNvSpPr txBox="1"/>
          <p:nvPr/>
        </p:nvSpPr>
        <p:spPr>
          <a:xfrm>
            <a:off x="10303634" y="1258573"/>
            <a:ext cx="1450974" cy="369332"/>
          </a:xfrm>
          <a:prstGeom prst="rect">
            <a:avLst/>
          </a:prstGeom>
          <a:noFill/>
        </p:spPr>
        <p:txBody>
          <a:bodyPr wrap="square" rtlCol="0">
            <a:spAutoFit/>
          </a:bodyPr>
          <a:lstStyle/>
          <a:p>
            <a:pPr algn="ctr"/>
            <a:r>
              <a:rPr lang="en-US" dirty="0">
                <a:latin typeface="Candara" panose="020E0502030303020204" pitchFamily="34" charset="0"/>
              </a:rPr>
              <a:t>NOTE</a:t>
            </a:r>
          </a:p>
        </p:txBody>
      </p:sp>
    </p:spTree>
    <p:extLst>
      <p:ext uri="{BB962C8B-B14F-4D97-AF65-F5344CB8AC3E}">
        <p14:creationId xmlns:p14="http://schemas.microsoft.com/office/powerpoint/2010/main" val="24677915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3" name="Rectangle 2"/>
          <p:cNvSpPr/>
          <p:nvPr/>
        </p:nvSpPr>
        <p:spPr>
          <a:xfrm>
            <a:off x="140678" y="141925"/>
            <a:ext cx="6556227" cy="830997"/>
          </a:xfrm>
          <a:prstGeom prst="rect">
            <a:avLst/>
          </a:prstGeom>
        </p:spPr>
        <p:txBody>
          <a:bodyPr wrap="square">
            <a:spAutoFit/>
          </a:bodyPr>
          <a:lstStyle/>
          <a:p>
            <a:r>
              <a:rPr lang="en-US" sz="4800" b="1" i="1" spc="50" dirty="0">
                <a:ln w="0">
                  <a:solidFill>
                    <a:schemeClr val="tx1"/>
                  </a:solidFill>
                </a:ln>
                <a:effectLst>
                  <a:innerShdw blurRad="63500" dist="50800" dir="13500000">
                    <a:srgbClr val="000000">
                      <a:alpha val="50000"/>
                    </a:srgbClr>
                  </a:innerShdw>
                  <a:reflection blurRad="6350" stA="55000" endA="300" endPos="45500" dir="5400000" sy="-100000" algn="bl" rotWithShape="0"/>
                </a:effectLst>
                <a:latin typeface="Rockout" panose="02000500000000000000" pitchFamily="2" charset="0"/>
              </a:rPr>
              <a:t>TECH SHARK</a:t>
            </a:r>
          </a:p>
        </p:txBody>
      </p:sp>
      <p:sp>
        <p:nvSpPr>
          <p:cNvPr id="6" name="AutoShape 6" descr="University of Essex Shark Tank event to give students the chance to pitch  unique business ideas - Education Today New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TextBox 6"/>
          <p:cNvSpPr txBox="1"/>
          <p:nvPr/>
        </p:nvSpPr>
        <p:spPr>
          <a:xfrm>
            <a:off x="155575" y="1137889"/>
            <a:ext cx="9101796" cy="2923877"/>
          </a:xfrm>
          <a:prstGeom prst="rect">
            <a:avLst/>
          </a:prstGeom>
          <a:noFill/>
        </p:spPr>
        <p:txBody>
          <a:bodyPr wrap="square" rtlCol="0">
            <a:spAutoFit/>
          </a:bodyPr>
          <a:lstStyle/>
          <a:p>
            <a:pPr algn="just"/>
            <a:r>
              <a:rPr lang="en-JM" sz="2000" dirty="0">
                <a:latin typeface="Raleway SemiBold" panose="020B0703030101060003" pitchFamily="34" charset="0"/>
              </a:rPr>
              <a:t>Ready to “reap” what boredom made you sow? With Tech Shark, we present to you a change to put all that upskilling to some use. The event consists of two rounds. In Round 1, you will be given a technical product (Visual Studio Code, Chrome, and the kind) and you have to convince and impress The Sharks aka the judges that your product is worth buying. For round 2, it’s the Air Crash! We all have heard of the games or scenarios where there are a lot passengers but limited parachutes. During this round, you will be given a famous tech personality. </a:t>
            </a:r>
            <a:endParaRPr lang="en-US" sz="2000" dirty="0">
              <a:latin typeface="Raleway SemiBold" panose="020B0703030101060003" pitchFamily="34" charset="0"/>
            </a:endParaRPr>
          </a:p>
          <a:p>
            <a:pPr algn="just"/>
            <a:endParaRPr lang="en-US" sz="2400" dirty="0">
              <a:solidFill>
                <a:schemeClr val="bg1"/>
              </a:solidFill>
              <a:latin typeface="Comic Sans MS" panose="030F0702030302020204" pitchFamily="66" charset="0"/>
            </a:endParaRP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94408" y="2385474"/>
            <a:ext cx="2660554" cy="1860107"/>
          </a:xfrm>
          <a:prstGeom prst="rect">
            <a:avLst/>
          </a:prstGeom>
          <a:effectLst>
            <a:softEdge rad="317500"/>
          </a:effectLst>
        </p:spPr>
      </p:pic>
      <p:sp>
        <p:nvSpPr>
          <p:cNvPr id="10" name="TextBox 9"/>
          <p:cNvSpPr txBox="1"/>
          <p:nvPr/>
        </p:nvSpPr>
        <p:spPr>
          <a:xfrm>
            <a:off x="307975" y="3856680"/>
            <a:ext cx="6489065" cy="2862322"/>
          </a:xfrm>
          <a:prstGeom prst="rect">
            <a:avLst/>
          </a:prstGeom>
          <a:solidFill>
            <a:schemeClr val="bg1">
              <a:lumMod val="85000"/>
              <a:alpha val="34000"/>
            </a:schemeClr>
          </a:solidFill>
        </p:spPr>
        <p:txBody>
          <a:bodyPr wrap="square" rtlCol="0">
            <a:spAutoFit/>
          </a:bodyPr>
          <a:lstStyle/>
          <a:p>
            <a:pPr lvl="0"/>
            <a:r>
              <a:rPr lang="en-JM" b="1" dirty="0">
                <a:latin typeface="Rockout" panose="02000500000000000000" pitchFamily="2" charset="0"/>
              </a:rPr>
              <a:t>RULES</a:t>
            </a:r>
          </a:p>
          <a:p>
            <a:pPr marL="285750" lvl="0" indent="-285750">
              <a:buFont typeface="Arial" panose="020B0604020202020204" pitchFamily="34" charset="0"/>
              <a:buChar char="•"/>
            </a:pPr>
            <a:r>
              <a:rPr lang="en-JM" b="1" dirty="0">
                <a:latin typeface="Constantia" panose="02030602050306030303" pitchFamily="18" charset="0"/>
              </a:rPr>
              <a:t>Participants shall register individually.</a:t>
            </a:r>
            <a:endParaRPr lang="en-US" b="1" dirty="0">
              <a:latin typeface="Constantia" panose="02030602050306030303" pitchFamily="18" charset="0"/>
            </a:endParaRPr>
          </a:p>
          <a:p>
            <a:pPr marL="285750" lvl="0" indent="-285750">
              <a:buFont typeface="Arial" panose="020B0604020202020204" pitchFamily="34" charset="0"/>
              <a:buChar char="•"/>
            </a:pPr>
            <a:r>
              <a:rPr lang="en-JM" b="1" dirty="0">
                <a:latin typeface="Constantia" panose="02030602050306030303" pitchFamily="18" charset="0"/>
              </a:rPr>
              <a:t>The product/personality shall be assigned during the event.</a:t>
            </a:r>
            <a:endParaRPr lang="en-US" b="1" dirty="0">
              <a:latin typeface="Constantia" panose="02030602050306030303" pitchFamily="18" charset="0"/>
            </a:endParaRPr>
          </a:p>
          <a:p>
            <a:pPr marL="285750" lvl="0" indent="-285750">
              <a:buFont typeface="Arial" panose="020B0604020202020204" pitchFamily="34" charset="0"/>
              <a:buChar char="•"/>
            </a:pPr>
            <a:r>
              <a:rPr lang="en-JM" b="1" dirty="0">
                <a:latin typeface="Constantia" panose="02030602050306030303" pitchFamily="18" charset="0"/>
              </a:rPr>
              <a:t>Each participant would get speaking time of 2 </a:t>
            </a:r>
            <a:r>
              <a:rPr lang="en-JM" b="1" dirty="0" smtClean="0">
                <a:latin typeface="Constantia" panose="02030602050306030303" pitchFamily="18" charset="0"/>
              </a:rPr>
              <a:t>minutes, </a:t>
            </a:r>
            <a:r>
              <a:rPr lang="en-JM" b="1" dirty="0">
                <a:latin typeface="Constantia" panose="02030602050306030303" pitchFamily="18" charset="0"/>
              </a:rPr>
              <a:t>for Round 1 and 60 seconds for Round 2.</a:t>
            </a:r>
            <a:endParaRPr lang="en-US" b="1" dirty="0">
              <a:latin typeface="Constantia" panose="02030602050306030303" pitchFamily="18" charset="0"/>
            </a:endParaRPr>
          </a:p>
          <a:p>
            <a:pPr marL="285750" lvl="0" indent="-285750">
              <a:buFont typeface="Arial" panose="020B0604020202020204" pitchFamily="34" charset="0"/>
              <a:buChar char="•"/>
            </a:pPr>
            <a:r>
              <a:rPr lang="en-JM" b="1" dirty="0">
                <a:latin typeface="Constantia" panose="02030602050306030303" pitchFamily="18" charset="0"/>
              </a:rPr>
              <a:t>Participants using any sort of hurtful words/comments shall be disqualified immediately.</a:t>
            </a:r>
            <a:endParaRPr lang="en-US" b="1" dirty="0">
              <a:latin typeface="Constantia" panose="02030602050306030303" pitchFamily="18" charset="0"/>
            </a:endParaRPr>
          </a:p>
          <a:p>
            <a:pPr marL="285750" lvl="0" indent="-285750">
              <a:buFont typeface="Arial" panose="020B0604020202020204" pitchFamily="34" charset="0"/>
              <a:buChar char="•"/>
            </a:pPr>
            <a:r>
              <a:rPr lang="en-JM" b="1" dirty="0">
                <a:latin typeface="Constantia" panose="02030602050306030303" pitchFamily="18" charset="0"/>
              </a:rPr>
              <a:t>The jury’s decision would be the final decision. </a:t>
            </a:r>
            <a:endParaRPr lang="en-US" b="1" dirty="0">
              <a:latin typeface="Constantia" panose="02030602050306030303" pitchFamily="18" charset="0"/>
            </a:endParaRPr>
          </a:p>
          <a:p>
            <a:endParaRPr lang="en-US" dirty="0">
              <a:latin typeface="Constantia" panose="02030602050306030303" pitchFamily="18" charset="0"/>
            </a:endParaRPr>
          </a:p>
        </p:txBody>
      </p:sp>
      <p:pic>
        <p:nvPicPr>
          <p:cNvPr id="11" name="Picture 10"/>
          <p:cNvPicPr>
            <a:picLocks noChangeAspect="1"/>
          </p:cNvPicPr>
          <p:nvPr/>
        </p:nvPicPr>
        <p:blipFill>
          <a:blip r:embed="rId3"/>
          <a:stretch>
            <a:fillRect/>
          </a:stretch>
        </p:blipFill>
        <p:spPr>
          <a:xfrm>
            <a:off x="10224871" y="5071623"/>
            <a:ext cx="1678157" cy="1678157"/>
          </a:xfrm>
          <a:prstGeom prst="rect">
            <a:avLst/>
          </a:prstGeom>
        </p:spPr>
      </p:pic>
      <p:sp>
        <p:nvSpPr>
          <p:cNvPr id="12" name="TextBox 11">
            <a:extLst>
              <a:ext uri="{FF2B5EF4-FFF2-40B4-BE49-F238E27FC236}">
                <a16:creationId xmlns:a16="http://schemas.microsoft.com/office/drawing/2014/main" id="{1EAF5D8D-356F-4D5A-8BC8-87A533AAB293}"/>
              </a:ext>
            </a:extLst>
          </p:cNvPr>
          <p:cNvSpPr txBox="1"/>
          <p:nvPr/>
        </p:nvSpPr>
        <p:spPr>
          <a:xfrm>
            <a:off x="7235145" y="5787452"/>
            <a:ext cx="3170602" cy="923330"/>
          </a:xfrm>
          <a:prstGeom prst="rect">
            <a:avLst/>
          </a:prstGeom>
          <a:noFill/>
        </p:spPr>
        <p:txBody>
          <a:bodyPr wrap="square" rtlCol="0">
            <a:spAutoFit/>
          </a:bodyPr>
          <a:lstStyle/>
          <a:p>
            <a:pPr algn="just"/>
            <a:r>
              <a:rPr lang="en-US" b="1" dirty="0">
                <a:latin typeface="Century Gothic" panose="020B0502020202020204" pitchFamily="34" charset="0"/>
              </a:rPr>
              <a:t>EVENT COORDINATORS :-</a:t>
            </a:r>
          </a:p>
          <a:p>
            <a:pPr algn="just"/>
            <a:r>
              <a:rPr lang="en-US" b="1" dirty="0">
                <a:latin typeface="Century Gothic" panose="020B0502020202020204" pitchFamily="34" charset="0"/>
              </a:rPr>
              <a:t>Malvika – 9620817489</a:t>
            </a:r>
          </a:p>
          <a:p>
            <a:pPr algn="just"/>
            <a:r>
              <a:rPr lang="en-US" b="1" dirty="0" err="1">
                <a:latin typeface="Century Gothic" panose="020B0502020202020204" pitchFamily="34" charset="0"/>
              </a:rPr>
              <a:t>kritin</a:t>
            </a:r>
            <a:r>
              <a:rPr lang="en-US" b="1" dirty="0">
                <a:latin typeface="Century Gothic" panose="020B0502020202020204" pitchFamily="34" charset="0"/>
              </a:rPr>
              <a:t>– 6363554632</a:t>
            </a:r>
          </a:p>
        </p:txBody>
      </p:sp>
      <p:sp>
        <p:nvSpPr>
          <p:cNvPr id="13" name="TextBox 12"/>
          <p:cNvSpPr txBox="1"/>
          <p:nvPr/>
        </p:nvSpPr>
        <p:spPr>
          <a:xfrm>
            <a:off x="10098262" y="4603496"/>
            <a:ext cx="2070294" cy="400110"/>
          </a:xfrm>
          <a:prstGeom prst="rect">
            <a:avLst/>
          </a:prstGeom>
          <a:noFill/>
        </p:spPr>
        <p:txBody>
          <a:bodyPr wrap="square" rtlCol="0">
            <a:spAutoFit/>
          </a:bodyPr>
          <a:lstStyle/>
          <a:p>
            <a:r>
              <a:rPr lang="en-US" sz="2000" b="1" i="1" dirty="0">
                <a:solidFill>
                  <a:schemeClr val="bg1"/>
                </a:solidFill>
                <a:latin typeface="Candara" panose="020E0502030303020204" pitchFamily="34" charset="0"/>
                <a:cs typeface="Alef" panose="00000500000000000000" pitchFamily="2" charset="-79"/>
              </a:rPr>
              <a:t>REGISTER HERE!!</a:t>
            </a:r>
          </a:p>
        </p:txBody>
      </p:sp>
      <p:pic>
        <p:nvPicPr>
          <p:cNvPr id="14" name="Picture 13"/>
          <p:cNvPicPr>
            <a:picLocks noChangeAspect="1"/>
          </p:cNvPicPr>
          <p:nvPr/>
        </p:nvPicPr>
        <p:blipFill rotWithShape="1">
          <a:blip r:embed="rId4"/>
          <a:srcRect l="13036" r="11989"/>
          <a:stretch/>
        </p:blipFill>
        <p:spPr>
          <a:xfrm>
            <a:off x="9973994" y="302455"/>
            <a:ext cx="1692955" cy="1082296"/>
          </a:xfrm>
          <a:prstGeom prst="rect">
            <a:avLst/>
          </a:prstGeom>
        </p:spPr>
      </p:pic>
    </p:spTree>
    <p:extLst>
      <p:ext uri="{BB962C8B-B14F-4D97-AF65-F5344CB8AC3E}">
        <p14:creationId xmlns:p14="http://schemas.microsoft.com/office/powerpoint/2010/main" val="8588536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3" name="Rectangle 2"/>
          <p:cNvSpPr/>
          <p:nvPr/>
        </p:nvSpPr>
        <p:spPr>
          <a:xfrm>
            <a:off x="253221" y="263419"/>
            <a:ext cx="6556227" cy="830997"/>
          </a:xfrm>
          <a:prstGeom prst="rect">
            <a:avLst/>
          </a:prstGeom>
        </p:spPr>
        <p:txBody>
          <a:bodyPr wrap="square">
            <a:spAutoFit/>
          </a:bodyPr>
          <a:lstStyle/>
          <a:p>
            <a:r>
              <a:rPr lang="en-US" sz="4800" b="1" i="1" spc="50" dirty="0">
                <a:ln w="0">
                  <a:solidFill>
                    <a:schemeClr val="tx1"/>
                  </a:solidFill>
                </a:ln>
                <a:effectLst>
                  <a:innerShdw blurRad="63500" dist="50800" dir="13500000">
                    <a:srgbClr val="000000">
                      <a:alpha val="50000"/>
                    </a:srgbClr>
                  </a:innerShdw>
                  <a:reflection blurRad="6350" stA="55000" endA="300" endPos="45500" dir="5400000" sy="-100000" algn="bl" rotWithShape="0"/>
                </a:effectLst>
                <a:latin typeface="Rockout" panose="02000500000000000000" pitchFamily="2" charset="0"/>
              </a:rPr>
              <a:t>IDEATHON</a:t>
            </a:r>
          </a:p>
        </p:txBody>
      </p:sp>
      <p:sp>
        <p:nvSpPr>
          <p:cNvPr id="4" name="TextBox 3"/>
          <p:cNvSpPr txBox="1"/>
          <p:nvPr/>
        </p:nvSpPr>
        <p:spPr>
          <a:xfrm>
            <a:off x="152190" y="1164305"/>
            <a:ext cx="9101796" cy="1938992"/>
          </a:xfrm>
          <a:prstGeom prst="rect">
            <a:avLst/>
          </a:prstGeom>
          <a:noFill/>
        </p:spPr>
        <p:txBody>
          <a:bodyPr wrap="square" rtlCol="0">
            <a:spAutoFit/>
          </a:bodyPr>
          <a:lstStyle/>
          <a:p>
            <a:pPr algn="just"/>
            <a:r>
              <a:rPr lang="en-IN" sz="2000" dirty="0">
                <a:latin typeface="Raleway SemiBold" panose="020B0703030101060003" pitchFamily="34" charset="0"/>
              </a:rPr>
              <a:t>To overcome increasing brand challenges in this highly competitive industry, NHCE brings to you an IDEATHON to discover real brand solutions. An Ideathon is a short, intensive, brainstorming event to help young talents generate fresh solutions.</a:t>
            </a:r>
          </a:p>
          <a:p>
            <a:pPr algn="just"/>
            <a:r>
              <a:rPr lang="en-US" sz="2000" dirty="0">
                <a:latin typeface="Raleway SemiBold" panose="020B0703030101060003" pitchFamily="34" charset="0"/>
              </a:rPr>
              <a:t>P</a:t>
            </a:r>
            <a:r>
              <a:rPr lang="en-US" sz="2000" dirty="0" smtClean="0">
                <a:latin typeface="Raleway SemiBold" panose="020B0703030101060003" pitchFamily="34" charset="0"/>
              </a:rPr>
              <a:t>roblem </a:t>
            </a:r>
            <a:r>
              <a:rPr lang="en-US" sz="2000" dirty="0">
                <a:latin typeface="Raleway SemiBold" panose="020B0703030101060003" pitchFamily="34" charset="0"/>
              </a:rPr>
              <a:t>statement list will given a day prior to the </a:t>
            </a:r>
            <a:r>
              <a:rPr lang="en-US" sz="2000" dirty="0" smtClean="0">
                <a:latin typeface="Raleway SemiBold" panose="020B0703030101060003" pitchFamily="34" charset="0"/>
              </a:rPr>
              <a:t>event where </a:t>
            </a:r>
            <a:r>
              <a:rPr lang="en-US" sz="2000" dirty="0">
                <a:latin typeface="Raleway SemiBold" panose="020B0703030101060003" pitchFamily="34" charset="0"/>
              </a:rPr>
              <a:t>teams has to select 1 problem statement and come up with best and unique solution.</a:t>
            </a:r>
          </a:p>
        </p:txBody>
      </p:sp>
      <p:sp>
        <p:nvSpPr>
          <p:cNvPr id="5" name="TextBox 4">
            <a:extLst>
              <a:ext uri="{FF2B5EF4-FFF2-40B4-BE49-F238E27FC236}">
                <a16:creationId xmlns:a16="http://schemas.microsoft.com/office/drawing/2014/main" id="{1EAF5D8D-356F-4D5A-8BC8-87A533AAB293}"/>
              </a:ext>
            </a:extLst>
          </p:cNvPr>
          <p:cNvSpPr txBox="1"/>
          <p:nvPr/>
        </p:nvSpPr>
        <p:spPr>
          <a:xfrm>
            <a:off x="7221252" y="5748377"/>
            <a:ext cx="3170602" cy="1200329"/>
          </a:xfrm>
          <a:prstGeom prst="rect">
            <a:avLst/>
          </a:prstGeom>
          <a:noFill/>
        </p:spPr>
        <p:txBody>
          <a:bodyPr wrap="square" rtlCol="0">
            <a:spAutoFit/>
          </a:bodyPr>
          <a:lstStyle/>
          <a:p>
            <a:pPr algn="just"/>
            <a:r>
              <a:rPr lang="en-US" b="1" dirty="0">
                <a:latin typeface="Century Gothic" panose="020B0502020202020204" pitchFamily="34" charset="0"/>
              </a:rPr>
              <a:t>EVENT COORDINATORS :-</a:t>
            </a:r>
          </a:p>
          <a:p>
            <a:r>
              <a:rPr lang="en-US" b="1" dirty="0">
                <a:latin typeface="Century Gothic" panose="020B0502020202020204" pitchFamily="34" charset="0"/>
              </a:rPr>
              <a:t>Yashmitha-7259645125</a:t>
            </a:r>
          </a:p>
          <a:p>
            <a:r>
              <a:rPr lang="en-US" b="1" dirty="0" err="1">
                <a:latin typeface="Century Gothic" panose="020B0502020202020204" pitchFamily="34" charset="0"/>
              </a:rPr>
              <a:t>Pinaki</a:t>
            </a:r>
            <a:r>
              <a:rPr lang="en-US" b="1" dirty="0">
                <a:latin typeface="Century Gothic" panose="020B0502020202020204" pitchFamily="34" charset="0"/>
              </a:rPr>
              <a:t>- 8982683441</a:t>
            </a:r>
          </a:p>
          <a:p>
            <a:pPr algn="just"/>
            <a:endParaRPr lang="en-US" b="1" dirty="0">
              <a:solidFill>
                <a:schemeClr val="bg1"/>
              </a:solidFill>
              <a:latin typeface="Century Gothic" panose="020B0502020202020204" pitchFamily="34" charset="0"/>
            </a:endParaRPr>
          </a:p>
        </p:txBody>
      </p:sp>
      <p:pic>
        <p:nvPicPr>
          <p:cNvPr id="9" name="Picture 8"/>
          <p:cNvPicPr>
            <a:picLocks noChangeAspect="1"/>
          </p:cNvPicPr>
          <p:nvPr/>
        </p:nvPicPr>
        <p:blipFill>
          <a:blip r:embed="rId2"/>
          <a:stretch>
            <a:fillRect/>
          </a:stretch>
        </p:blipFill>
        <p:spPr>
          <a:xfrm>
            <a:off x="10132554" y="4934837"/>
            <a:ext cx="1740578" cy="1740578"/>
          </a:xfrm>
          <a:prstGeom prst="rect">
            <a:avLst/>
          </a:prstGeom>
        </p:spPr>
      </p:pic>
      <p:sp>
        <p:nvSpPr>
          <p:cNvPr id="10" name="Rectangle 9"/>
          <p:cNvSpPr/>
          <p:nvPr/>
        </p:nvSpPr>
        <p:spPr>
          <a:xfrm>
            <a:off x="279884" y="3373384"/>
            <a:ext cx="6621972" cy="3122906"/>
          </a:xfrm>
          <a:prstGeom prst="rect">
            <a:avLst/>
          </a:prstGeom>
          <a:solidFill>
            <a:schemeClr val="bg1">
              <a:lumMod val="85000"/>
              <a:alpha val="34000"/>
            </a:schemeClr>
          </a:solidFill>
          <a:ln>
            <a:noFill/>
          </a:ln>
        </p:spPr>
        <p:txBody>
          <a:bodyPr wrap="square">
            <a:spAutoFit/>
          </a:bodyPr>
          <a:lstStyle/>
          <a:p>
            <a:pPr marR="0" lvl="0" algn="just">
              <a:lnSpc>
                <a:spcPct val="115000"/>
              </a:lnSpc>
              <a:spcBef>
                <a:spcPts val="0"/>
              </a:spcBef>
              <a:spcAft>
                <a:spcPts val="0"/>
              </a:spcAft>
            </a:pPr>
            <a:r>
              <a:rPr lang="en-IN" sz="2000" b="1" dirty="0">
                <a:latin typeface="Rockout" panose="02000500000000000000" pitchFamily="2" charset="0"/>
                <a:ea typeface="Times New Roman" panose="02020603050405020304" pitchFamily="18" charset="0"/>
                <a:cs typeface="Times New Roman" panose="02020603050405020304" pitchFamily="18" charset="0"/>
              </a:rPr>
              <a:t>RULES</a:t>
            </a:r>
            <a:endParaRPr lang="en-IN" b="1" dirty="0">
              <a:latin typeface="Rockout" panose="02000500000000000000" pitchFamily="2" charset="0"/>
              <a:ea typeface="Times New Roman" panose="02020603050405020304" pitchFamily="18" charset="0"/>
              <a:cs typeface="Times New Roman" panose="02020603050405020304" pitchFamily="18" charset="0"/>
            </a:endParaRPr>
          </a:p>
          <a:p>
            <a:pPr marL="342900" marR="0" lvl="0" indent="-342900" algn="just">
              <a:lnSpc>
                <a:spcPct val="115000"/>
              </a:lnSpc>
              <a:spcBef>
                <a:spcPts val="0"/>
              </a:spcBef>
              <a:spcAft>
                <a:spcPts val="0"/>
              </a:spcAft>
              <a:buFont typeface="Arial" panose="020B0604020202020204" pitchFamily="34" charset="0"/>
              <a:buChar char="•"/>
            </a:pPr>
            <a:r>
              <a:rPr lang="en-IN" b="1" dirty="0">
                <a:latin typeface="Constantia" panose="02030602050306030303" pitchFamily="18" charset="0"/>
                <a:ea typeface="Times New Roman" panose="02020603050405020304" pitchFamily="18" charset="0"/>
                <a:cs typeface="Courier New" panose="02070309020205020404" pitchFamily="49" charset="0"/>
              </a:rPr>
              <a:t>Team of maximum 3.</a:t>
            </a:r>
            <a:endParaRPr lang="en-US" b="1" dirty="0">
              <a:effectLst/>
              <a:latin typeface="Constantia" panose="02030602050306030303" pitchFamily="18" charset="0"/>
              <a:ea typeface="Times New Roman" panose="02020603050405020304" pitchFamily="18" charset="0"/>
              <a:cs typeface="Courier New" panose="02070309020205020404" pitchFamily="49" charset="0"/>
            </a:endParaRPr>
          </a:p>
          <a:p>
            <a:pPr marL="342900" marR="0" lvl="0" indent="-342900" algn="just">
              <a:lnSpc>
                <a:spcPct val="115000"/>
              </a:lnSpc>
              <a:spcBef>
                <a:spcPts val="0"/>
              </a:spcBef>
              <a:spcAft>
                <a:spcPts val="0"/>
              </a:spcAft>
              <a:buFont typeface="Arial" panose="020B0604020202020204" pitchFamily="34" charset="0"/>
              <a:buChar char="•"/>
            </a:pPr>
            <a:r>
              <a:rPr lang="en-IN" b="1" dirty="0">
                <a:latin typeface="Constantia" panose="02030602050306030303" pitchFamily="18" charset="0"/>
                <a:ea typeface="Times New Roman" panose="02020603050405020304" pitchFamily="18" charset="0"/>
                <a:cs typeface="Courier New" panose="02070309020205020404" pitchFamily="49" charset="0"/>
              </a:rPr>
              <a:t>The event is of two rounds.</a:t>
            </a:r>
            <a:endParaRPr lang="en-US" b="1" dirty="0">
              <a:effectLst/>
              <a:latin typeface="Constantia" panose="02030602050306030303" pitchFamily="18" charset="0"/>
              <a:ea typeface="Times New Roman" panose="02020603050405020304" pitchFamily="18" charset="0"/>
              <a:cs typeface="Courier New" panose="02070309020205020404" pitchFamily="49" charset="0"/>
            </a:endParaRPr>
          </a:p>
          <a:p>
            <a:pPr marL="342900" marR="0" lvl="0" indent="-342900" algn="just">
              <a:lnSpc>
                <a:spcPct val="115000"/>
              </a:lnSpc>
              <a:spcBef>
                <a:spcPts val="0"/>
              </a:spcBef>
              <a:spcAft>
                <a:spcPts val="0"/>
              </a:spcAft>
              <a:buFont typeface="Arial" panose="020B0604020202020204" pitchFamily="34" charset="0"/>
              <a:buChar char="•"/>
            </a:pPr>
            <a:r>
              <a:rPr lang="en-IN" b="1" dirty="0">
                <a:latin typeface="Constantia" panose="02030602050306030303" pitchFamily="18" charset="0"/>
                <a:ea typeface="Times New Roman" panose="02020603050405020304" pitchFamily="18" charset="0"/>
                <a:cs typeface="Courier New" panose="02070309020205020404" pitchFamily="49" charset="0"/>
              </a:rPr>
              <a:t>Problem definition and solution should be unique and not copied from any other existing projects.</a:t>
            </a:r>
            <a:endParaRPr lang="en-US" b="1" dirty="0">
              <a:effectLst/>
              <a:latin typeface="Constantia" panose="02030602050306030303" pitchFamily="18" charset="0"/>
              <a:ea typeface="Times New Roman" panose="02020603050405020304" pitchFamily="18" charset="0"/>
              <a:cs typeface="Courier New" panose="02070309020205020404" pitchFamily="49" charset="0"/>
            </a:endParaRPr>
          </a:p>
          <a:p>
            <a:pPr marL="342900" marR="0" lvl="0" indent="-342900" algn="just">
              <a:lnSpc>
                <a:spcPct val="115000"/>
              </a:lnSpc>
              <a:spcBef>
                <a:spcPts val="0"/>
              </a:spcBef>
              <a:spcAft>
                <a:spcPts val="0"/>
              </a:spcAft>
              <a:buFont typeface="Arial" panose="020B0604020202020204" pitchFamily="34" charset="0"/>
              <a:buChar char="•"/>
            </a:pPr>
            <a:r>
              <a:rPr lang="en-IN" b="1" dirty="0">
                <a:latin typeface="Constantia" panose="02030602050306030303" pitchFamily="18" charset="0"/>
                <a:ea typeface="Times New Roman" panose="02020603050405020304" pitchFamily="18" charset="0"/>
                <a:cs typeface="Courier New" panose="02070309020205020404" pitchFamily="49" charset="0"/>
              </a:rPr>
              <a:t>Power point presentation should follow the format given on the day of event for both the rounds.</a:t>
            </a:r>
            <a:endParaRPr lang="en-US" b="1" dirty="0">
              <a:effectLst/>
              <a:latin typeface="Constantia" panose="02030602050306030303" pitchFamily="18" charset="0"/>
              <a:ea typeface="Times New Roman" panose="02020603050405020304" pitchFamily="18" charset="0"/>
              <a:cs typeface="Courier New" panose="02070309020205020404" pitchFamily="49" charset="0"/>
            </a:endParaRPr>
          </a:p>
          <a:p>
            <a:pPr marL="342900" marR="0" lvl="0" indent="-342900" algn="just">
              <a:lnSpc>
                <a:spcPct val="115000"/>
              </a:lnSpc>
              <a:spcBef>
                <a:spcPts val="0"/>
              </a:spcBef>
              <a:spcAft>
                <a:spcPts val="1000"/>
              </a:spcAft>
              <a:buFont typeface="Arial" panose="020B0604020202020204" pitchFamily="34" charset="0"/>
              <a:buChar char="•"/>
            </a:pPr>
            <a:r>
              <a:rPr lang="en-IN" b="1" dirty="0">
                <a:latin typeface="Constantia" panose="02030602050306030303" pitchFamily="18" charset="0"/>
                <a:ea typeface="Times New Roman" panose="02020603050405020304" pitchFamily="18" charset="0"/>
                <a:cs typeface="Courier New" panose="02070309020205020404" pitchFamily="49" charset="0"/>
              </a:rPr>
              <a:t>Judges decision is final decision</a:t>
            </a:r>
            <a:r>
              <a:rPr lang="en-IN" b="1" dirty="0" smtClean="0">
                <a:latin typeface="Constantia" panose="02030602050306030303" pitchFamily="18" charset="0"/>
                <a:ea typeface="Times New Roman" panose="02020603050405020304" pitchFamily="18" charset="0"/>
                <a:cs typeface="Courier New" panose="02070309020205020404" pitchFamily="49" charset="0"/>
              </a:rPr>
              <a:t>.</a:t>
            </a:r>
            <a:endParaRPr lang="en-US" b="1" dirty="0">
              <a:latin typeface="Constantia" panose="02030602050306030303" pitchFamily="18" charset="0"/>
              <a:ea typeface="Times New Roman" panose="02020603050405020304" pitchFamily="18" charset="0"/>
              <a:cs typeface="Courier New" panose="02070309020205020404" pitchFamily="49" charset="0"/>
            </a:endParaRPr>
          </a:p>
          <a:p>
            <a:pPr marL="342900" marR="0" lvl="0" indent="-342900" algn="just">
              <a:lnSpc>
                <a:spcPct val="115000"/>
              </a:lnSpc>
              <a:spcBef>
                <a:spcPts val="0"/>
              </a:spcBef>
              <a:spcAft>
                <a:spcPts val="1000"/>
              </a:spcAft>
              <a:buFont typeface="Arial" panose="020B0604020202020204" pitchFamily="34" charset="0"/>
              <a:buChar char="•"/>
            </a:pPr>
            <a:r>
              <a:rPr lang="en-US" b="1" dirty="0" smtClean="0">
                <a:latin typeface="Constantia" panose="02030602050306030303" pitchFamily="18" charset="0"/>
                <a:ea typeface="Times New Roman" panose="02020603050405020304" pitchFamily="18" charset="0"/>
                <a:cs typeface="Courier New" panose="02070309020205020404" pitchFamily="49" charset="0"/>
              </a:rPr>
              <a:t>E-certificates will be provided</a:t>
            </a:r>
            <a:endParaRPr lang="en-IN" b="1" dirty="0">
              <a:latin typeface="Constantia" panose="02030602050306030303" pitchFamily="18" charset="0"/>
              <a:ea typeface="Times New Roman" panose="02020603050405020304" pitchFamily="18" charset="0"/>
              <a:cs typeface="Courier New" panose="02070309020205020404" pitchFamily="49" charset="0"/>
            </a:endParaRPr>
          </a:p>
        </p:txBody>
      </p:sp>
      <p:pic>
        <p:nvPicPr>
          <p:cNvPr id="12" name="Picture 11"/>
          <p:cNvPicPr>
            <a:picLocks noChangeAspect="1"/>
          </p:cNvPicPr>
          <p:nvPr/>
        </p:nvPicPr>
        <p:blipFill>
          <a:blip r:embed="rId3"/>
          <a:stretch>
            <a:fillRect/>
          </a:stretch>
        </p:blipFill>
        <p:spPr>
          <a:xfrm>
            <a:off x="9815244" y="1971044"/>
            <a:ext cx="2152650" cy="2124075"/>
          </a:xfrm>
          <a:prstGeom prst="rect">
            <a:avLst/>
          </a:prstGeom>
          <a:effectLst>
            <a:softEdge rad="317500"/>
          </a:effectLst>
        </p:spPr>
      </p:pic>
      <p:sp>
        <p:nvSpPr>
          <p:cNvPr id="13" name="TextBox 12"/>
          <p:cNvSpPr txBox="1"/>
          <p:nvPr/>
        </p:nvSpPr>
        <p:spPr>
          <a:xfrm>
            <a:off x="9985181" y="4352339"/>
            <a:ext cx="2070294" cy="400110"/>
          </a:xfrm>
          <a:prstGeom prst="rect">
            <a:avLst/>
          </a:prstGeom>
          <a:noFill/>
        </p:spPr>
        <p:txBody>
          <a:bodyPr wrap="square" rtlCol="0">
            <a:spAutoFit/>
          </a:bodyPr>
          <a:lstStyle/>
          <a:p>
            <a:r>
              <a:rPr lang="en-US" sz="2000" b="1" i="1" dirty="0">
                <a:latin typeface="Candara" panose="020E0502030303020204" pitchFamily="34" charset="0"/>
                <a:cs typeface="Alef" panose="00000500000000000000" pitchFamily="2" charset="-79"/>
              </a:rPr>
              <a:t>REGISTER HERE!!</a:t>
            </a:r>
          </a:p>
        </p:txBody>
      </p:sp>
      <p:sp>
        <p:nvSpPr>
          <p:cNvPr id="6" name="AutoShape 2" descr="blob:https://web.whatsapp.com/c536cdec-5fef-44ce-8430-a3a79c37953f"/>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p:cNvPicPr>
            <a:picLocks noChangeAspect="1"/>
          </p:cNvPicPr>
          <p:nvPr/>
        </p:nvPicPr>
        <p:blipFill>
          <a:blip r:embed="rId4"/>
          <a:stretch>
            <a:fillRect/>
          </a:stretch>
        </p:blipFill>
        <p:spPr>
          <a:xfrm>
            <a:off x="9406704" y="160338"/>
            <a:ext cx="2597525" cy="1298763"/>
          </a:xfrm>
          <a:prstGeom prst="rect">
            <a:avLst/>
          </a:prstGeom>
        </p:spPr>
      </p:pic>
    </p:spTree>
    <p:extLst>
      <p:ext uri="{BB962C8B-B14F-4D97-AF65-F5344CB8AC3E}">
        <p14:creationId xmlns:p14="http://schemas.microsoft.com/office/powerpoint/2010/main" val="38820643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140679" y="165443"/>
            <a:ext cx="8019267" cy="830997"/>
          </a:xfrm>
          <a:prstGeom prst="rect">
            <a:avLst/>
          </a:prstGeom>
        </p:spPr>
        <p:txBody>
          <a:bodyPr wrap="square">
            <a:spAutoFit/>
          </a:bodyPr>
          <a:lstStyle/>
          <a:p>
            <a:r>
              <a:rPr lang="en-US" sz="4800" b="1" i="1" spc="50" dirty="0">
                <a:ln w="0">
                  <a:solidFill>
                    <a:schemeClr val="tx1"/>
                  </a:solidFill>
                </a:ln>
                <a:effectLst>
                  <a:innerShdw blurRad="63500" dist="50800" dir="13500000">
                    <a:srgbClr val="000000">
                      <a:alpha val="50000"/>
                    </a:srgbClr>
                  </a:innerShdw>
                  <a:reflection blurRad="6350" stA="55000" endA="300" endPos="45500" dir="5400000" sy="-100000" algn="bl" rotWithShape="0"/>
                </a:effectLst>
                <a:latin typeface="Rockout" panose="02000500000000000000" pitchFamily="2" charset="0"/>
              </a:rPr>
              <a:t>GEEKY PICTIONARY</a:t>
            </a:r>
          </a:p>
        </p:txBody>
      </p:sp>
      <p:pic>
        <p:nvPicPr>
          <p:cNvPr id="6" name="Picture 5"/>
          <p:cNvPicPr>
            <a:picLocks noChangeAspect="1"/>
          </p:cNvPicPr>
          <p:nvPr/>
        </p:nvPicPr>
        <p:blipFill rotWithShape="1">
          <a:blip r:embed="rId2"/>
          <a:srcRect t="2618" b="10542"/>
          <a:stretch/>
        </p:blipFill>
        <p:spPr>
          <a:xfrm>
            <a:off x="10012313" y="233760"/>
            <a:ext cx="2057400" cy="1927274"/>
          </a:xfrm>
          <a:prstGeom prst="rect">
            <a:avLst/>
          </a:prstGeom>
          <a:effectLst>
            <a:softEdge rad="127000"/>
          </a:effectLst>
        </p:spPr>
      </p:pic>
      <p:sp>
        <p:nvSpPr>
          <p:cNvPr id="7" name="TextBox 6"/>
          <p:cNvSpPr txBox="1"/>
          <p:nvPr/>
        </p:nvSpPr>
        <p:spPr>
          <a:xfrm>
            <a:off x="124118" y="851358"/>
            <a:ext cx="10036103" cy="3785652"/>
          </a:xfrm>
          <a:prstGeom prst="rect">
            <a:avLst/>
          </a:prstGeom>
          <a:noFill/>
        </p:spPr>
        <p:txBody>
          <a:bodyPr wrap="square" rtlCol="0">
            <a:spAutoFit/>
          </a:bodyPr>
          <a:lstStyle/>
          <a:p>
            <a:pPr algn="just"/>
            <a:r>
              <a:rPr lang="en-JM" sz="2000" dirty="0">
                <a:latin typeface="Raleway SemiBold" panose="020B0703030101060003" pitchFamily="34" charset="0"/>
              </a:rPr>
              <a:t>Ready for some fun???? </a:t>
            </a:r>
          </a:p>
          <a:p>
            <a:pPr algn="just"/>
            <a:r>
              <a:rPr lang="en-JM" sz="2000" dirty="0">
                <a:latin typeface="Raleway SemiBold" panose="020B0703030101060003" pitchFamily="34" charset="0"/>
              </a:rPr>
              <a:t>NHCE has brought to you the experience of having fun while learning technology, also putting your drawing skills to test and letting your friends guess</a:t>
            </a:r>
            <a:r>
              <a:rPr lang="en-JM" sz="2000" dirty="0" smtClean="0">
                <a:latin typeface="Raleway SemiBold" panose="020B0703030101060003" pitchFamily="34" charset="0"/>
              </a:rPr>
              <a:t>!!</a:t>
            </a:r>
          </a:p>
          <a:p>
            <a:pPr marL="342900" indent="-342900" algn="just">
              <a:buFont typeface="Arial" panose="020B0604020202020204" pitchFamily="34" charset="0"/>
              <a:buChar char="•"/>
            </a:pPr>
            <a:r>
              <a:rPr lang="en-US" sz="2000" dirty="0" smtClean="0">
                <a:latin typeface="Raleway SemiBold" panose="020B0703030101060003"/>
              </a:rPr>
              <a:t>Visual Gateway </a:t>
            </a:r>
          </a:p>
          <a:p>
            <a:pPr algn="just"/>
            <a:r>
              <a:rPr lang="en-US" sz="2000" dirty="0" smtClean="0">
                <a:latin typeface="Raleway SemiBold" panose="020B0703030101060003"/>
              </a:rPr>
              <a:t>                Identify </a:t>
            </a:r>
            <a:r>
              <a:rPr lang="en-US" sz="2000" dirty="0">
                <a:latin typeface="Raleway SemiBold" panose="020B0703030101060003"/>
              </a:rPr>
              <a:t>images of famous people</a:t>
            </a:r>
            <a:r>
              <a:rPr lang="en-US" sz="2000" dirty="0" smtClean="0">
                <a:latin typeface="Raleway SemiBold" panose="020B0703030101060003"/>
              </a:rPr>
              <a:t>, companies </a:t>
            </a:r>
            <a:r>
              <a:rPr lang="en-US" sz="2000" dirty="0">
                <a:latin typeface="Raleway SemiBold" panose="020B0703030101060003"/>
              </a:rPr>
              <a:t>and taglines </a:t>
            </a:r>
            <a:r>
              <a:rPr lang="en-US" sz="2000" dirty="0" smtClean="0">
                <a:latin typeface="Raleway SemiBold" panose="020B0703030101060003"/>
              </a:rPr>
              <a:t>!!</a:t>
            </a:r>
          </a:p>
          <a:p>
            <a:pPr marL="342900" indent="-342900" algn="just">
              <a:buFont typeface="Arial" panose="020B0604020202020204" pitchFamily="34" charset="0"/>
              <a:buChar char="•"/>
            </a:pPr>
            <a:r>
              <a:rPr lang="en-US" sz="2000" dirty="0" smtClean="0">
                <a:latin typeface="Raleway SemiBold" panose="020B0703030101060003"/>
              </a:rPr>
              <a:t>Pictionary Scavengers</a:t>
            </a:r>
          </a:p>
          <a:p>
            <a:pPr algn="just"/>
            <a:r>
              <a:rPr lang="en-US" sz="2000" dirty="0" smtClean="0">
                <a:latin typeface="Raleway SemiBold" panose="020B0703030101060003"/>
              </a:rPr>
              <a:t>                Random </a:t>
            </a:r>
            <a:r>
              <a:rPr lang="en-US" sz="2000" dirty="0">
                <a:latin typeface="Raleway SemiBold" panose="020B0703030101060003"/>
              </a:rPr>
              <a:t>people will be paired in groups of 2. Word will be given to </a:t>
            </a:r>
            <a:r>
              <a:rPr lang="en-US" sz="2000" dirty="0" smtClean="0">
                <a:latin typeface="Raleway SemiBold" panose="020B0703030101060003"/>
              </a:rPr>
              <a:t>one person</a:t>
            </a:r>
            <a:r>
              <a:rPr lang="en-US" sz="2000" dirty="0">
                <a:latin typeface="Raleway SemiBold" panose="020B0703030101060003"/>
              </a:rPr>
              <a:t>, </a:t>
            </a:r>
            <a:endParaRPr lang="en-US" sz="2000" dirty="0" smtClean="0">
              <a:latin typeface="Raleway SemiBold" panose="020B0703030101060003"/>
            </a:endParaRPr>
          </a:p>
          <a:p>
            <a:pPr algn="just"/>
            <a:r>
              <a:rPr lang="en-US" sz="2000" dirty="0">
                <a:latin typeface="Raleway SemiBold" panose="020B0703030101060003"/>
              </a:rPr>
              <a:t> </a:t>
            </a:r>
            <a:r>
              <a:rPr lang="en-US" sz="2000" dirty="0" smtClean="0">
                <a:latin typeface="Raleway SemiBold" panose="020B0703030101060003"/>
              </a:rPr>
              <a:t>              </a:t>
            </a:r>
            <a:r>
              <a:rPr lang="en-US" sz="2000" dirty="0" err="1" smtClean="0">
                <a:latin typeface="Raleway SemiBold" panose="020B0703030101060003"/>
              </a:rPr>
              <a:t>whowill</a:t>
            </a:r>
            <a:r>
              <a:rPr lang="en-US" sz="2000" dirty="0" smtClean="0">
                <a:latin typeface="Raleway SemiBold" panose="020B0703030101060003"/>
              </a:rPr>
              <a:t> </a:t>
            </a:r>
            <a:r>
              <a:rPr lang="en-US" sz="2000" dirty="0">
                <a:latin typeface="Raleway SemiBold" panose="020B0703030101060003"/>
              </a:rPr>
              <a:t>draw it and the other person has to identify it</a:t>
            </a:r>
            <a:r>
              <a:rPr lang="en-US" sz="2000" dirty="0" smtClean="0">
                <a:latin typeface="Raleway SemiBold" panose="020B0703030101060003"/>
              </a:rPr>
              <a:t>.</a:t>
            </a:r>
          </a:p>
          <a:p>
            <a:pPr marL="342900" indent="-342900" algn="just">
              <a:buFont typeface="Arial" panose="020B0604020202020204" pitchFamily="34" charset="0"/>
              <a:buChar char="•"/>
            </a:pPr>
            <a:r>
              <a:rPr lang="en-US" sz="2000" dirty="0" smtClean="0">
                <a:latin typeface="Raleway SemiBold" panose="020B0703030101060003"/>
              </a:rPr>
              <a:t>Pick </a:t>
            </a:r>
            <a:r>
              <a:rPr lang="en-US" sz="2000" dirty="0">
                <a:latin typeface="Raleway SemiBold" panose="020B0703030101060003"/>
              </a:rPr>
              <a:t>Your </a:t>
            </a:r>
            <a:r>
              <a:rPr lang="en-US" sz="2000" dirty="0" smtClean="0">
                <a:latin typeface="Raleway SemiBold" panose="020B0703030101060003"/>
              </a:rPr>
              <a:t>Destiny </a:t>
            </a:r>
          </a:p>
          <a:p>
            <a:pPr algn="just"/>
            <a:r>
              <a:rPr lang="en-US" sz="2000" dirty="0" smtClean="0">
                <a:latin typeface="Raleway SemiBold" panose="020B0703030101060003"/>
              </a:rPr>
              <a:t>                Identify </a:t>
            </a:r>
            <a:r>
              <a:rPr lang="en-US" sz="2000" dirty="0">
                <a:latin typeface="Raleway SemiBold" panose="020B0703030101060003"/>
              </a:rPr>
              <a:t>the hidden logos in the given image</a:t>
            </a:r>
            <a:r>
              <a:rPr lang="en-US" sz="2000" dirty="0" smtClean="0">
                <a:latin typeface="Raleway SemiBold" panose="020B0703030101060003"/>
              </a:rPr>
              <a:t>!!</a:t>
            </a:r>
          </a:p>
          <a:p>
            <a:pPr marL="342900" indent="-342900" algn="just">
              <a:buFont typeface="Arial" panose="020B0604020202020204" pitchFamily="34" charset="0"/>
              <a:buChar char="•"/>
            </a:pPr>
            <a:r>
              <a:rPr lang="en-US" sz="2000" dirty="0" smtClean="0">
                <a:latin typeface="Raleway SemiBold" panose="020B0703030101060003"/>
              </a:rPr>
              <a:t>Sudden Death</a:t>
            </a:r>
          </a:p>
          <a:p>
            <a:pPr algn="just"/>
            <a:r>
              <a:rPr lang="en-US" sz="2000" dirty="0" smtClean="0">
                <a:latin typeface="Raleway SemiBold" panose="020B0703030101060003"/>
              </a:rPr>
              <a:t>                 Hangman </a:t>
            </a:r>
            <a:r>
              <a:rPr lang="en-US" sz="2000" dirty="0">
                <a:latin typeface="Raleway SemiBold" panose="020B0703030101060003"/>
              </a:rPr>
              <a:t>game based on technical words.</a:t>
            </a:r>
          </a:p>
        </p:txBody>
      </p:sp>
      <p:sp>
        <p:nvSpPr>
          <p:cNvPr id="9" name="TextBox 8"/>
          <p:cNvSpPr txBox="1"/>
          <p:nvPr/>
        </p:nvSpPr>
        <p:spPr>
          <a:xfrm>
            <a:off x="276545" y="4647273"/>
            <a:ext cx="5952148" cy="2062103"/>
          </a:xfrm>
          <a:prstGeom prst="rect">
            <a:avLst/>
          </a:prstGeom>
          <a:solidFill>
            <a:schemeClr val="bg1">
              <a:lumMod val="85000"/>
              <a:alpha val="34000"/>
            </a:schemeClr>
          </a:solidFill>
        </p:spPr>
        <p:txBody>
          <a:bodyPr wrap="square" rtlCol="0">
            <a:spAutoFit/>
          </a:bodyPr>
          <a:lstStyle/>
          <a:p>
            <a:pPr lvl="0"/>
            <a:r>
              <a:rPr lang="en-JM" sz="2000" b="1" dirty="0">
                <a:latin typeface="Rockout" panose="02000500000000000000" pitchFamily="2" charset="0"/>
              </a:rPr>
              <a:t>RULES</a:t>
            </a:r>
          </a:p>
          <a:p>
            <a:pPr marL="285750" indent="-285750">
              <a:buFont typeface="Arial" panose="020B0604020202020204" pitchFamily="34" charset="0"/>
              <a:buChar char="•"/>
            </a:pPr>
            <a:r>
              <a:rPr lang="en-US" b="1" dirty="0">
                <a:latin typeface="Constantia" panose="02030602050306030303" pitchFamily="18" charset="0"/>
              </a:rPr>
              <a:t>Solo Event</a:t>
            </a:r>
          </a:p>
          <a:p>
            <a:pPr marL="285750" indent="-285750">
              <a:buFont typeface="Arial" panose="020B0604020202020204" pitchFamily="34" charset="0"/>
              <a:buChar char="•"/>
            </a:pPr>
            <a:r>
              <a:rPr lang="en-US" b="1" dirty="0">
                <a:latin typeface="Constantia" panose="02030602050306030303" pitchFamily="18" charset="0"/>
              </a:rPr>
              <a:t>Consists of 4 rounds</a:t>
            </a:r>
          </a:p>
          <a:p>
            <a:pPr marL="285750" indent="-285750">
              <a:buFont typeface="Arial" panose="020B0604020202020204" pitchFamily="34" charset="0"/>
              <a:buChar char="•"/>
            </a:pPr>
            <a:r>
              <a:rPr lang="en-US" b="1" dirty="0">
                <a:latin typeface="Constantia" panose="02030602050306030303" pitchFamily="18" charset="0"/>
              </a:rPr>
              <a:t>Free Registrations</a:t>
            </a:r>
          </a:p>
          <a:p>
            <a:pPr marL="285750" indent="-285750">
              <a:buFont typeface="Arial" panose="020B0604020202020204" pitchFamily="34" charset="0"/>
              <a:buChar char="•"/>
            </a:pPr>
            <a:r>
              <a:rPr lang="en-US" b="1" dirty="0">
                <a:latin typeface="Constantia" panose="02030602050306030303" pitchFamily="18" charset="0"/>
              </a:rPr>
              <a:t>Use of internet is not allowed.</a:t>
            </a:r>
          </a:p>
          <a:p>
            <a:pPr marL="285750" indent="-285750">
              <a:buFont typeface="Arial" panose="020B0604020202020204" pitchFamily="34" charset="0"/>
              <a:buChar char="•"/>
            </a:pPr>
            <a:r>
              <a:rPr lang="en-US" b="1" dirty="0">
                <a:latin typeface="Constantia" panose="02030602050306030303" pitchFamily="18" charset="0"/>
              </a:rPr>
              <a:t>E-certificates will be provided</a:t>
            </a:r>
            <a:endParaRPr lang="en-JM" b="1" dirty="0">
              <a:latin typeface="Constantia" panose="02030602050306030303" pitchFamily="18" charset="0"/>
            </a:endParaRPr>
          </a:p>
          <a:p>
            <a:endParaRPr lang="en-US" dirty="0"/>
          </a:p>
        </p:txBody>
      </p:sp>
      <p:sp>
        <p:nvSpPr>
          <p:cNvPr id="10" name="TextBox 9">
            <a:extLst>
              <a:ext uri="{FF2B5EF4-FFF2-40B4-BE49-F238E27FC236}">
                <a16:creationId xmlns:a16="http://schemas.microsoft.com/office/drawing/2014/main" id="{1EAF5D8D-356F-4D5A-8BC8-87A533AAB293}"/>
              </a:ext>
            </a:extLst>
          </p:cNvPr>
          <p:cNvSpPr txBox="1"/>
          <p:nvPr/>
        </p:nvSpPr>
        <p:spPr>
          <a:xfrm>
            <a:off x="6794694" y="5661482"/>
            <a:ext cx="3365527" cy="923330"/>
          </a:xfrm>
          <a:prstGeom prst="rect">
            <a:avLst/>
          </a:prstGeom>
          <a:noFill/>
        </p:spPr>
        <p:txBody>
          <a:bodyPr wrap="square" rtlCol="0">
            <a:spAutoFit/>
          </a:bodyPr>
          <a:lstStyle/>
          <a:p>
            <a:pPr algn="just"/>
            <a:r>
              <a:rPr lang="en-US" b="1" dirty="0">
                <a:latin typeface="Century Gothic" panose="020B0502020202020204" pitchFamily="34" charset="0"/>
              </a:rPr>
              <a:t>EVENT COORDINATORS :-</a:t>
            </a:r>
          </a:p>
          <a:p>
            <a:pPr algn="just"/>
            <a:r>
              <a:rPr lang="en-US" b="1" dirty="0">
                <a:latin typeface="Century Gothic" panose="020B0502020202020204" pitchFamily="34" charset="0"/>
              </a:rPr>
              <a:t>Silpa S – 8197593286</a:t>
            </a:r>
          </a:p>
          <a:p>
            <a:pPr algn="just"/>
            <a:r>
              <a:rPr lang="en-US" b="1" dirty="0">
                <a:latin typeface="Century Gothic" panose="020B0502020202020204" pitchFamily="34" charset="0"/>
              </a:rPr>
              <a:t>Nidhish – 8105991908</a:t>
            </a:r>
          </a:p>
        </p:txBody>
      </p:sp>
      <p:sp>
        <p:nvSpPr>
          <p:cNvPr id="12" name="TextBox 11"/>
          <p:cNvSpPr txBox="1"/>
          <p:nvPr/>
        </p:nvSpPr>
        <p:spPr>
          <a:xfrm>
            <a:off x="10014146" y="4322068"/>
            <a:ext cx="2070294" cy="400110"/>
          </a:xfrm>
          <a:prstGeom prst="rect">
            <a:avLst/>
          </a:prstGeom>
          <a:noFill/>
        </p:spPr>
        <p:txBody>
          <a:bodyPr wrap="square" rtlCol="0">
            <a:spAutoFit/>
          </a:bodyPr>
          <a:lstStyle/>
          <a:p>
            <a:r>
              <a:rPr lang="en-US" sz="2000" b="1" i="1" dirty="0">
                <a:latin typeface="Candara" panose="020E0502030303020204" pitchFamily="34" charset="0"/>
                <a:cs typeface="Alef" panose="00000500000000000000" pitchFamily="2" charset="-79"/>
              </a:rPr>
              <a:t>REGISTER HERE!!</a:t>
            </a:r>
          </a:p>
        </p:txBody>
      </p:sp>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60221" y="4926787"/>
            <a:ext cx="1466306" cy="1466306"/>
          </a:xfrm>
          <a:prstGeom prst="rect">
            <a:avLst/>
          </a:prstGeom>
        </p:spPr>
      </p:pic>
    </p:spTree>
    <p:extLst>
      <p:ext uri="{BB962C8B-B14F-4D97-AF65-F5344CB8AC3E}">
        <p14:creationId xmlns:p14="http://schemas.microsoft.com/office/powerpoint/2010/main" val="29670255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a:biLevel thresh="25000"/>
            <a:extLst>
              <a:ext uri="{BEBA8EAE-BF5A-486C-A8C5-ECC9F3942E4B}">
                <a14:imgProps xmlns:a14="http://schemas.microsoft.com/office/drawing/2010/main">
                  <a14:imgLayer r:embed="rId3">
                    <a14:imgEffect>
                      <a14:sharpenSoften amount="-13000"/>
                    </a14:imgEffect>
                  </a14:imgLayer>
                </a14:imgProps>
              </a:ext>
            </a:extLst>
          </a:blip>
          <a:stretch>
            <a:fillRect/>
          </a:stretch>
        </p:blipFill>
        <p:spPr>
          <a:xfrm>
            <a:off x="8471900" y="191014"/>
            <a:ext cx="3857625" cy="2895600"/>
          </a:xfrm>
          <a:prstGeom prst="rect">
            <a:avLst/>
          </a:prstGeom>
          <a:effectLst>
            <a:softEdge rad="635000"/>
          </a:effectLst>
        </p:spPr>
      </p:pic>
      <p:sp>
        <p:nvSpPr>
          <p:cNvPr id="6" name="TextBox 5"/>
          <p:cNvSpPr txBox="1"/>
          <p:nvPr/>
        </p:nvSpPr>
        <p:spPr>
          <a:xfrm>
            <a:off x="332253" y="1151469"/>
            <a:ext cx="8750105" cy="1631216"/>
          </a:xfrm>
          <a:prstGeom prst="rect">
            <a:avLst/>
          </a:prstGeom>
          <a:noFill/>
        </p:spPr>
        <p:txBody>
          <a:bodyPr wrap="square" rtlCol="0">
            <a:spAutoFit/>
          </a:bodyPr>
          <a:lstStyle/>
          <a:p>
            <a:r>
              <a:rPr lang="en-US" sz="2400" dirty="0">
                <a:latin typeface="Raleway SemiBold" panose="020B0703030101060003" pitchFamily="34" charset="0"/>
              </a:rPr>
              <a:t>Photography is the art, application and practice of creating durable images by recording light.</a:t>
            </a:r>
          </a:p>
          <a:p>
            <a:endParaRPr lang="en-US" sz="2400" dirty="0">
              <a:latin typeface="Raleway SemiBold" panose="020B0703030101060003" pitchFamily="34" charset="0"/>
            </a:endParaRPr>
          </a:p>
          <a:p>
            <a:pPr algn="ctr"/>
            <a:r>
              <a:rPr lang="en-US" sz="2800" dirty="0">
                <a:latin typeface="Raleway SemiBold" panose="020B0703030101060003" pitchFamily="34" charset="0"/>
              </a:rPr>
              <a:t>Get creative and click pictures to win yourself a prize!!</a:t>
            </a:r>
          </a:p>
        </p:txBody>
      </p:sp>
      <p:sp>
        <p:nvSpPr>
          <p:cNvPr id="8" name="TextBox 7"/>
          <p:cNvSpPr txBox="1"/>
          <p:nvPr/>
        </p:nvSpPr>
        <p:spPr>
          <a:xfrm>
            <a:off x="491687" y="3794495"/>
            <a:ext cx="5604313" cy="2677656"/>
          </a:xfrm>
          <a:prstGeom prst="rect">
            <a:avLst/>
          </a:prstGeom>
          <a:solidFill>
            <a:schemeClr val="bg1">
              <a:lumMod val="85000"/>
              <a:alpha val="34000"/>
            </a:schemeClr>
          </a:solidFill>
        </p:spPr>
        <p:txBody>
          <a:bodyPr wrap="square" rtlCol="0">
            <a:spAutoFit/>
          </a:bodyPr>
          <a:lstStyle/>
          <a:p>
            <a:r>
              <a:rPr lang="en-US" sz="2000" b="1" dirty="0">
                <a:latin typeface="Rockout" panose="02000500000000000000"/>
              </a:rPr>
              <a:t>RULES</a:t>
            </a:r>
            <a:r>
              <a:rPr lang="en-US" sz="2400" b="1" dirty="0">
                <a:latin typeface="Algerian" panose="04020705040A02060702" pitchFamily="82" charset="0"/>
              </a:rPr>
              <a:t>:</a:t>
            </a:r>
          </a:p>
          <a:p>
            <a:pPr marL="285750" indent="-285750">
              <a:buFont typeface="Arial" panose="020B0604020202020204" pitchFamily="34" charset="0"/>
              <a:buChar char="•"/>
            </a:pPr>
            <a:r>
              <a:rPr lang="en-US" b="1" dirty="0">
                <a:latin typeface="Constantia" panose="02030602050306030303" pitchFamily="18" charset="0"/>
              </a:rPr>
              <a:t>Solo Event</a:t>
            </a:r>
          </a:p>
          <a:p>
            <a:pPr marL="285750" indent="-285750">
              <a:buFont typeface="Arial" panose="020B0604020202020204" pitchFamily="34" charset="0"/>
              <a:buChar char="•"/>
            </a:pPr>
            <a:r>
              <a:rPr lang="en-US" b="1" dirty="0">
                <a:latin typeface="Constantia" panose="02030602050306030303" pitchFamily="18" charset="0"/>
              </a:rPr>
              <a:t>Time limit: 1 </a:t>
            </a:r>
            <a:r>
              <a:rPr lang="en-US" b="1" dirty="0" err="1" smtClean="0">
                <a:latin typeface="Constantia" panose="02030602050306030303" pitchFamily="18" charset="0"/>
              </a:rPr>
              <a:t>hr</a:t>
            </a:r>
            <a:endParaRPr lang="en-US" b="1" dirty="0">
              <a:latin typeface="Constantia" panose="02030602050306030303" pitchFamily="18" charset="0"/>
            </a:endParaRPr>
          </a:p>
          <a:p>
            <a:pPr marL="285750" indent="-285750">
              <a:buFont typeface="Arial" panose="020B0604020202020204" pitchFamily="34" charset="0"/>
              <a:buChar char="•"/>
            </a:pPr>
            <a:r>
              <a:rPr lang="en-US" b="1" dirty="0" smtClean="0">
                <a:latin typeface="Constantia" panose="02030602050306030303" pitchFamily="18" charset="0"/>
              </a:rPr>
              <a:t>No </a:t>
            </a:r>
            <a:r>
              <a:rPr lang="en-US" b="1" dirty="0">
                <a:latin typeface="Constantia" panose="02030602050306030303" pitchFamily="18" charset="0"/>
              </a:rPr>
              <a:t>forms of plagarisim will be entertained.</a:t>
            </a:r>
          </a:p>
          <a:p>
            <a:pPr marL="285750" indent="-285750">
              <a:buFont typeface="Arial" panose="020B0604020202020204" pitchFamily="34" charset="0"/>
              <a:buChar char="•"/>
            </a:pPr>
            <a:r>
              <a:rPr lang="en-US" b="1" dirty="0">
                <a:latin typeface="Constantia" panose="02030602050306030303" pitchFamily="18" charset="0"/>
              </a:rPr>
              <a:t>The date and time must be the watermark.</a:t>
            </a:r>
          </a:p>
          <a:p>
            <a:pPr marL="285750" indent="-285750">
              <a:buFont typeface="Arial" panose="020B0604020202020204" pitchFamily="34" charset="0"/>
              <a:buChar char="•"/>
            </a:pPr>
            <a:r>
              <a:rPr lang="en-US" b="1" dirty="0">
                <a:latin typeface="Constantia" panose="02030602050306030303" pitchFamily="18" charset="0"/>
              </a:rPr>
              <a:t>No editing allowed</a:t>
            </a:r>
          </a:p>
          <a:p>
            <a:pPr marL="285750" indent="-285750">
              <a:buFont typeface="Arial" panose="020B0604020202020204" pitchFamily="34" charset="0"/>
              <a:buChar char="•"/>
            </a:pPr>
            <a:r>
              <a:rPr lang="en-US" b="1" dirty="0">
                <a:latin typeface="Constantia" panose="02030602050306030303" pitchFamily="18" charset="0"/>
              </a:rPr>
              <a:t>Free Registrations</a:t>
            </a:r>
          </a:p>
          <a:p>
            <a:pPr marL="285750" indent="-285750">
              <a:buFont typeface="Arial" panose="020B0604020202020204" pitchFamily="34" charset="0"/>
              <a:buChar char="•"/>
            </a:pPr>
            <a:r>
              <a:rPr lang="en-US" b="1" dirty="0">
                <a:latin typeface="Constantia" panose="02030602050306030303" pitchFamily="18" charset="0"/>
              </a:rPr>
              <a:t>E-certificates will be provided.</a:t>
            </a:r>
          </a:p>
          <a:p>
            <a:endParaRPr lang="en-US" dirty="0"/>
          </a:p>
        </p:txBody>
      </p:sp>
      <p:sp>
        <p:nvSpPr>
          <p:cNvPr id="9" name="TextBox 8"/>
          <p:cNvSpPr txBox="1"/>
          <p:nvPr/>
        </p:nvSpPr>
        <p:spPr>
          <a:xfrm>
            <a:off x="7141699" y="5779654"/>
            <a:ext cx="2972972" cy="646331"/>
          </a:xfrm>
          <a:prstGeom prst="rect">
            <a:avLst/>
          </a:prstGeom>
          <a:noFill/>
        </p:spPr>
        <p:txBody>
          <a:bodyPr wrap="square" rtlCol="0">
            <a:spAutoFit/>
          </a:bodyPr>
          <a:lstStyle/>
          <a:p>
            <a:r>
              <a:rPr lang="en-US" b="1" dirty="0">
                <a:latin typeface="Century Gothic" panose="020B0502020202020204" pitchFamily="34" charset="0"/>
              </a:rPr>
              <a:t>EVENT COORDINATOR</a:t>
            </a:r>
          </a:p>
          <a:p>
            <a:r>
              <a:rPr lang="en-US" b="1" dirty="0">
                <a:latin typeface="Century Gothic" panose="020B0502020202020204" pitchFamily="34" charset="0"/>
              </a:rPr>
              <a:t>Tanmay T - 8400817704</a:t>
            </a:r>
          </a:p>
        </p:txBody>
      </p:sp>
      <p:sp>
        <p:nvSpPr>
          <p:cNvPr id="10" name="Rectangle 9"/>
          <p:cNvSpPr/>
          <p:nvPr/>
        </p:nvSpPr>
        <p:spPr>
          <a:xfrm>
            <a:off x="332253" y="255743"/>
            <a:ext cx="6420239" cy="830997"/>
          </a:xfrm>
          <a:prstGeom prst="rect">
            <a:avLst/>
          </a:prstGeom>
        </p:spPr>
        <p:txBody>
          <a:bodyPr wrap="square">
            <a:spAutoFit/>
          </a:bodyPr>
          <a:lstStyle/>
          <a:p>
            <a:r>
              <a:rPr lang="en-US" sz="4800" b="1" i="1" spc="50" dirty="0">
                <a:ln w="0">
                  <a:solidFill>
                    <a:schemeClr val="tx1"/>
                  </a:solidFill>
                </a:ln>
                <a:effectLst>
                  <a:innerShdw blurRad="63500" dist="50800" dir="13500000">
                    <a:srgbClr val="000000">
                      <a:alpha val="50000"/>
                    </a:srgbClr>
                  </a:innerShdw>
                  <a:reflection blurRad="6350" stA="55000" endA="300" endPos="45500" dir="5400000" sy="-100000" algn="bl" rotWithShape="0"/>
                </a:effectLst>
                <a:latin typeface="Rockout" panose="02000500000000000000" pitchFamily="2" charset="0"/>
              </a:rPr>
              <a:t>SHUTTER UP</a:t>
            </a:r>
          </a:p>
        </p:txBody>
      </p:sp>
      <p:pic>
        <p:nvPicPr>
          <p:cNvPr id="11" name="Picture 10"/>
          <p:cNvPicPr>
            <a:picLocks noChangeAspect="1"/>
          </p:cNvPicPr>
          <p:nvPr/>
        </p:nvPicPr>
        <p:blipFill>
          <a:blip r:embed="rId4"/>
          <a:stretch>
            <a:fillRect/>
          </a:stretch>
        </p:blipFill>
        <p:spPr>
          <a:xfrm>
            <a:off x="10114671" y="4812183"/>
            <a:ext cx="1828118" cy="1828118"/>
          </a:xfrm>
          <a:prstGeom prst="rect">
            <a:avLst/>
          </a:prstGeom>
        </p:spPr>
      </p:pic>
      <p:sp>
        <p:nvSpPr>
          <p:cNvPr id="12" name="TextBox 11"/>
          <p:cNvSpPr txBox="1"/>
          <p:nvPr/>
        </p:nvSpPr>
        <p:spPr>
          <a:xfrm>
            <a:off x="9993583" y="4233079"/>
            <a:ext cx="2070294" cy="400110"/>
          </a:xfrm>
          <a:prstGeom prst="rect">
            <a:avLst/>
          </a:prstGeom>
          <a:noFill/>
        </p:spPr>
        <p:txBody>
          <a:bodyPr wrap="square" rtlCol="0">
            <a:spAutoFit/>
          </a:bodyPr>
          <a:lstStyle/>
          <a:p>
            <a:r>
              <a:rPr lang="en-US" sz="2000" b="1" i="1" dirty="0">
                <a:latin typeface="Candara" panose="020E0502030303020204" pitchFamily="34" charset="0"/>
                <a:cs typeface="Alef" panose="00000500000000000000" pitchFamily="2" charset="-79"/>
              </a:rPr>
              <a:t>REGISTER HERE!!</a:t>
            </a:r>
          </a:p>
        </p:txBody>
      </p:sp>
    </p:spTree>
    <p:extLst>
      <p:ext uri="{BB962C8B-B14F-4D97-AF65-F5344CB8AC3E}">
        <p14:creationId xmlns:p14="http://schemas.microsoft.com/office/powerpoint/2010/main" val="6926321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1888</TotalTime>
  <Words>1182</Words>
  <Application>Microsoft Office PowerPoint</Application>
  <PresentationFormat>Widescreen</PresentationFormat>
  <Paragraphs>214</Paragraphs>
  <Slides>14</Slides>
  <Notes>0</Notes>
  <HiddenSlides>0</HiddenSlides>
  <MMClips>0</MMClips>
  <ScaleCrop>false</ScaleCrop>
  <HeadingPairs>
    <vt:vector size="6" baseType="variant">
      <vt:variant>
        <vt:lpstr>Fonts Used</vt:lpstr>
      </vt:variant>
      <vt:variant>
        <vt:i4>28</vt:i4>
      </vt:variant>
      <vt:variant>
        <vt:lpstr>Theme</vt:lpstr>
      </vt:variant>
      <vt:variant>
        <vt:i4>1</vt:i4>
      </vt:variant>
      <vt:variant>
        <vt:lpstr>Slide Titles</vt:lpstr>
      </vt:variant>
      <vt:variant>
        <vt:i4>14</vt:i4>
      </vt:variant>
    </vt:vector>
  </HeadingPairs>
  <TitlesOfParts>
    <vt:vector size="43" baseType="lpstr">
      <vt:lpstr>Alef</vt:lpstr>
      <vt:lpstr>Algerian</vt:lpstr>
      <vt:lpstr>Arial</vt:lpstr>
      <vt:lpstr>Berlin Sans FB</vt:lpstr>
      <vt:lpstr>Berlin Sans FB Demi</vt:lpstr>
      <vt:lpstr>Calibri</vt:lpstr>
      <vt:lpstr>Calibri Light</vt:lpstr>
      <vt:lpstr>Candara</vt:lpstr>
      <vt:lpstr>Candara Light</vt:lpstr>
      <vt:lpstr>Century Gothic</vt:lpstr>
      <vt:lpstr>Comic Sans MS</vt:lpstr>
      <vt:lpstr>Constantia</vt:lpstr>
      <vt:lpstr>Courier New</vt:lpstr>
      <vt:lpstr>Lucida Sans Unicode</vt:lpstr>
      <vt:lpstr>Raleway</vt:lpstr>
      <vt:lpstr>Raleway ExtraBold</vt:lpstr>
      <vt:lpstr>Raleway Light</vt:lpstr>
      <vt:lpstr>Raleway Medium</vt:lpstr>
      <vt:lpstr>Raleway SemiBold</vt:lpstr>
      <vt:lpstr>Roboto</vt:lpstr>
      <vt:lpstr>Roboto Black</vt:lpstr>
      <vt:lpstr>Roboto Light</vt:lpstr>
      <vt:lpstr>Roboto Thin</vt:lpstr>
      <vt:lpstr>Rockout</vt:lpstr>
      <vt:lpstr>Segoe Print</vt:lpstr>
      <vt:lpstr>Times New Roman</vt:lpstr>
      <vt:lpstr>Verdana</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Vismaye Madhusudhan</dc:creator>
  <cp:lastModifiedBy>Vismaye Madhusudhan</cp:lastModifiedBy>
  <cp:revision>107</cp:revision>
  <dcterms:created xsi:type="dcterms:W3CDTF">2020-09-13T14:48:04Z</dcterms:created>
  <dcterms:modified xsi:type="dcterms:W3CDTF">2020-09-19T12:19:51Z</dcterms:modified>
</cp:coreProperties>
</file>