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3"/>
  </p:notesMasterIdLst>
  <p:handoutMasterIdLst>
    <p:handoutMasterId r:id="rId14"/>
  </p:handoutMasterIdLst>
  <p:sldIdLst>
    <p:sldId id="256" r:id="rId2"/>
    <p:sldId id="257" r:id="rId3"/>
    <p:sldId id="272" r:id="rId4"/>
    <p:sldId id="258" r:id="rId5"/>
    <p:sldId id="271" r:id="rId6"/>
    <p:sldId id="261" r:id="rId7"/>
    <p:sldId id="268" r:id="rId8"/>
    <p:sldId id="260" r:id="rId9"/>
    <p:sldId id="262" r:id="rId10"/>
    <p:sldId id="265"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p:cViewPr varScale="1">
        <p:scale>
          <a:sx n="70" d="100"/>
          <a:sy n="70"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AUTOMATIC STAMPING/LABELLING MACHINE USING PLC</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53ABD6-3EE7-4A37-87E9-9B2696E47D23}" type="datetimeFigureOut">
              <a:rPr lang="en-US" smtClean="0"/>
              <a:pPr/>
              <a:t>9/30/2021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Department of Electrical Engineering, PVPIT, Budhgaon</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BF93AE-ED21-4A39-8FAF-955F8C4027AD}" type="slidenum">
              <a:rPr lang="en-US" smtClean="0"/>
              <a:pPr/>
              <a:t>‹#›</a:t>
            </a:fld>
            <a:endParaRPr lang="en-US"/>
          </a:p>
        </p:txBody>
      </p:sp>
    </p:spTree>
    <p:extLst>
      <p:ext uri="{BB962C8B-B14F-4D97-AF65-F5344CB8AC3E}">
        <p14:creationId xmlns:p14="http://schemas.microsoft.com/office/powerpoint/2010/main" val="194914187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AUTOMATIC STAMPING/LABELLING MACHINE USING PLC</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35929-6B07-4CF5-A9F5-71EDD087DA14}" type="datetimeFigureOut">
              <a:rPr lang="en-US" smtClean="0"/>
              <a:pPr/>
              <a:t>9/30/2021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Department of Electrical Engineering, PVPIT, Budhgaon</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EF713-5E5C-4053-8D91-521BBC7D9DFD}" type="slidenum">
              <a:rPr lang="en-US" smtClean="0"/>
              <a:pPr/>
              <a:t>‹#›</a:t>
            </a:fld>
            <a:endParaRPr lang="en-US"/>
          </a:p>
        </p:txBody>
      </p:sp>
    </p:spTree>
    <p:extLst>
      <p:ext uri="{BB962C8B-B14F-4D97-AF65-F5344CB8AC3E}">
        <p14:creationId xmlns:p14="http://schemas.microsoft.com/office/powerpoint/2010/main" val="119281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9EF713-5E5C-4053-8D91-521BBC7D9DFD}" type="slidenum">
              <a:rPr lang="en-US" smtClean="0"/>
              <a:pPr/>
              <a:t>1</a:t>
            </a:fld>
            <a:endParaRPr lang="en-US"/>
          </a:p>
        </p:txBody>
      </p:sp>
      <p:sp>
        <p:nvSpPr>
          <p:cNvPr id="5" name="Date Placeholder 4"/>
          <p:cNvSpPr>
            <a:spLocks noGrp="1"/>
          </p:cNvSpPr>
          <p:nvPr>
            <p:ph type="dt" idx="11"/>
          </p:nvPr>
        </p:nvSpPr>
        <p:spPr/>
        <p:txBody>
          <a:bodyPr/>
          <a:lstStyle/>
          <a:p>
            <a:fld id="{D5A35929-6B07-4CF5-A9F5-71EDD087DA14}" type="datetimeFigureOut">
              <a:rPr lang="en-US" smtClean="0"/>
              <a:pPr/>
              <a:t>9/30/2021</a:t>
            </a:fld>
            <a:endParaRPr lang="en-US"/>
          </a:p>
        </p:txBody>
      </p:sp>
      <p:sp>
        <p:nvSpPr>
          <p:cNvPr id="6" name="Footer Placeholder 5"/>
          <p:cNvSpPr>
            <a:spLocks noGrp="1"/>
          </p:cNvSpPr>
          <p:nvPr>
            <p:ph type="ftr" sz="quarter" idx="12"/>
          </p:nvPr>
        </p:nvSpPr>
        <p:spPr/>
        <p:txBody>
          <a:bodyPr/>
          <a:lstStyle/>
          <a:p>
            <a:r>
              <a:rPr lang="en-US" dirty="0" smtClean="0"/>
              <a:t>Department of Electrical Engineering, PVPIT, Budhgaon</a:t>
            </a:r>
            <a:endParaRPr lang="en-US" dirty="0"/>
          </a:p>
        </p:txBody>
      </p:sp>
      <p:sp>
        <p:nvSpPr>
          <p:cNvPr id="7" name="Header Placeholder 6"/>
          <p:cNvSpPr>
            <a:spLocks noGrp="1"/>
          </p:cNvSpPr>
          <p:nvPr>
            <p:ph type="hdr" sz="quarter" idx="13"/>
          </p:nvPr>
        </p:nvSpPr>
        <p:spPr/>
        <p:txBody>
          <a:bodyPr/>
          <a:lstStyle/>
          <a:p>
            <a:r>
              <a:rPr lang="en-GB" smtClean="0"/>
              <a:t>AUTOMATIC STAMPING/LABELLING MACHINE USING PLC</a:t>
            </a:r>
            <a:endParaRPr lang="en-US"/>
          </a:p>
        </p:txBody>
      </p:sp>
    </p:spTree>
    <p:extLst>
      <p:ext uri="{BB962C8B-B14F-4D97-AF65-F5344CB8AC3E}">
        <p14:creationId xmlns:p14="http://schemas.microsoft.com/office/powerpoint/2010/main" val="150782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B739CFE-EB05-44AF-8EB8-9AA53AEB5275}" type="datetime5">
              <a:rPr lang="en-US" smtClean="0"/>
              <a:pPr/>
              <a:t>30-Sep-21</a:t>
            </a:fld>
            <a:endParaRPr lang="en-US"/>
          </a:p>
        </p:txBody>
      </p:sp>
      <p:sp>
        <p:nvSpPr>
          <p:cNvPr id="17" name="Footer Placeholder 16"/>
          <p:cNvSpPr>
            <a:spLocks noGrp="1"/>
          </p:cNvSpPr>
          <p:nvPr>
            <p:ph type="ftr" sz="quarter" idx="11"/>
          </p:nvPr>
        </p:nvSpPr>
        <p:spPr/>
        <p:txBody>
          <a:bodyPr/>
          <a:lstStyle/>
          <a:p>
            <a:r>
              <a:rPr lang="en-US" dirty="0" smtClean="0"/>
              <a:t>Department of Electrical Engineering, PVPIT, Budhgaon</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A9CB03D-35A2-4BB3-A85C-F26A9C43188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7DA6F3-4972-49E7-872E-272CE7700B0B}" type="datetime5">
              <a:rPr lang="en-US" smtClean="0"/>
              <a:pPr/>
              <a:t>30-Sep-21</a:t>
            </a:fld>
            <a:endParaRPr lang="en-US"/>
          </a:p>
        </p:txBody>
      </p:sp>
      <p:sp>
        <p:nvSpPr>
          <p:cNvPr id="5" name="Footer Placeholder 4"/>
          <p:cNvSpPr>
            <a:spLocks noGrp="1"/>
          </p:cNvSpPr>
          <p:nvPr>
            <p:ph type="ftr" sz="quarter" idx="11"/>
          </p:nvPr>
        </p:nvSpPr>
        <p:spPr/>
        <p:txBody>
          <a:bodyPr/>
          <a:lstStyle/>
          <a:p>
            <a:r>
              <a:rPr lang="en-US" dirty="0" smtClean="0"/>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5B914-5FC9-438A-BB03-149278B52000}" type="datetime5">
              <a:rPr lang="en-US" smtClean="0"/>
              <a:pPr/>
              <a:t>30-Sep-21</a:t>
            </a:fld>
            <a:endParaRPr lang="en-US"/>
          </a:p>
        </p:txBody>
      </p:sp>
      <p:sp>
        <p:nvSpPr>
          <p:cNvPr id="5" name="Footer Placeholder 4"/>
          <p:cNvSpPr>
            <a:spLocks noGrp="1"/>
          </p:cNvSpPr>
          <p:nvPr>
            <p:ph type="ftr" sz="quarter" idx="11"/>
          </p:nvPr>
        </p:nvSpPr>
        <p:spPr/>
        <p:txBody>
          <a:bodyPr/>
          <a:lstStyle/>
          <a:p>
            <a:r>
              <a:rPr lang="en-US" dirty="0" smtClean="0"/>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DE2FC80-9717-4F22-A90A-5E16AFFEC100}" type="datetime5">
              <a:rPr lang="en-US" smtClean="0"/>
              <a:pPr/>
              <a:t>30-Sep-21</a:t>
            </a:fld>
            <a:endParaRPr lang="en-US"/>
          </a:p>
        </p:txBody>
      </p:sp>
      <p:sp>
        <p:nvSpPr>
          <p:cNvPr id="5" name="Footer Placeholder 4"/>
          <p:cNvSpPr>
            <a:spLocks noGrp="1"/>
          </p:cNvSpPr>
          <p:nvPr>
            <p:ph type="ftr" sz="quarter" idx="11"/>
          </p:nvPr>
        </p:nvSpPr>
        <p:spPr/>
        <p:txBody>
          <a:bodyPr/>
          <a:lstStyle/>
          <a:p>
            <a:r>
              <a:rPr lang="en-US" dirty="0" smtClean="0"/>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C47348-8B1D-418A-A56F-4458A81CC95B}" type="datetime5">
              <a:rPr lang="en-US" smtClean="0"/>
              <a:pPr/>
              <a:t>30-Sep-21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dirty="0" smtClean="0"/>
              <a:t>Department of Electrical Engineering, PVPIT, Budhgaon</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1FC09B7-A89F-4ECA-8C32-B31F44D93F0E}" type="datetime5">
              <a:rPr lang="en-US" smtClean="0"/>
              <a:pPr/>
              <a:t>30-Sep-21</a:t>
            </a:fld>
            <a:endParaRPr lang="en-US"/>
          </a:p>
        </p:txBody>
      </p:sp>
      <p:sp>
        <p:nvSpPr>
          <p:cNvPr id="6" name="Footer Placeholder 5"/>
          <p:cNvSpPr>
            <a:spLocks noGrp="1"/>
          </p:cNvSpPr>
          <p:nvPr>
            <p:ph type="ftr" sz="quarter" idx="11"/>
          </p:nvPr>
        </p:nvSpPr>
        <p:spPr/>
        <p:txBody>
          <a:bodyPr/>
          <a:lstStyle/>
          <a:p>
            <a:r>
              <a:rPr lang="en-US" dirty="0" smtClean="0"/>
              <a:t>Department of Electrical Engineering, PVPIT, Budhgaon</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8FEEC44-BD46-4593-8818-EB6203C257B1}" type="datetime5">
              <a:rPr lang="en-US" smtClean="0"/>
              <a:pPr/>
              <a:t>30-Sep-21</a:t>
            </a:fld>
            <a:endParaRPr lang="en-US"/>
          </a:p>
        </p:txBody>
      </p:sp>
      <p:sp>
        <p:nvSpPr>
          <p:cNvPr id="8" name="Footer Placeholder 7"/>
          <p:cNvSpPr>
            <a:spLocks noGrp="1"/>
          </p:cNvSpPr>
          <p:nvPr>
            <p:ph type="ftr" sz="quarter" idx="11"/>
          </p:nvPr>
        </p:nvSpPr>
        <p:spPr/>
        <p:txBody>
          <a:bodyPr/>
          <a:lstStyle/>
          <a:p>
            <a:r>
              <a:rPr lang="en-US" dirty="0" smtClean="0"/>
              <a:t>Department of Electrical Engineering, PVPIT, Budhgaon</a:t>
            </a:r>
            <a:endParaRPr lang="en-US" dirty="0"/>
          </a:p>
        </p:txBody>
      </p:sp>
      <p:sp>
        <p:nvSpPr>
          <p:cNvPr id="9" name="Slide Number Placeholder 8"/>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85A3734-5138-4CCF-AE59-FC67CA27DA41}" type="datetime5">
              <a:rPr lang="en-US" smtClean="0"/>
              <a:pPr/>
              <a:t>30-Sep-21</a:t>
            </a:fld>
            <a:endParaRPr lang="en-US"/>
          </a:p>
        </p:txBody>
      </p:sp>
      <p:sp>
        <p:nvSpPr>
          <p:cNvPr id="4" name="Footer Placeholder 3"/>
          <p:cNvSpPr>
            <a:spLocks noGrp="1"/>
          </p:cNvSpPr>
          <p:nvPr>
            <p:ph type="ftr" sz="quarter" idx="11"/>
          </p:nvPr>
        </p:nvSpPr>
        <p:spPr/>
        <p:txBody>
          <a:bodyPr/>
          <a:lstStyle/>
          <a:p>
            <a:r>
              <a:rPr lang="en-US" dirty="0" smtClean="0"/>
              <a:t>Department of Electrical Engineering, PVPIT, Budhgaon</a:t>
            </a:r>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A9F79-DAFB-4A1D-9B3B-28E8BDA428EE}" type="datetime5">
              <a:rPr lang="en-US" smtClean="0"/>
              <a:pPr/>
              <a:t>30-Sep-21</a:t>
            </a:fld>
            <a:endParaRPr lang="en-US"/>
          </a:p>
        </p:txBody>
      </p:sp>
      <p:sp>
        <p:nvSpPr>
          <p:cNvPr id="3" name="Footer Placeholder 2"/>
          <p:cNvSpPr>
            <a:spLocks noGrp="1"/>
          </p:cNvSpPr>
          <p:nvPr>
            <p:ph type="ftr" sz="quarter" idx="11"/>
          </p:nvPr>
        </p:nvSpPr>
        <p:spPr/>
        <p:txBody>
          <a:bodyPr/>
          <a:lstStyle/>
          <a:p>
            <a:r>
              <a:rPr lang="en-US" dirty="0" smtClean="0"/>
              <a:t>Department of Electrical Engineering, PVPIT, Budhgaon</a:t>
            </a:r>
            <a:endParaRPr lang="en-US" dirty="0"/>
          </a:p>
        </p:txBody>
      </p:sp>
      <p:sp>
        <p:nvSpPr>
          <p:cNvPr id="4" name="Slide Number Placeholder 3"/>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D6AE05-41DD-48CC-8556-7C2990AA39B1}" type="datetime5">
              <a:rPr lang="en-US" smtClean="0"/>
              <a:pPr/>
              <a:t>30-Sep-21</a:t>
            </a:fld>
            <a:endParaRPr lang="en-US"/>
          </a:p>
        </p:txBody>
      </p:sp>
      <p:sp>
        <p:nvSpPr>
          <p:cNvPr id="6" name="Footer Placeholder 5"/>
          <p:cNvSpPr>
            <a:spLocks noGrp="1"/>
          </p:cNvSpPr>
          <p:nvPr>
            <p:ph type="ftr" sz="quarter" idx="11"/>
          </p:nvPr>
        </p:nvSpPr>
        <p:spPr/>
        <p:txBody>
          <a:bodyPr/>
          <a:lstStyle/>
          <a:p>
            <a:r>
              <a:rPr lang="en-US" dirty="0" smtClean="0"/>
              <a:t>Department of Electrical Engineering, PVPIT, Budhgaon</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D1CE8E-0219-4664-A6B3-CCC48EDD12B8}" type="datetime5">
              <a:rPr lang="en-US" smtClean="0"/>
              <a:pPr/>
              <a:t>30-Sep-21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dirty="0" smtClean="0"/>
              <a:t>Department of Electrical Engineering, PVPIT, Budhgaon</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F78970-F38C-4AE6-A32A-6A474611A515}" type="datetime5">
              <a:rPr lang="en-US" smtClean="0"/>
              <a:pPr/>
              <a:t>30-Sep-21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smtClean="0"/>
              <a:t>Department of Electrical Engineering, PVPIT, Budhgaon</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A9CB03D-35A2-4BB3-A85C-F26A9C4318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275856" y="3430670"/>
            <a:ext cx="2438400" cy="372616"/>
          </a:xfrm>
        </p:spPr>
        <p:txBody>
          <a:bodyPr>
            <a:normAutofit fontScale="85000" lnSpcReduction="20000"/>
          </a:bodyPr>
          <a:lstStyle/>
          <a:p>
            <a:pPr algn="ctr"/>
            <a:r>
              <a:rPr lang="en-US" b="1" dirty="0">
                <a:solidFill>
                  <a:schemeClr val="tx1"/>
                </a:solidFill>
                <a:latin typeface="Times New Roman" pitchFamily="18" charset="0"/>
                <a:cs typeface="Times New Roman" pitchFamily="18" charset="0"/>
              </a:rPr>
              <a:t>P</a:t>
            </a:r>
            <a:r>
              <a:rPr lang="en-US" b="1" dirty="0" smtClean="0">
                <a:solidFill>
                  <a:schemeClr val="tx1"/>
                </a:solidFill>
                <a:latin typeface="Times New Roman" pitchFamily="18" charset="0"/>
                <a:cs typeface="Times New Roman" pitchFamily="18" charset="0"/>
              </a:rPr>
              <a:t>resented by:</a:t>
            </a:r>
            <a:endParaRPr lang="en-US" b="1" dirty="0">
              <a:solidFill>
                <a:schemeClr val="tx1"/>
              </a:solidFill>
              <a:latin typeface="Times New Roman" pitchFamily="18" charset="0"/>
              <a:cs typeface="Times New Roman" pitchFamily="18" charset="0"/>
            </a:endParaRPr>
          </a:p>
        </p:txBody>
      </p:sp>
      <p:sp>
        <p:nvSpPr>
          <p:cNvPr id="13" name="Date Placeholder 12"/>
          <p:cNvSpPr>
            <a:spLocks noGrp="1"/>
          </p:cNvSpPr>
          <p:nvPr>
            <p:ph type="dt" sz="half" idx="10"/>
          </p:nvPr>
        </p:nvSpPr>
        <p:spPr>
          <a:xfrm>
            <a:off x="7858148" y="6215082"/>
            <a:ext cx="1023968" cy="476250"/>
          </a:xfrm>
        </p:spPr>
        <p:txBody>
          <a:bodyPr/>
          <a:lstStyle/>
          <a:p>
            <a:fld id="{C8C9DE21-D330-497B-A5AB-058C6AC49E79}" type="datetime5">
              <a:rPr lang="en-US" sz="1200" smtClean="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rPr>
              <a:pPr/>
              <a:t>30-Sep-21</a:t>
            </a:fld>
            <a:endParaRPr lang="en-US" sz="800" dirty="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endParaRPr>
          </a:p>
        </p:txBody>
      </p:sp>
      <p:sp>
        <p:nvSpPr>
          <p:cNvPr id="15"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a:xfrm>
            <a:off x="285720" y="6215082"/>
            <a:ext cx="457200" cy="457200"/>
          </a:xfrm>
        </p:spPr>
        <p:txBody>
          <a:bodyPr/>
          <a:lstStyle/>
          <a:p>
            <a:fld id="{8A9CB03D-35A2-4BB3-A85C-F26A9C43188A}" type="slidenum">
              <a:rPr lang="en-US" sz="1200" smtClean="0">
                <a:effectLst>
                  <a:outerShdw blurRad="63500" sx="102000" sy="102000" algn="ctr" rotWithShape="0">
                    <a:prstClr val="black">
                      <a:alpha val="40000"/>
                    </a:prstClr>
                  </a:outerShdw>
                </a:effectLst>
              </a:rPr>
              <a:pPr/>
              <a:t>1</a:t>
            </a:fld>
            <a:endParaRPr lang="en-US" sz="1200" dirty="0">
              <a:effectLst>
                <a:outerShdw blurRad="63500" sx="102000" sy="102000" algn="ctr" rotWithShape="0">
                  <a:prstClr val="black">
                    <a:alpha val="40000"/>
                  </a:prstClr>
                </a:outerShdw>
              </a:effectLst>
            </a:endParaRPr>
          </a:p>
        </p:txBody>
      </p:sp>
      <p:sp>
        <p:nvSpPr>
          <p:cNvPr id="2" name="Title 1"/>
          <p:cNvSpPr>
            <a:spLocks noGrp="1"/>
          </p:cNvSpPr>
          <p:nvPr>
            <p:ph type="ctrTitle"/>
          </p:nvPr>
        </p:nvSpPr>
        <p:spPr>
          <a:xfrm>
            <a:off x="1524000" y="533400"/>
            <a:ext cx="6019800" cy="1295400"/>
          </a:xfrm>
        </p:spPr>
        <p:txBody>
          <a:bodyPr>
            <a:normAutofit/>
          </a:bodyPr>
          <a:lstStyle/>
          <a:p>
            <a:pPr algn="ctr"/>
            <a:r>
              <a:rPr lang="en-GB" dirty="0" smtClean="0">
                <a:solidFill>
                  <a:srgbClr val="7030A0"/>
                </a:solidFill>
                <a:latin typeface="Times New Roman" pitchFamily="18" charset="0"/>
                <a:cs typeface="Times New Roman" pitchFamily="18" charset="0"/>
              </a:rPr>
              <a:t/>
            </a:r>
            <a:br>
              <a:rPr lang="en-GB" dirty="0" smtClean="0">
                <a:solidFill>
                  <a:srgbClr val="7030A0"/>
                </a:solidFill>
                <a:latin typeface="Times New Roman" pitchFamily="18" charset="0"/>
                <a:cs typeface="Times New Roman" pitchFamily="18" charset="0"/>
              </a:rPr>
            </a:br>
            <a:endParaRPr lang="en-US" sz="2700" dirty="0">
              <a:solidFill>
                <a:srgbClr val="7030A0"/>
              </a:solidFill>
            </a:endParaRPr>
          </a:p>
        </p:txBody>
      </p:sp>
      <p:sp>
        <p:nvSpPr>
          <p:cNvPr id="10" name="TextBox 9"/>
          <p:cNvSpPr txBox="1"/>
          <p:nvPr/>
        </p:nvSpPr>
        <p:spPr>
          <a:xfrm>
            <a:off x="395536" y="3284984"/>
            <a:ext cx="8748464" cy="3108543"/>
          </a:xfrm>
          <a:prstGeom prst="rect">
            <a:avLst/>
          </a:prstGeom>
          <a:noFill/>
        </p:spPr>
        <p:txBody>
          <a:bodyPr wrap="square" rtlCol="0">
            <a:spAutoFit/>
          </a:bodyPr>
          <a:lstStyle/>
          <a:p>
            <a:pPr algn="ctr"/>
            <a:endParaRPr lang="en-US" sz="2400" b="1" dirty="0"/>
          </a:p>
          <a:p>
            <a:pPr algn="ctr"/>
            <a:endParaRPr lang="en-US" sz="2400" b="1" dirty="0"/>
          </a:p>
          <a:p>
            <a:pPr algn="ctr"/>
            <a:r>
              <a:rPr lang="en-US" sz="2200" b="1" dirty="0" err="1" smtClean="0"/>
              <a:t>Shivani</a:t>
            </a:r>
            <a:r>
              <a:rPr lang="en-US" sz="2200" b="1" dirty="0" smtClean="0"/>
              <a:t> </a:t>
            </a:r>
            <a:r>
              <a:rPr lang="en-US" sz="2200" b="1" dirty="0" err="1" smtClean="0"/>
              <a:t>Saratkar</a:t>
            </a:r>
            <a:r>
              <a:rPr lang="en-US" sz="2200" b="1" dirty="0" smtClean="0"/>
              <a:t> – 1349</a:t>
            </a:r>
            <a:endParaRPr lang="en-US" sz="2200" b="1" dirty="0" smtClean="0"/>
          </a:p>
          <a:p>
            <a:pPr algn="ctr"/>
            <a:r>
              <a:rPr lang="en-US" sz="2200" b="1" dirty="0" err="1" smtClean="0"/>
              <a:t>Ankita</a:t>
            </a:r>
            <a:r>
              <a:rPr lang="en-US" sz="2200" b="1" dirty="0" smtClean="0"/>
              <a:t> </a:t>
            </a:r>
            <a:r>
              <a:rPr lang="en-US" sz="2200" b="1" dirty="0" err="1" smtClean="0"/>
              <a:t>Ugale</a:t>
            </a:r>
            <a:r>
              <a:rPr lang="en-US" sz="2200" b="1" dirty="0" smtClean="0"/>
              <a:t> – 1354</a:t>
            </a:r>
          </a:p>
          <a:p>
            <a:pPr algn="ctr"/>
            <a:endParaRPr lang="en-US" sz="2200" b="1" dirty="0" smtClean="0"/>
          </a:p>
          <a:p>
            <a:endParaRPr lang="en-US" sz="2400" b="1" dirty="0"/>
          </a:p>
          <a:p>
            <a:r>
              <a:rPr lang="en-US" b="1" dirty="0" smtClean="0"/>
              <a:t>Prashant Karhale                                                                Akshay Tilekar </a:t>
            </a:r>
            <a:r>
              <a:rPr lang="en-US" sz="1600" b="1" dirty="0" smtClean="0"/>
              <a:t>(External Guide)</a:t>
            </a:r>
          </a:p>
          <a:p>
            <a:r>
              <a:rPr lang="en-US" sz="1600" b="1" dirty="0" smtClean="0"/>
              <a:t>Center Coordinator</a:t>
            </a:r>
            <a:endParaRPr lang="en-US" sz="2400" b="1" dirty="0" smtClean="0"/>
          </a:p>
          <a:p>
            <a:endParaRPr lang="en-US" sz="2400" b="1" dirty="0" smtClean="0"/>
          </a:p>
        </p:txBody>
      </p:sp>
      <p:sp>
        <p:nvSpPr>
          <p:cNvPr id="17" name="TextBox 16"/>
          <p:cNvSpPr txBox="1"/>
          <p:nvPr/>
        </p:nvSpPr>
        <p:spPr>
          <a:xfrm>
            <a:off x="990600" y="533400"/>
            <a:ext cx="457200" cy="369332"/>
          </a:xfrm>
          <a:prstGeom prst="rect">
            <a:avLst/>
          </a:prstGeom>
          <a:noFill/>
        </p:spPr>
        <p:txBody>
          <a:bodyPr wrap="square" rtlCol="0">
            <a:spAutoFit/>
          </a:bodyPr>
          <a:lstStyle/>
          <a:p>
            <a:endParaRPr lang="en-GB" dirty="0"/>
          </a:p>
        </p:txBody>
      </p:sp>
      <p:sp>
        <p:nvSpPr>
          <p:cNvPr id="18" name="TextBox 17"/>
          <p:cNvSpPr txBox="1"/>
          <p:nvPr/>
        </p:nvSpPr>
        <p:spPr>
          <a:xfrm>
            <a:off x="1143000" y="685800"/>
            <a:ext cx="457200" cy="369332"/>
          </a:xfrm>
          <a:prstGeom prst="rect">
            <a:avLst/>
          </a:prstGeom>
          <a:noFill/>
        </p:spPr>
        <p:txBody>
          <a:bodyPr wrap="square" rtlCol="0">
            <a:spAutoFit/>
          </a:bodyPr>
          <a:lstStyle/>
          <a:p>
            <a:endParaRPr lang="en-GB" dirty="0"/>
          </a:p>
        </p:txBody>
      </p:sp>
      <p:sp>
        <p:nvSpPr>
          <p:cNvPr id="16" name="TextBox 15"/>
          <p:cNvSpPr txBox="1"/>
          <p:nvPr/>
        </p:nvSpPr>
        <p:spPr>
          <a:xfrm>
            <a:off x="1122837" y="1733558"/>
            <a:ext cx="6497163" cy="954107"/>
          </a:xfrm>
          <a:prstGeom prst="rect">
            <a:avLst/>
          </a:prstGeom>
          <a:noFill/>
        </p:spPr>
        <p:txBody>
          <a:bodyPr wrap="square" rtlCol="0">
            <a:spAutoFit/>
          </a:bodyPr>
          <a:lstStyle/>
          <a:p>
            <a:pPr algn="ctr"/>
            <a:r>
              <a:rPr lang="en-US" sz="2800" b="1" dirty="0" smtClean="0">
                <a:solidFill>
                  <a:schemeClr val="bg1"/>
                </a:solidFill>
              </a:rPr>
              <a:t>Walmart Store Sales Prediction</a:t>
            </a:r>
          </a:p>
          <a:p>
            <a:pPr algn="ctr"/>
            <a:endParaRPr lang="en-GB" sz="2800" b="1" dirty="0">
              <a:solidFill>
                <a:schemeClr val="bg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8760"/>
            <a:ext cx="1536202" cy="134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218" y="142852"/>
            <a:ext cx="2009262" cy="12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7" y="597042"/>
            <a:ext cx="7772400" cy="671718"/>
          </a:xfrm>
        </p:spPr>
        <p:txBody>
          <a:bodyPr>
            <a:normAutofit fontScale="90000"/>
          </a:bodyPr>
          <a:lstStyle/>
          <a:p>
            <a:r>
              <a:rPr lang="en-US" b="1" dirty="0" smtClean="0"/>
              <a:t>CONCLUSION </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10</a:t>
            </a:fld>
            <a:endParaRPr lang="en-US"/>
          </a:p>
        </p:txBody>
      </p:sp>
      <p:sp>
        <p:nvSpPr>
          <p:cNvPr id="6" name="Content Placeholder 5"/>
          <p:cNvSpPr>
            <a:spLocks noGrp="1"/>
          </p:cNvSpPr>
          <p:nvPr>
            <p:ph sz="quarter" idx="1"/>
          </p:nvPr>
        </p:nvSpPr>
        <p:spPr/>
        <p:txBody>
          <a:bodyPr>
            <a:normAutofit/>
          </a:bodyPr>
          <a:lstStyle/>
          <a:p>
            <a:endParaRPr lang="en-IN" sz="1800" dirty="0" smtClean="0"/>
          </a:p>
          <a:p>
            <a:pPr marL="285750" marR="533400" lvl="0" indent="-285750">
              <a:lnSpc>
                <a:spcPct val="115000"/>
              </a:lnSpc>
              <a:spcBef>
                <a:spcPts val="0"/>
              </a:spcBef>
              <a:spcAft>
                <a:spcPts val="0"/>
              </a:spcAft>
              <a:buFont typeface="Wingdings" panose="05000000000000000000" pitchFamily="2" charset="2"/>
              <a:buChar char="Ø"/>
              <a:tabLst>
                <a:tab pos="5143500" algn="l"/>
              </a:tabLst>
            </a:pPr>
            <a:r>
              <a:rPr lang="en-US" sz="1800" dirty="0">
                <a:latin typeface="Times New Roman" panose="02020603050405020304" pitchFamily="18" charset="0"/>
                <a:ea typeface="Times New Roman" panose="02020603050405020304" pitchFamily="18" charset="0"/>
              </a:rPr>
              <a:t>Type 'A' stores are more popular than 'B' and 'C' types</a:t>
            </a:r>
          </a:p>
          <a:p>
            <a:pPr marL="285750" marR="533400" lvl="0" indent="-285750">
              <a:lnSpc>
                <a:spcPct val="115000"/>
              </a:lnSpc>
              <a:spcBef>
                <a:spcPts val="0"/>
              </a:spcBef>
              <a:spcAft>
                <a:spcPts val="0"/>
              </a:spcAft>
              <a:buFont typeface="Wingdings" panose="05000000000000000000" pitchFamily="2" charset="2"/>
              <a:buChar char="Ø"/>
              <a:tabLst>
                <a:tab pos="5143500" algn="l"/>
              </a:tabLst>
            </a:pPr>
            <a:r>
              <a:rPr lang="en-US" sz="1800" dirty="0">
                <a:latin typeface="Times New Roman" panose="02020603050405020304" pitchFamily="18" charset="0"/>
                <a:ea typeface="Times New Roman" panose="02020603050405020304" pitchFamily="18" charset="0"/>
              </a:rPr>
              <a:t>Type 'A' stores outclass the 'B' and 'C' types in terms of size and the average weekly sales</a:t>
            </a:r>
          </a:p>
          <a:p>
            <a:pPr marL="285750" marR="533400" lvl="0" indent="-285750">
              <a:lnSpc>
                <a:spcPct val="115000"/>
              </a:lnSpc>
              <a:spcBef>
                <a:spcPts val="0"/>
              </a:spcBef>
              <a:spcAft>
                <a:spcPts val="0"/>
              </a:spcAft>
              <a:buFont typeface="Wingdings" panose="05000000000000000000" pitchFamily="2" charset="2"/>
              <a:buChar char="Ø"/>
              <a:tabLst>
                <a:tab pos="5143500" algn="l"/>
              </a:tabLst>
            </a:pPr>
            <a:r>
              <a:rPr lang="en-US" sz="1800" dirty="0">
                <a:latin typeface="Times New Roman" panose="02020603050405020304" pitchFamily="18" charset="0"/>
                <a:ea typeface="Times New Roman" panose="02020603050405020304" pitchFamily="18" charset="0"/>
              </a:rPr>
              <a:t>Weekly Sales are effected by the week of year. Holiday weeks witnessed more sales than the non-holiday weeks. Notables are Thanksgiving and Christmas weeks</a:t>
            </a:r>
          </a:p>
          <a:p>
            <a:pPr marL="285750" marR="533400" lvl="0" indent="-285750">
              <a:lnSpc>
                <a:spcPct val="115000"/>
              </a:lnSpc>
              <a:spcBef>
                <a:spcPts val="0"/>
              </a:spcBef>
              <a:spcAft>
                <a:spcPts val="0"/>
              </a:spcAft>
              <a:buFont typeface="Wingdings" panose="05000000000000000000" pitchFamily="2" charset="2"/>
              <a:buChar char="Ø"/>
              <a:tabLst>
                <a:tab pos="5143500" algn="l"/>
              </a:tabLst>
            </a:pPr>
            <a:r>
              <a:rPr lang="en-US" sz="1800" dirty="0">
                <a:latin typeface="Times New Roman" panose="02020603050405020304" pitchFamily="18" charset="0"/>
                <a:ea typeface="Times New Roman" panose="02020603050405020304" pitchFamily="18" charset="0"/>
              </a:rPr>
              <a:t>Size of the store is a major contributing factor in the weekly sales</a:t>
            </a:r>
          </a:p>
          <a:p>
            <a:pPr marL="285750" marR="533400" lvl="0" indent="-285750">
              <a:lnSpc>
                <a:spcPct val="115000"/>
              </a:lnSpc>
              <a:spcBef>
                <a:spcPts val="0"/>
              </a:spcBef>
              <a:spcAft>
                <a:spcPts val="0"/>
              </a:spcAft>
              <a:buFont typeface="Wingdings" panose="05000000000000000000" pitchFamily="2" charset="2"/>
              <a:buChar char="Ø"/>
              <a:tabLst>
                <a:tab pos="5143500" algn="l"/>
              </a:tabLst>
            </a:pPr>
            <a:r>
              <a:rPr lang="en-US" sz="1800" dirty="0">
                <a:latin typeface="Times New Roman" panose="02020603050405020304" pitchFamily="18" charset="0"/>
                <a:ea typeface="Times New Roman" panose="02020603050405020304" pitchFamily="18" charset="0"/>
              </a:rPr>
              <a:t>Sales are also dependent on the department of the store as different departments showed different levels of weekly sales</a:t>
            </a:r>
          </a:p>
          <a:p>
            <a:pPr marL="285750" indent="-285750">
              <a:buFont typeface="Wingdings" panose="05000000000000000000" pitchFamily="2" charset="2"/>
              <a:buChar char="Ø"/>
            </a:pPr>
            <a:r>
              <a:rPr lang="en-US" sz="1800" dirty="0">
                <a:latin typeface="Times New Roman" panose="02020603050405020304" pitchFamily="18" charset="0"/>
                <a:ea typeface="Times New Roman" panose="02020603050405020304" pitchFamily="18" charset="0"/>
              </a:rPr>
              <a:t>Among the trained models for predicting the future sales, Gradient Boosting Machine performs the best.</a:t>
            </a:r>
            <a:endParaRPr lang="en-US" sz="1800" i="1" dirty="0"/>
          </a:p>
          <a:p>
            <a:pPr marL="0" indent="0">
              <a:buNone/>
            </a:pPr>
            <a:endParaRPr lang="en-IN" sz="1800" dirty="0"/>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148638"/>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21033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11</a:t>
            </a:fld>
            <a:endParaRPr lang="en-US"/>
          </a:p>
        </p:txBody>
      </p:sp>
      <p:sp>
        <p:nvSpPr>
          <p:cNvPr id="6" name="Content Placeholder 5"/>
          <p:cNvSpPr>
            <a:spLocks noGrp="1"/>
          </p:cNvSpPr>
          <p:nvPr>
            <p:ph sz="quarter" idx="1"/>
          </p:nvPr>
        </p:nvSpPr>
        <p:spPr>
          <a:xfrm>
            <a:off x="899592" y="1052736"/>
            <a:ext cx="7772400" cy="5031854"/>
          </a:xfrm>
        </p:spPr>
        <p:txBody>
          <a:bodyPr/>
          <a:lstStyle/>
          <a:p>
            <a:endParaRPr lang="en-IN" dirty="0"/>
          </a:p>
          <a:p>
            <a:endParaRPr lang="en-IN" dirty="0" smtClean="0"/>
          </a:p>
          <a:p>
            <a:endParaRPr lang="en-IN" dirty="0"/>
          </a:p>
          <a:p>
            <a:endParaRPr lang="en-IN" dirty="0" smtClean="0"/>
          </a:p>
          <a:p>
            <a:pPr marL="0" indent="0">
              <a:buNone/>
            </a:pPr>
            <a:endParaRPr lang="en-IN" dirty="0" smtClean="0"/>
          </a:p>
          <a:p>
            <a:pPr marL="0" indent="0">
              <a:buNone/>
            </a:pPr>
            <a:endParaRPr lang="en-IN" dirty="0"/>
          </a:p>
        </p:txBody>
      </p:sp>
      <p:sp>
        <p:nvSpPr>
          <p:cNvPr id="10"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1" name="TextBox 10"/>
          <p:cNvSpPr txBox="1"/>
          <p:nvPr/>
        </p:nvSpPr>
        <p:spPr>
          <a:xfrm>
            <a:off x="251520" y="148638"/>
            <a:ext cx="8640960"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 </a:t>
            </a:r>
            <a:endParaRPr lang="en-GB" sz="1400" b="1" dirty="0">
              <a:solidFill>
                <a:schemeClr val="bg1"/>
              </a:solidFill>
              <a:latin typeface="Times New Roman" pitchFamily="18" charset="0"/>
              <a:cs typeface="Times New Roman" pitchFamily="18" charset="0"/>
            </a:endParaRPr>
          </a:p>
        </p:txBody>
      </p:sp>
      <p:sp>
        <p:nvSpPr>
          <p:cNvPr id="4" name="TextBox 3"/>
          <p:cNvSpPr txBox="1"/>
          <p:nvPr/>
        </p:nvSpPr>
        <p:spPr>
          <a:xfrm>
            <a:off x="2267744" y="2708920"/>
            <a:ext cx="5112568" cy="1015663"/>
          </a:xfrm>
          <a:prstGeom prst="rect">
            <a:avLst/>
          </a:prstGeom>
          <a:noFill/>
        </p:spPr>
        <p:txBody>
          <a:bodyPr wrap="square" rtlCol="0">
            <a:spAutoFit/>
          </a:bodyPr>
          <a:lstStyle/>
          <a:p>
            <a:r>
              <a:rPr lang="en-US" sz="6000" b="1" u="sng" dirty="0" smtClean="0">
                <a:solidFill>
                  <a:schemeClr val="tx2"/>
                </a:solidFill>
              </a:rPr>
              <a:t>THANKYOU</a:t>
            </a:r>
            <a:r>
              <a:rPr lang="en-US" sz="6000" b="1" u="sng" dirty="0" smtClean="0"/>
              <a:t> </a:t>
            </a:r>
            <a:endParaRPr lang="en-IN" sz="6000" b="1" u="sng" dirty="0"/>
          </a:p>
        </p:txBody>
      </p:sp>
    </p:spTree>
    <p:extLst>
      <p:ext uri="{BB962C8B-B14F-4D97-AF65-F5344CB8AC3E}">
        <p14:creationId xmlns:p14="http://schemas.microsoft.com/office/powerpoint/2010/main" val="695131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052736"/>
            <a:ext cx="7488832" cy="648072"/>
          </a:xfrm>
        </p:spPr>
        <p:txBody>
          <a:bodyPr>
            <a:normAutofit fontScale="90000"/>
          </a:bodyPr>
          <a:lstStyle/>
          <a:p>
            <a:r>
              <a:rPr lang="en-US" b="1" dirty="0" smtClean="0">
                <a:latin typeface="Times New Roman" pitchFamily="18" charset="0"/>
                <a:cs typeface="Times New Roman" pitchFamily="18" charset="0"/>
              </a:rPr>
              <a:t>OUTLINE </a:t>
            </a:r>
            <a:endParaRPr lang="en-IN"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4DE2FC80-9717-4F22-A90A-5E16AFFEC100}" type="datetime5">
              <a:rPr lang="en-US" smtClean="0">
                <a:latin typeface="Times New Roman" pitchFamily="18" charset="0"/>
                <a:cs typeface="Times New Roman" pitchFamily="18" charset="0"/>
              </a:rPr>
              <a:pPr/>
              <a:t>30-Sep-21</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2195736" y="6165304"/>
            <a:ext cx="4953744" cy="576064"/>
          </a:xfrm>
        </p:spPr>
        <p:txBody>
          <a:bodyPr/>
          <a:lstStyle/>
          <a:p>
            <a:r>
              <a:rPr lang="en-US" dirty="0">
                <a:solidFill>
                  <a:schemeClr val="tx1"/>
                </a:solidFill>
                <a:latin typeface="Times New Roman" pitchFamily="18" charset="0"/>
                <a:cs typeface="Times New Roman" pitchFamily="18" charset="0"/>
              </a:rPr>
              <a:t>Institute for Advanced Computing and Software Development, </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Akurdi</a:t>
            </a:r>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latin typeface="Times New Roman" pitchFamily="18" charset="0"/>
                <a:cs typeface="Times New Roman" pitchFamily="18" charset="0"/>
              </a:rPr>
              <a:pPr/>
              <a:t>2</a:t>
            </a:fld>
            <a:endParaRPr lang="en-US">
              <a:latin typeface="Times New Roman" pitchFamily="18" charset="0"/>
              <a:cs typeface="Times New Roman" pitchFamily="18" charset="0"/>
            </a:endParaRPr>
          </a:p>
        </p:txBody>
      </p:sp>
      <p:sp>
        <p:nvSpPr>
          <p:cNvPr id="6" name="Content Placeholder 5"/>
          <p:cNvSpPr>
            <a:spLocks noGrp="1"/>
          </p:cNvSpPr>
          <p:nvPr>
            <p:ph sz="quarter" idx="1"/>
          </p:nvPr>
        </p:nvSpPr>
        <p:spPr>
          <a:xfrm>
            <a:off x="539552" y="1988840"/>
            <a:ext cx="8280920" cy="4176464"/>
          </a:xfrm>
        </p:spPr>
        <p:txBody>
          <a:bodyPr>
            <a:normAutofit fontScale="70000" lnSpcReduction="20000"/>
          </a:bodyPr>
          <a:lstStyle/>
          <a:p>
            <a:pPr>
              <a:lnSpc>
                <a:spcPct val="200000"/>
              </a:lnSpc>
              <a:buFont typeface="Wingdings" panose="05000000000000000000" pitchFamily="2" charset="2"/>
              <a:buChar char="Ø"/>
            </a:pPr>
            <a:r>
              <a:rPr lang="en-US" i="1" dirty="0">
                <a:latin typeface="Arial Rounded MT Bold" panose="020F0704030504030204" pitchFamily="34" charset="0"/>
              </a:rPr>
              <a:t>Project Overview</a:t>
            </a:r>
          </a:p>
          <a:p>
            <a:pPr>
              <a:lnSpc>
                <a:spcPct val="200000"/>
              </a:lnSpc>
              <a:buFont typeface="Wingdings" panose="05000000000000000000" pitchFamily="2" charset="2"/>
              <a:buChar char="Ø"/>
            </a:pPr>
            <a:r>
              <a:rPr lang="en-US" i="1" dirty="0">
                <a:latin typeface="Arial Rounded MT Bold" panose="020F0704030504030204" pitchFamily="34" charset="0"/>
              </a:rPr>
              <a:t>Problem Statement</a:t>
            </a:r>
          </a:p>
          <a:p>
            <a:pPr>
              <a:lnSpc>
                <a:spcPct val="200000"/>
              </a:lnSpc>
              <a:buFont typeface="Wingdings" panose="05000000000000000000" pitchFamily="2" charset="2"/>
              <a:buChar char="Ø"/>
            </a:pPr>
            <a:r>
              <a:rPr lang="en-US" i="1" dirty="0">
                <a:latin typeface="Arial Rounded MT Bold" panose="020F0704030504030204" pitchFamily="34" charset="0"/>
              </a:rPr>
              <a:t>Algorithms Used</a:t>
            </a:r>
          </a:p>
          <a:p>
            <a:pPr>
              <a:lnSpc>
                <a:spcPct val="200000"/>
              </a:lnSpc>
              <a:buFont typeface="Wingdings" panose="05000000000000000000" pitchFamily="2" charset="2"/>
              <a:buChar char="Ø"/>
            </a:pPr>
            <a:r>
              <a:rPr lang="en-US" i="1" dirty="0">
                <a:latin typeface="Arial Rounded MT Bold" panose="020F0704030504030204" pitchFamily="34" charset="0"/>
              </a:rPr>
              <a:t>Tools Used</a:t>
            </a:r>
          </a:p>
          <a:p>
            <a:pPr>
              <a:lnSpc>
                <a:spcPct val="200000"/>
              </a:lnSpc>
              <a:buFont typeface="Wingdings" panose="05000000000000000000" pitchFamily="2" charset="2"/>
              <a:buChar char="Ø"/>
            </a:pPr>
            <a:r>
              <a:rPr lang="en-US" i="1" dirty="0">
                <a:latin typeface="Arial Rounded MT Bold" panose="020F0704030504030204" pitchFamily="34" charset="0"/>
              </a:rPr>
              <a:t>Methodology</a:t>
            </a:r>
          </a:p>
          <a:p>
            <a:pPr>
              <a:lnSpc>
                <a:spcPct val="200000"/>
              </a:lnSpc>
              <a:buFont typeface="Wingdings" panose="05000000000000000000" pitchFamily="2" charset="2"/>
              <a:buChar char="Ø"/>
            </a:pPr>
            <a:r>
              <a:rPr lang="en-US" i="1" dirty="0">
                <a:latin typeface="Arial Rounded MT Bold" panose="020F0704030504030204" pitchFamily="34" charset="0"/>
              </a:rPr>
              <a:t>Flow Diagram</a:t>
            </a:r>
          </a:p>
          <a:p>
            <a:pPr>
              <a:lnSpc>
                <a:spcPct val="200000"/>
              </a:lnSpc>
              <a:buFont typeface="Wingdings" panose="05000000000000000000" pitchFamily="2" charset="2"/>
              <a:buChar char="Ø"/>
            </a:pPr>
            <a:r>
              <a:rPr lang="en-US" i="1" dirty="0">
                <a:latin typeface="Arial Rounded MT Bold" panose="020F0704030504030204" pitchFamily="34" charset="0"/>
              </a:rPr>
              <a:t>Future Work &amp; Conclusion</a:t>
            </a:r>
          </a:p>
          <a:p>
            <a:pPr marL="0" indent="0">
              <a:buNone/>
            </a:pPr>
            <a:endParaRPr lang="en-US" sz="2000" dirty="0" smtClean="0">
              <a:latin typeface="Times New Roman" pitchFamily="18" charset="0"/>
              <a:cs typeface="Times New Roman" pitchFamily="18" charset="0"/>
            </a:endParaRPr>
          </a:p>
        </p:txBody>
      </p:sp>
      <p:sp>
        <p:nvSpPr>
          <p:cNvPr id="8" name="TextBox 7"/>
          <p:cNvSpPr txBox="1"/>
          <p:nvPr/>
        </p:nvSpPr>
        <p:spPr>
          <a:xfrm>
            <a:off x="251520" y="125896"/>
            <a:ext cx="8568952" cy="52322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 </a:t>
            </a:r>
          </a:p>
          <a:p>
            <a:pPr algn="ct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32710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3</a:t>
            </a:fld>
            <a:endParaRPr lang="en-US"/>
          </a:p>
        </p:txBody>
      </p:sp>
      <p:sp>
        <p:nvSpPr>
          <p:cNvPr id="11"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rPr>
              <a:t>Institute for Advanced Computing and Software 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8" name="TextBox 7"/>
          <p:cNvSpPr txBox="1"/>
          <p:nvPr/>
        </p:nvSpPr>
        <p:spPr>
          <a:xfrm>
            <a:off x="251520" y="148638"/>
            <a:ext cx="8568952" cy="52322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a:t>
            </a:r>
          </a:p>
          <a:p>
            <a:pPr algn="ctr"/>
            <a:endParaRPr lang="en-GB" sz="1400" b="1" dirty="0">
              <a:solidFill>
                <a:schemeClr val="bg1"/>
              </a:solidFill>
              <a:latin typeface="Times New Roman" pitchFamily="18" charset="0"/>
              <a:cs typeface="Times New Roman" pitchFamily="18" charset="0"/>
            </a:endParaRPr>
          </a:p>
        </p:txBody>
      </p:sp>
      <p:sp>
        <p:nvSpPr>
          <p:cNvPr id="9" name="TextBox 8"/>
          <p:cNvSpPr txBox="1"/>
          <p:nvPr/>
        </p:nvSpPr>
        <p:spPr>
          <a:xfrm>
            <a:off x="395536" y="1052736"/>
            <a:ext cx="8235280" cy="4524315"/>
          </a:xfrm>
          <a:prstGeom prst="rect">
            <a:avLst/>
          </a:prstGeom>
          <a:noFill/>
        </p:spPr>
        <p:txBody>
          <a:bodyPr wrap="square" rtlCol="0">
            <a:spAutoFit/>
          </a:bodyPr>
          <a:lstStyle/>
          <a:p>
            <a:endParaRPr lang="en-US" sz="3600" b="1" dirty="0" smtClean="0">
              <a:solidFill>
                <a:schemeClr val="tx2"/>
              </a:solidFill>
            </a:endParaRPr>
          </a:p>
          <a:p>
            <a:r>
              <a:rPr lang="en-US" sz="3600" b="1" dirty="0" smtClean="0">
                <a:solidFill>
                  <a:schemeClr val="tx2"/>
                </a:solidFill>
              </a:rPr>
              <a:t>PROJECT OVERVIEW</a:t>
            </a:r>
          </a:p>
          <a:p>
            <a:endParaRPr lang="en-US" sz="3600" b="1" dirty="0" smtClean="0">
              <a:solidFill>
                <a:schemeClr val="tx2"/>
              </a:solidFill>
            </a:endParaRPr>
          </a:p>
          <a:p>
            <a:r>
              <a:rPr lang="en-US" spc="-5" dirty="0">
                <a:solidFill>
                  <a:srgbClr val="292929"/>
                </a:solidFill>
                <a:latin typeface="Trebuchet MS" panose="020B0603020202020204" pitchFamily="34" charset="0"/>
                <a:ea typeface="Times New Roman" panose="02020603050405020304" pitchFamily="18" charset="0"/>
              </a:rPr>
              <a:t>Walmart is a renowned retail corporation that operates a chain of hypermarkets. Here, Walmart has provided a data combining of 45 stores including store information and monthly sales. The data is provided on weekly basis. Walmart tries to find the impact of holidays on the sales of store. For which it has included four holidays weeks into the dataset which are Christmas, Thanksgiving, Super bowl, Labor day. Here we are owing to Analyze the dataset given. before doing that , let me point out the objective of this analysis. Our Main Objective is to predict sales of store in a week.</a:t>
            </a:r>
            <a:endParaRPr lang="en-US" dirty="0">
              <a:latin typeface="Trebuchet MS" panose="020B0603020202020204" pitchFamily="34" charset="0"/>
              <a:ea typeface="Times New Roman" panose="02020603050405020304" pitchFamily="18" charset="0"/>
            </a:endParaRPr>
          </a:p>
          <a:p>
            <a:endParaRPr lang="en-IN" sz="3600" b="1" dirty="0">
              <a:solidFill>
                <a:schemeClr val="tx2"/>
              </a:solidFill>
            </a:endParaRPr>
          </a:p>
        </p:txBody>
      </p:sp>
    </p:spTree>
    <p:extLst>
      <p:ext uri="{BB962C8B-B14F-4D97-AF65-F5344CB8AC3E}">
        <p14:creationId xmlns:p14="http://schemas.microsoft.com/office/powerpoint/2010/main" val="750926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836712"/>
            <a:ext cx="8147248" cy="1143000"/>
          </a:xfrm>
        </p:spPr>
        <p:txBody>
          <a:bodyPr>
            <a:normAutofit/>
          </a:bodyPr>
          <a:lstStyle/>
          <a:p>
            <a:r>
              <a:rPr lang="en-US" sz="3600" b="1" dirty="0" smtClean="0"/>
              <a:t>PROBLEM STATEMENT </a:t>
            </a:r>
            <a:endParaRPr lang="en-IN" sz="3600" b="1"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4</a:t>
            </a:fld>
            <a:endParaRPr lang="en-US"/>
          </a:p>
        </p:txBody>
      </p:sp>
      <p:sp>
        <p:nvSpPr>
          <p:cNvPr id="6" name="Content Placeholder 5"/>
          <p:cNvSpPr>
            <a:spLocks noGrp="1"/>
          </p:cNvSpPr>
          <p:nvPr>
            <p:ph sz="quarter" idx="1"/>
          </p:nvPr>
        </p:nvSpPr>
        <p:spPr>
          <a:xfrm>
            <a:off x="851012" y="2360009"/>
            <a:ext cx="7787208" cy="3589271"/>
          </a:xfrm>
        </p:spPr>
        <p:txBody>
          <a:bodyPr>
            <a:normAutofit/>
          </a:bodyPr>
          <a:lstStyle/>
          <a:p>
            <a:endParaRPr lang="en-US" sz="2000" dirty="0">
              <a:latin typeface="Times New Roman" pitchFamily="18" charset="0"/>
              <a:cs typeface="Times New Roman" pitchFamily="18" charset="0"/>
            </a:endParaRPr>
          </a:p>
          <a:p>
            <a:pPr marL="0" indent="0">
              <a:buNone/>
            </a:pPr>
            <a:endParaRPr lang="en-US" sz="2400" dirty="0" smtClean="0"/>
          </a:p>
        </p:txBody>
      </p:sp>
      <p:sp>
        <p:nvSpPr>
          <p:cNvPr id="8"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rPr>
              <a:t>Institute for Advanced Computing and Software 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640960"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a:t>
            </a:r>
            <a:endParaRPr lang="en-GB" sz="1400" b="1" dirty="0">
              <a:solidFill>
                <a:schemeClr val="bg1"/>
              </a:solidFill>
              <a:latin typeface="Times New Roman" pitchFamily="18" charset="0"/>
              <a:cs typeface="Times New Roman" pitchFamily="18" charset="0"/>
            </a:endParaRPr>
          </a:p>
        </p:txBody>
      </p:sp>
      <p:sp>
        <p:nvSpPr>
          <p:cNvPr id="4" name="TextBox 3"/>
          <p:cNvSpPr txBox="1"/>
          <p:nvPr/>
        </p:nvSpPr>
        <p:spPr>
          <a:xfrm>
            <a:off x="755576" y="2360009"/>
            <a:ext cx="8136904" cy="3251211"/>
          </a:xfrm>
          <a:prstGeom prst="rect">
            <a:avLst/>
          </a:prstGeom>
          <a:noFill/>
        </p:spPr>
        <p:txBody>
          <a:bodyPr wrap="square" rtlCol="0">
            <a:spAutoFit/>
          </a:bodyPr>
          <a:lstStyle/>
          <a:p>
            <a:pPr marL="228600" indent="228600" algn="just">
              <a:lnSpc>
                <a:spcPct val="115000"/>
              </a:lnSpc>
              <a:tabLst>
                <a:tab pos="5143500" algn="l"/>
              </a:tabLst>
            </a:pPr>
            <a:r>
              <a:rPr lang="en-US" dirty="0">
                <a:latin typeface="Trebuchet MS" panose="020B0603020202020204" pitchFamily="34" charset="0"/>
                <a:ea typeface="Times New Roman" panose="02020603050405020304" pitchFamily="18" charset="0"/>
              </a:rPr>
              <a:t>The problem is quite straightforward. Data from Walmart stores </a:t>
            </a:r>
            <a:r>
              <a:rPr lang="en-US" dirty="0" err="1">
                <a:latin typeface="Trebuchet MS" panose="020B0603020202020204" pitchFamily="34" charset="0"/>
                <a:ea typeface="Times New Roman" panose="02020603050405020304" pitchFamily="18" charset="0"/>
              </a:rPr>
              <a:t>accross</a:t>
            </a:r>
            <a:r>
              <a:rPr lang="en-US" dirty="0">
                <a:latin typeface="Trebuchet MS" panose="020B0603020202020204" pitchFamily="34" charset="0"/>
                <a:ea typeface="Times New Roman" panose="02020603050405020304" pitchFamily="18" charset="0"/>
              </a:rPr>
              <a:t> the US is given, and it is up to us to forecast their weekly sales. The data is already split into a training and a test set, and we want to fit a model to the training data that is able to forecast those weeks sales as accurately as possible. In fact, our metric of interest will be the Mean Absolute Error and R2 score </a:t>
            </a:r>
            <a:r>
              <a:rPr lang="en-US" dirty="0" err="1">
                <a:latin typeface="Trebuchet MS" panose="020B0603020202020204" pitchFamily="34" charset="0"/>
                <a:ea typeface="Times New Roman" panose="02020603050405020304" pitchFamily="18" charset="0"/>
              </a:rPr>
              <a:t>value.The</a:t>
            </a:r>
            <a:r>
              <a:rPr lang="en-US" dirty="0">
                <a:latin typeface="Trebuchet MS" panose="020B0603020202020204" pitchFamily="34" charset="0"/>
                <a:ea typeface="Times New Roman" panose="02020603050405020304" pitchFamily="18" charset="0"/>
              </a:rPr>
              <a:t> metric is not very complicated. The further away from the actual outcome our forecast is, the harder it will be punished. Optimally, we exactly predict the weekly sales. This of course is highly unlikely, but we must try to get as close as possible</a:t>
            </a:r>
            <a:endParaRPr lang="en-US" dirty="0">
              <a:latin typeface="Trebuchet MS" panose="020B0603020202020204" pitchFamily="34" charset="0"/>
            </a:endParaRPr>
          </a:p>
          <a:p>
            <a:pPr marL="228600" marR="0" indent="228600" algn="just">
              <a:lnSpc>
                <a:spcPct val="115000"/>
              </a:lnSpc>
              <a:spcBef>
                <a:spcPts val="0"/>
              </a:spcBef>
              <a:spcAft>
                <a:spcPts val="0"/>
              </a:spcAft>
              <a:tabLst>
                <a:tab pos="5143500" algn="l"/>
              </a:tabLst>
            </a:pPr>
            <a:endParaRPr lang="en-US" dirty="0">
              <a:latin typeface="Trebuchet MS" panose="020B0603020202020204" pitchFamily="34" charset="0"/>
              <a:ea typeface="Times New Roman" panose="02020603050405020304" pitchFamily="18" charset="0"/>
            </a:endParaRPr>
          </a:p>
        </p:txBody>
      </p:sp>
    </p:spTree>
    <p:extLst>
      <p:ext uri="{BB962C8B-B14F-4D97-AF65-F5344CB8AC3E}">
        <p14:creationId xmlns:p14="http://schemas.microsoft.com/office/powerpoint/2010/main" val="754300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110" y="381000"/>
            <a:ext cx="7762056" cy="778098"/>
          </a:xfrm>
        </p:spPr>
        <p:txBody>
          <a:bodyPr>
            <a:normAutofit/>
          </a:bodyPr>
          <a:lstStyle/>
          <a:p>
            <a:r>
              <a:rPr lang="en-US" sz="3600" b="1" dirty="0" smtClean="0"/>
              <a:t>Ml ALGORITHMS USED</a:t>
            </a:r>
            <a:endParaRPr lang="en-IN" sz="3600" b="1"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5</a:t>
            </a:fld>
            <a:endParaRPr lang="en-US"/>
          </a:p>
        </p:txBody>
      </p:sp>
      <p:sp>
        <p:nvSpPr>
          <p:cNvPr id="6" name="Content Placeholder 5"/>
          <p:cNvSpPr>
            <a:spLocks noGrp="1"/>
          </p:cNvSpPr>
          <p:nvPr>
            <p:ph sz="quarter" idx="1"/>
          </p:nvPr>
        </p:nvSpPr>
        <p:spPr>
          <a:xfrm>
            <a:off x="899592" y="1198240"/>
            <a:ext cx="7772400" cy="5111080"/>
          </a:xfrm>
        </p:spPr>
        <p:txBody>
          <a:bodyPr>
            <a:normAutofit fontScale="92500" lnSpcReduction="10000"/>
          </a:bodyPr>
          <a:lstStyle/>
          <a:p>
            <a:pPr marL="342900" indent="-342900">
              <a:lnSpc>
                <a:spcPct val="200000"/>
              </a:lnSpc>
              <a:buFont typeface="Wingdings" panose="05000000000000000000" pitchFamily="2" charset="2"/>
              <a:buChar char="Ø"/>
            </a:pPr>
            <a:r>
              <a:rPr lang="en-US" sz="2800" dirty="0"/>
              <a:t>Linear Regression</a:t>
            </a:r>
          </a:p>
          <a:p>
            <a:pPr marL="342900" indent="-342900">
              <a:lnSpc>
                <a:spcPct val="200000"/>
              </a:lnSpc>
              <a:buFont typeface="Wingdings" panose="05000000000000000000" pitchFamily="2" charset="2"/>
              <a:buChar char="Ø"/>
            </a:pPr>
            <a:r>
              <a:rPr lang="en-US" sz="2800" dirty="0"/>
              <a:t>Ridge Regression</a:t>
            </a:r>
          </a:p>
          <a:p>
            <a:pPr marL="342900" indent="-342900">
              <a:lnSpc>
                <a:spcPct val="200000"/>
              </a:lnSpc>
              <a:buFont typeface="Wingdings" panose="05000000000000000000" pitchFamily="2" charset="2"/>
              <a:buChar char="Ø"/>
            </a:pPr>
            <a:r>
              <a:rPr lang="en-US" sz="2800" dirty="0"/>
              <a:t>Lasso Regression</a:t>
            </a:r>
          </a:p>
          <a:p>
            <a:pPr marL="342900" indent="-342900">
              <a:lnSpc>
                <a:spcPct val="200000"/>
              </a:lnSpc>
              <a:buFont typeface="Wingdings" panose="05000000000000000000" pitchFamily="2" charset="2"/>
              <a:buChar char="Ø"/>
            </a:pPr>
            <a:r>
              <a:rPr lang="en-US" sz="2800" dirty="0"/>
              <a:t>Decision Tree</a:t>
            </a:r>
          </a:p>
          <a:p>
            <a:pPr marL="342900" indent="-342900">
              <a:lnSpc>
                <a:spcPct val="200000"/>
              </a:lnSpc>
              <a:buFont typeface="Wingdings" panose="05000000000000000000" pitchFamily="2" charset="2"/>
              <a:buChar char="Ø"/>
            </a:pPr>
            <a:r>
              <a:rPr lang="en-US" sz="2800" dirty="0"/>
              <a:t>Random Forest</a:t>
            </a:r>
          </a:p>
          <a:p>
            <a:pPr marL="342900" indent="-342900">
              <a:lnSpc>
                <a:spcPct val="200000"/>
              </a:lnSpc>
              <a:buFont typeface="Wingdings" panose="05000000000000000000" pitchFamily="2" charset="2"/>
              <a:buChar char="Ø"/>
            </a:pPr>
            <a:r>
              <a:rPr lang="en-US" sz="2800" dirty="0" err="1"/>
              <a:t>XGBoost</a:t>
            </a:r>
            <a:endParaRPr lang="en-US" sz="2800" dirty="0"/>
          </a:p>
          <a:p>
            <a:endParaRPr lang="en-IN" dirty="0"/>
          </a:p>
        </p:txBody>
      </p:sp>
      <p:sp>
        <p:nvSpPr>
          <p:cNvPr id="7" name="Footer Placeholder 14"/>
          <p:cNvSpPr txBox="1">
            <a:spLocks/>
          </p:cNvSpPr>
          <p:nvPr/>
        </p:nvSpPr>
        <p:spPr>
          <a:xfrm>
            <a:off x="1979712" y="6309320"/>
            <a:ext cx="4949741" cy="413763"/>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solidFill>
                  <a:schemeClr val="tx1"/>
                </a:solidFill>
              </a:rPr>
              <a:t>Institute for Advanced Computing and Software Development,  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722941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IN"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6</a:t>
            </a:fld>
            <a:endParaRPr lang="en-US"/>
          </a:p>
        </p:txBody>
      </p:sp>
      <p:sp>
        <p:nvSpPr>
          <p:cNvPr id="6" name="Content Placeholder 5"/>
          <p:cNvSpPr>
            <a:spLocks noGrp="1"/>
          </p:cNvSpPr>
          <p:nvPr>
            <p:ph sz="quarter" idx="1"/>
          </p:nvPr>
        </p:nvSpPr>
        <p:spPr/>
        <p:txBody>
          <a:bodyPr>
            <a:normAutofit fontScale="32500" lnSpcReduction="20000"/>
          </a:bodyPr>
          <a:lstStyle/>
          <a:p>
            <a:endParaRPr lang="en-IN" dirty="0" smtClean="0"/>
          </a:p>
          <a:p>
            <a:pPr marL="342900" indent="-342900">
              <a:lnSpc>
                <a:spcPct val="200000"/>
              </a:lnSpc>
              <a:buFont typeface="Wingdings" panose="05000000000000000000" pitchFamily="2" charset="2"/>
              <a:buChar char="Ø"/>
            </a:pPr>
            <a:r>
              <a:rPr lang="en-US" sz="5900" dirty="0"/>
              <a:t>Python</a:t>
            </a:r>
          </a:p>
          <a:p>
            <a:pPr marL="342900" indent="-342900">
              <a:lnSpc>
                <a:spcPct val="200000"/>
              </a:lnSpc>
              <a:buFont typeface="Wingdings" panose="05000000000000000000" pitchFamily="2" charset="2"/>
              <a:buChar char="Ø"/>
            </a:pPr>
            <a:r>
              <a:rPr lang="en-US" sz="5900" dirty="0" err="1"/>
              <a:t>Jupyter</a:t>
            </a:r>
            <a:r>
              <a:rPr lang="en-US" sz="5900" dirty="0"/>
              <a:t> notebook</a:t>
            </a:r>
          </a:p>
          <a:p>
            <a:pPr marL="342900" indent="-342900">
              <a:lnSpc>
                <a:spcPct val="200000"/>
              </a:lnSpc>
              <a:buFont typeface="Wingdings" panose="05000000000000000000" pitchFamily="2" charset="2"/>
              <a:buChar char="Ø"/>
            </a:pPr>
            <a:r>
              <a:rPr lang="en-US" sz="5900" dirty="0"/>
              <a:t>Flask</a:t>
            </a:r>
          </a:p>
          <a:p>
            <a:pPr marL="342900" indent="-342900">
              <a:lnSpc>
                <a:spcPct val="200000"/>
              </a:lnSpc>
              <a:buFont typeface="Wingdings" panose="05000000000000000000" pitchFamily="2" charset="2"/>
              <a:buChar char="Ø"/>
            </a:pPr>
            <a:r>
              <a:rPr lang="en-US" sz="5900" dirty="0"/>
              <a:t>Html</a:t>
            </a:r>
          </a:p>
          <a:p>
            <a:pPr marL="342900" indent="-342900">
              <a:lnSpc>
                <a:spcPct val="200000"/>
              </a:lnSpc>
              <a:buFont typeface="Wingdings" panose="05000000000000000000" pitchFamily="2" charset="2"/>
              <a:buChar char="Ø"/>
            </a:pPr>
            <a:r>
              <a:rPr lang="en-US" sz="5900" dirty="0" err="1"/>
              <a:t>Spyder</a:t>
            </a:r>
            <a:endParaRPr lang="en-US" sz="5900" dirty="0"/>
          </a:p>
          <a:p>
            <a:pPr marL="0" indent="0">
              <a:buNone/>
            </a:pPr>
            <a:endParaRPr lang="en-IN" sz="1800" dirty="0" smtClean="0"/>
          </a:p>
          <a:p>
            <a:pPr marL="0" indent="0">
              <a:buNone/>
            </a:pPr>
            <a:r>
              <a:rPr lang="en-IN" sz="1800" dirty="0" smtClean="0"/>
              <a:t>						   </a:t>
            </a:r>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	</a:t>
            </a:r>
            <a:r>
              <a:rPr lang="en-IN" sz="1800" b="1" dirty="0" smtClean="0">
                <a:latin typeface="Times New Roman" pitchFamily="18" charset="0"/>
                <a:cs typeface="Times New Roman" pitchFamily="18" charset="0"/>
              </a:rPr>
              <a:t>					 </a:t>
            </a:r>
            <a:endParaRPr lang="en-IN" sz="1800" b="1" dirty="0">
              <a:latin typeface="Times New Roman" pitchFamily="18" charset="0"/>
              <a:cs typeface="Times New Roman" pitchFamily="18" charset="0"/>
            </a:endParaRPr>
          </a:p>
          <a:p>
            <a:pPr marL="0" indent="0">
              <a:buNone/>
            </a:pPr>
            <a:r>
              <a:rPr lang="en-IN" sz="1800" dirty="0" smtClean="0"/>
              <a:t>    </a:t>
            </a:r>
          </a:p>
          <a:p>
            <a:pPr marL="0" indent="0">
              <a:buNone/>
            </a:pPr>
            <a:r>
              <a:rPr lang="en-IN" sz="1800" dirty="0"/>
              <a:t> </a:t>
            </a:r>
            <a:r>
              <a:rPr lang="en-IN" sz="1800" dirty="0" smtClean="0"/>
              <a:t>   </a:t>
            </a:r>
            <a:r>
              <a:rPr lang="en-IN" sz="1800" b="1" dirty="0" smtClean="0"/>
              <a:t>					   </a:t>
            </a:r>
            <a:endParaRPr lang="en-IN" sz="1800" b="1" dirty="0"/>
          </a:p>
        </p:txBody>
      </p:sp>
      <p:sp>
        <p:nvSpPr>
          <p:cNvPr id="11"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2" name="TextBox 11"/>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403356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95858"/>
            <a:ext cx="7776864" cy="851942"/>
          </a:xfrm>
        </p:spPr>
        <p:txBody>
          <a:bodyPr>
            <a:normAutofit/>
          </a:bodyPr>
          <a:lstStyle/>
          <a:p>
            <a:r>
              <a:rPr lang="en-US" dirty="0" smtClean="0"/>
              <a:t>METHODOLOGY </a:t>
            </a:r>
            <a:endParaRPr lang="en-IN"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7</a:t>
            </a:fld>
            <a:endParaRPr lang="en-US"/>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1" name="TextBox 10"/>
          <p:cNvSpPr txBox="1"/>
          <p:nvPr/>
        </p:nvSpPr>
        <p:spPr>
          <a:xfrm>
            <a:off x="251520" y="116632"/>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a:t>
            </a:r>
            <a:r>
              <a:rPr lang="en-US" sz="1400" b="1" dirty="0" err="1" smtClean="0">
                <a:solidFill>
                  <a:schemeClr val="bg1"/>
                </a:solidFill>
                <a:latin typeface="Times New Roman" pitchFamily="18" charset="0"/>
                <a:cs typeface="Times New Roman" pitchFamily="18" charset="0"/>
              </a:rPr>
              <a:t>Pediction</a:t>
            </a:r>
            <a:endParaRPr lang="en-GB" sz="1400" b="1" dirty="0">
              <a:solidFill>
                <a:schemeClr val="bg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fontScale="92500" lnSpcReduction="10000"/>
          </a:bodyPr>
          <a:lstStyle/>
          <a:p>
            <a:pPr marL="457200" marR="0" indent="0" algn="just">
              <a:lnSpc>
                <a:spcPct val="115000"/>
              </a:lnSpc>
              <a:spcBef>
                <a:spcPts val="0"/>
              </a:spcBef>
              <a:spcAft>
                <a:spcPts val="0"/>
              </a:spcAft>
              <a:tabLst>
                <a:tab pos="5143500" algn="l"/>
              </a:tabLst>
            </a:pPr>
            <a:r>
              <a:rPr lang="en-US" sz="2000" dirty="0">
                <a:latin typeface="Trebuchet MS" panose="020B0603020202020204" pitchFamily="34" charset="0"/>
                <a:ea typeface="Times New Roman" panose="02020603050405020304" pitchFamily="18" charset="0"/>
              </a:rPr>
              <a:t>The objective of this project is to predict the weekly sales of </a:t>
            </a:r>
            <a:r>
              <a:rPr lang="en-US" sz="2000" dirty="0" err="1">
                <a:latin typeface="Trebuchet MS" panose="020B0603020202020204" pitchFamily="34" charset="0"/>
                <a:ea typeface="Times New Roman" panose="02020603050405020304" pitchFamily="18" charset="0"/>
              </a:rPr>
              <a:t>wallmart</a:t>
            </a:r>
            <a:r>
              <a:rPr lang="en-US" sz="2000" dirty="0">
                <a:latin typeface="Trebuchet MS" panose="020B0603020202020204" pitchFamily="34" charset="0"/>
                <a:ea typeface="Times New Roman" panose="02020603050405020304" pitchFamily="18" charset="0"/>
              </a:rPr>
              <a:t> in US. The data set is contained from </a:t>
            </a:r>
            <a:r>
              <a:rPr lang="en-US" sz="2000" dirty="0" err="1">
                <a:latin typeface="Trebuchet MS" panose="020B0603020202020204" pitchFamily="34" charset="0"/>
                <a:ea typeface="Times New Roman" panose="02020603050405020304" pitchFamily="18" charset="0"/>
              </a:rPr>
              <a:t>Kaggle</a:t>
            </a:r>
            <a:r>
              <a:rPr lang="en-US" sz="2000" dirty="0">
                <a:latin typeface="Trebuchet MS" panose="020B0603020202020204" pitchFamily="34" charset="0"/>
                <a:ea typeface="Times New Roman" panose="02020603050405020304" pitchFamily="18" charset="0"/>
              </a:rPr>
              <a:t> and has 3 </a:t>
            </a:r>
            <a:r>
              <a:rPr lang="en-US" sz="2000" dirty="0" err="1">
                <a:latin typeface="Trebuchet MS" panose="020B0603020202020204" pitchFamily="34" charset="0"/>
                <a:ea typeface="Times New Roman" panose="02020603050405020304" pitchFamily="18" charset="0"/>
              </a:rPr>
              <a:t>csv</a:t>
            </a:r>
            <a:r>
              <a:rPr lang="en-US" sz="2000" dirty="0">
                <a:latin typeface="Trebuchet MS" panose="020B0603020202020204" pitchFamily="34" charset="0"/>
                <a:ea typeface="Times New Roman" panose="02020603050405020304" pitchFamily="18" charset="0"/>
              </a:rPr>
              <a:t> files namely features, stores and train. The data is merged to obtain one master </a:t>
            </a:r>
            <a:r>
              <a:rPr lang="en-US" sz="2000" dirty="0" err="1">
                <a:latin typeface="Trebuchet MS" panose="020B0603020202020204" pitchFamily="34" charset="0"/>
                <a:ea typeface="Times New Roman" panose="02020603050405020304" pitchFamily="18" charset="0"/>
              </a:rPr>
              <a:t>datafile</a:t>
            </a:r>
            <a:r>
              <a:rPr lang="en-US" sz="2000" dirty="0">
                <a:latin typeface="Trebuchet MS" panose="020B0603020202020204" pitchFamily="34" charset="0"/>
                <a:ea typeface="Times New Roman" panose="02020603050405020304" pitchFamily="18" charset="0"/>
              </a:rPr>
              <a:t> and then the data preprocessing is carried out.</a:t>
            </a:r>
          </a:p>
          <a:p>
            <a:pPr marL="457200" marR="0" indent="0" algn="just">
              <a:lnSpc>
                <a:spcPct val="115000"/>
              </a:lnSpc>
              <a:spcBef>
                <a:spcPts val="0"/>
              </a:spcBef>
              <a:spcAft>
                <a:spcPts val="0"/>
              </a:spcAft>
              <a:tabLst>
                <a:tab pos="5143500" algn="l"/>
              </a:tabLst>
            </a:pPr>
            <a:r>
              <a:rPr lang="en-US" sz="2000" dirty="0">
                <a:latin typeface="Trebuchet MS" panose="020B0603020202020204" pitchFamily="34" charset="0"/>
                <a:ea typeface="Times New Roman" panose="02020603050405020304" pitchFamily="18" charset="0"/>
              </a:rPr>
              <a:t>After EDA process the model is built and successfully tested.</a:t>
            </a:r>
          </a:p>
          <a:p>
            <a:endParaRPr lang="en-US" dirty="0" smtClean="0"/>
          </a:p>
          <a:p>
            <a:pPr marL="617220" lvl="1" indent="-342900">
              <a:lnSpc>
                <a:spcPct val="200000"/>
              </a:lnSpc>
              <a:buFont typeface="Wingdings" panose="05000000000000000000" pitchFamily="2" charset="2"/>
              <a:buChar char="Ø"/>
            </a:pPr>
            <a:r>
              <a:rPr lang="en-US" i="1" dirty="0"/>
              <a:t>Loading the Raw Data</a:t>
            </a:r>
          </a:p>
          <a:p>
            <a:pPr marL="617220" lvl="1" indent="-342900">
              <a:lnSpc>
                <a:spcPct val="200000"/>
              </a:lnSpc>
              <a:buFont typeface="Wingdings" panose="05000000000000000000" pitchFamily="2" charset="2"/>
              <a:buChar char="Ø"/>
            </a:pPr>
            <a:r>
              <a:rPr lang="en-US" i="1" dirty="0"/>
              <a:t>Exploratory Data Analysis</a:t>
            </a:r>
          </a:p>
          <a:p>
            <a:pPr marL="617220" lvl="1" indent="-342900">
              <a:lnSpc>
                <a:spcPct val="200000"/>
              </a:lnSpc>
              <a:buFont typeface="Wingdings" panose="05000000000000000000" pitchFamily="2" charset="2"/>
              <a:buChar char="Ø"/>
            </a:pPr>
            <a:r>
              <a:rPr lang="en-US" i="1" dirty="0"/>
              <a:t>Model Building</a:t>
            </a:r>
          </a:p>
          <a:p>
            <a:endParaRPr lang="en-IN" dirty="0"/>
          </a:p>
        </p:txBody>
      </p:sp>
    </p:spTree>
    <p:extLst>
      <p:ext uri="{BB962C8B-B14F-4D97-AF65-F5344CB8AC3E}">
        <p14:creationId xmlns:p14="http://schemas.microsoft.com/office/powerpoint/2010/main" val="272195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40768"/>
            <a:ext cx="5045732" cy="1066130"/>
          </a:xfrm>
        </p:spPr>
        <p:txBody>
          <a:bodyPr>
            <a:normAutofit fontScale="90000"/>
          </a:bodyPr>
          <a:lstStyle/>
          <a:p>
            <a:r>
              <a:rPr lang="en-IN" dirty="0" smtClean="0"/>
              <a:t/>
            </a:r>
            <a:br>
              <a:rPr lang="en-IN" dirty="0" smtClean="0"/>
            </a:b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8</a:t>
            </a:fld>
            <a:endParaRPr lang="en-US"/>
          </a:p>
        </p:txBody>
      </p:sp>
      <p:sp>
        <p:nvSpPr>
          <p:cNvPr id="12"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 </a:t>
            </a:r>
            <a:endParaRPr lang="en-GB" sz="1400" b="1" dirty="0">
              <a:solidFill>
                <a:schemeClr val="bg1"/>
              </a:solidFill>
              <a:latin typeface="Times New Roman" pitchFamily="18" charset="0"/>
              <a:cs typeface="Times New Roman" pitchFamily="18" charset="0"/>
            </a:endParaRPr>
          </a:p>
        </p:txBody>
      </p:sp>
      <p:pic>
        <p:nvPicPr>
          <p:cNvPr id="10" name="Content Placeholder 9">
            <a:extLst>
              <a:ext uri="{FF2B5EF4-FFF2-40B4-BE49-F238E27FC236}">
                <a16:creationId xmlns:a16="http://schemas.microsoft.com/office/drawing/2014/main" xmlns="" id="{4185A878-CCB1-4F5E-9368-28587CB931F5}"/>
              </a:ext>
            </a:extLst>
          </p:cNvPr>
          <p:cNvPicPr>
            <a:picLocks noGrp="1" noChangeAspect="1"/>
          </p:cNvPicPr>
          <p:nvPr>
            <p:ph sz="quarter" idx="1"/>
          </p:nvPr>
        </p:nvPicPr>
        <p:blipFill>
          <a:blip r:embed="rId2"/>
          <a:stretch>
            <a:fillRect/>
          </a:stretch>
        </p:blipFill>
        <p:spPr>
          <a:xfrm>
            <a:off x="2627784" y="980727"/>
            <a:ext cx="5256584" cy="5154939"/>
          </a:xfrm>
          <a:prstGeom prst="rect">
            <a:avLst/>
          </a:prstGeom>
        </p:spPr>
      </p:pic>
      <p:sp>
        <p:nvSpPr>
          <p:cNvPr id="7" name="TextBox 6"/>
          <p:cNvSpPr txBox="1"/>
          <p:nvPr/>
        </p:nvSpPr>
        <p:spPr>
          <a:xfrm>
            <a:off x="323528" y="692696"/>
            <a:ext cx="2952328" cy="1200329"/>
          </a:xfrm>
          <a:prstGeom prst="rect">
            <a:avLst/>
          </a:prstGeom>
          <a:noFill/>
        </p:spPr>
        <p:txBody>
          <a:bodyPr wrap="square" rtlCol="0">
            <a:spAutoFit/>
          </a:bodyPr>
          <a:lstStyle/>
          <a:p>
            <a:r>
              <a:rPr lang="en-US" sz="3600" b="1" u="sng" dirty="0" smtClean="0">
                <a:solidFill>
                  <a:schemeClr val="tx2"/>
                </a:solidFill>
              </a:rPr>
              <a:t>FLOW DIAGRAM</a:t>
            </a:r>
            <a:endParaRPr lang="en-IN" sz="3600" b="1" u="sng" dirty="0">
              <a:solidFill>
                <a:schemeClr val="tx2"/>
              </a:solidFill>
            </a:endParaRPr>
          </a:p>
        </p:txBody>
      </p:sp>
    </p:spTree>
    <p:extLst>
      <p:ext uri="{BB962C8B-B14F-4D97-AF65-F5344CB8AC3E}">
        <p14:creationId xmlns:p14="http://schemas.microsoft.com/office/powerpoint/2010/main" val="2441312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7864"/>
            <a:ext cx="7772400" cy="764353"/>
          </a:xfrm>
        </p:spPr>
        <p:txBody>
          <a:bodyPr>
            <a:normAutofit/>
          </a:bodyPr>
          <a:lstStyle/>
          <a:p>
            <a:r>
              <a:rPr lang="en-US" sz="3600" b="1" dirty="0" smtClean="0"/>
              <a:t>FUTURE WORK AND CONCLUSION </a:t>
            </a:r>
            <a:endParaRPr lang="en-IN" sz="3600" b="1"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9</a:t>
            </a:fld>
            <a:endParaRPr lang="en-US"/>
          </a:p>
        </p:txBody>
      </p:sp>
      <p:sp>
        <p:nvSpPr>
          <p:cNvPr id="6" name="Content Placeholder 5"/>
          <p:cNvSpPr>
            <a:spLocks noGrp="1"/>
          </p:cNvSpPr>
          <p:nvPr>
            <p:ph sz="quarter" idx="1"/>
          </p:nvPr>
        </p:nvSpPr>
        <p:spPr/>
        <p:txBody>
          <a:bodyPr/>
          <a:lstStyle/>
          <a:p>
            <a:pPr marL="0" indent="0">
              <a:buNone/>
            </a:pPr>
            <a:r>
              <a:rPr lang="en-IN" dirty="0"/>
              <a:t> </a:t>
            </a:r>
            <a:r>
              <a:rPr lang="en-IN" sz="3200" b="1" dirty="0" smtClean="0">
                <a:solidFill>
                  <a:schemeClr val="tx2"/>
                </a:solidFill>
              </a:rPr>
              <a:t>FUTURE WORK :</a:t>
            </a:r>
          </a:p>
          <a:p>
            <a:pPr marL="285750" indent="-285750">
              <a:buFont typeface="Wingdings" panose="05000000000000000000" pitchFamily="2" charset="2"/>
              <a:buChar char="§"/>
            </a:pPr>
            <a:r>
              <a:rPr lang="en-US" dirty="0"/>
              <a:t>The dataset includes special occasions </a:t>
            </a:r>
            <a:r>
              <a:rPr lang="en-US" dirty="0" err="1"/>
              <a:t>i.e</a:t>
            </a:r>
            <a:r>
              <a:rPr lang="en-US" dirty="0"/>
              <a:t> Christmas, pre-Christmas, black Friday, </a:t>
            </a:r>
            <a:r>
              <a:rPr lang="en-US" dirty="0" err="1"/>
              <a:t>Labour</a:t>
            </a:r>
            <a:r>
              <a:rPr lang="en-US" dirty="0"/>
              <a:t> day, etc. On these days people tend to shop more than usual days. So adding these as a feature to data will also improve accuracy to a great extent.</a:t>
            </a:r>
          </a:p>
          <a:p>
            <a:pPr marL="285750" indent="-285750">
              <a:buFont typeface="Wingdings" panose="05000000000000000000" pitchFamily="2" charset="2"/>
              <a:buChar char="§"/>
            </a:pPr>
            <a:r>
              <a:rPr lang="en-US" dirty="0"/>
              <a:t>Also there are a missing value gap between training data and test data with 2 features i.e. CPI and Unemployment. If that gap is reduced then also performance can be improved.</a:t>
            </a:r>
          </a:p>
          <a:p>
            <a:pPr marL="0" indent="0">
              <a:buNone/>
            </a:pPr>
            <a:r>
              <a:rPr lang="en-US" dirty="0" smtClean="0"/>
              <a:t> </a:t>
            </a:r>
            <a:endParaRPr lang="en-US" dirty="0"/>
          </a:p>
          <a:p>
            <a:pPr marL="0" indent="0">
              <a:buNone/>
            </a:pPr>
            <a:endParaRPr lang="en-IN" dirty="0" smtClean="0"/>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4984839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984</TotalTime>
  <Words>709</Words>
  <Application>Microsoft Office PowerPoint</Application>
  <PresentationFormat>On-screen Show (4:3)</PresentationFormat>
  <Paragraphs>117</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 Rounded MT Bold</vt:lpstr>
      <vt:lpstr>Calibri</vt:lpstr>
      <vt:lpstr>Franklin Gothic Book</vt:lpstr>
      <vt:lpstr>Perpetua</vt:lpstr>
      <vt:lpstr>Times New Roman</vt:lpstr>
      <vt:lpstr>Trebuchet MS</vt:lpstr>
      <vt:lpstr>Wingdings</vt:lpstr>
      <vt:lpstr>Wingdings 2</vt:lpstr>
      <vt:lpstr>Equity</vt:lpstr>
      <vt:lpstr> </vt:lpstr>
      <vt:lpstr>OUTLINE </vt:lpstr>
      <vt:lpstr>PowerPoint Presentation</vt:lpstr>
      <vt:lpstr>PROBLEM STATEMENT </vt:lpstr>
      <vt:lpstr>Ml ALGORITHMS USED</vt:lpstr>
      <vt:lpstr>TOOLS USED</vt:lpstr>
      <vt:lpstr>METHODOLOGY </vt:lpstr>
      <vt:lpstr> </vt:lpstr>
      <vt:lpstr>FUTURE WORK AND CONCLUSION </vt:lpstr>
      <vt:lpstr>CONCLUSION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ARM ROBOT FOR PICK AND PLACE</dc:title>
  <dc:creator>HP</dc:creator>
  <cp:lastModifiedBy>Dell</cp:lastModifiedBy>
  <cp:revision>168</cp:revision>
  <dcterms:created xsi:type="dcterms:W3CDTF">2018-10-15T16:28:03Z</dcterms:created>
  <dcterms:modified xsi:type="dcterms:W3CDTF">2021-09-30T06:48:47Z</dcterms:modified>
</cp:coreProperties>
</file>