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5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3.sv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7496" y="-387378"/>
            <a:ext cx="20780004" cy="11061757"/>
            <a:chOff x="0" y="0"/>
            <a:chExt cx="27706672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645993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18645993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1283299" y="8967304"/>
            <a:ext cx="20854598" cy="4295913"/>
            <a:chOff x="0" y="0"/>
            <a:chExt cx="5492569" cy="113143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92569" cy="1131434"/>
            </a:xfrm>
            <a:custGeom>
              <a:avLst/>
              <a:gdLst/>
              <a:ahLst/>
              <a:cxnLst/>
              <a:rect l="l" t="t" r="r" b="b"/>
              <a:pathLst>
                <a:path w="5492569" h="1131434">
                  <a:moveTo>
                    <a:pt x="0" y="0"/>
                  </a:moveTo>
                  <a:lnTo>
                    <a:pt x="5492569" y="0"/>
                  </a:lnTo>
                  <a:lnTo>
                    <a:pt x="5492569" y="1131434"/>
                  </a:lnTo>
                  <a:lnTo>
                    <a:pt x="0" y="1131434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492569" cy="1169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02697" y="4932050"/>
            <a:ext cx="19493395" cy="4655877"/>
            <a:chOff x="0" y="0"/>
            <a:chExt cx="25991193" cy="6207837"/>
          </a:xfrm>
        </p:grpSpPr>
        <p:sp>
          <p:nvSpPr>
            <p:cNvPr id="13" name="Freeform 13"/>
            <p:cNvSpPr/>
            <p:nvPr/>
          </p:nvSpPr>
          <p:spPr>
            <a:xfrm>
              <a:off x="16562401" y="31978"/>
              <a:ext cx="9428791" cy="6175858"/>
            </a:xfrm>
            <a:custGeom>
              <a:avLst/>
              <a:gdLst/>
              <a:ahLst/>
              <a:cxnLst/>
              <a:rect l="l" t="t" r="r" b="b"/>
              <a:pathLst>
                <a:path w="9428791" h="6175858">
                  <a:moveTo>
                    <a:pt x="0" y="0"/>
                  </a:moveTo>
                  <a:lnTo>
                    <a:pt x="9428792" y="0"/>
                  </a:lnTo>
                  <a:lnTo>
                    <a:pt x="9428792" y="6175859"/>
                  </a:lnTo>
                  <a:lnTo>
                    <a:pt x="0" y="617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9149420" cy="6175858"/>
            </a:xfrm>
            <a:custGeom>
              <a:avLst/>
              <a:gdLst/>
              <a:ahLst/>
              <a:cxnLst/>
              <a:rect l="l" t="t" r="r" b="b"/>
              <a:pathLst>
                <a:path w="9149420" h="6175858">
                  <a:moveTo>
                    <a:pt x="0" y="0"/>
                  </a:moveTo>
                  <a:lnTo>
                    <a:pt x="9149420" y="0"/>
                  </a:lnTo>
                  <a:lnTo>
                    <a:pt x="9149420" y="6175858"/>
                  </a:lnTo>
                  <a:lnTo>
                    <a:pt x="0" y="6175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8700" y="1914001"/>
            <a:ext cx="16230600" cy="14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21"/>
              </a:lnSpc>
            </a:pPr>
            <a:r>
              <a:rPr lang="en-IN" sz="9900" dirty="0" smtClean="0">
                <a:solidFill>
                  <a:srgbClr val="442816"/>
                </a:solidFill>
                <a:latin typeface="Balmy"/>
              </a:rPr>
              <a:t>Wave Tales With Code</a:t>
            </a:r>
            <a:endParaRPr lang="en-US" sz="9900" dirty="0">
              <a:solidFill>
                <a:srgbClr val="442816"/>
              </a:solidFill>
              <a:latin typeface="Balm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25080" y="3594865"/>
            <a:ext cx="15437841" cy="1045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1"/>
              </a:lnSpc>
            </a:pPr>
            <a:r>
              <a:rPr lang="en-US" sz="3867">
                <a:solidFill>
                  <a:srgbClr val="8D5D39"/>
                </a:solidFill>
                <a:latin typeface="Balmy"/>
              </a:rPr>
              <a:t>Unleash Your Creativity: Python-Powered Story Generator.</a:t>
            </a:r>
          </a:p>
          <a:p>
            <a:pPr algn="ctr">
              <a:lnSpc>
                <a:spcPts val="4021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2200308" y="5411625"/>
            <a:ext cx="13887384" cy="307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1"/>
              </a:lnSpc>
            </a:pPr>
            <a:r>
              <a:rPr lang="en-US" sz="3867" dirty="0">
                <a:solidFill>
                  <a:srgbClr val="8D5D39"/>
                </a:solidFill>
                <a:latin typeface="Balmy"/>
              </a:rPr>
              <a:t>Prepared By</a:t>
            </a:r>
          </a:p>
          <a:p>
            <a:pPr algn="ctr">
              <a:lnSpc>
                <a:spcPts val="4021"/>
              </a:lnSpc>
            </a:pPr>
            <a:r>
              <a:rPr lang="en-US" sz="3867" dirty="0">
                <a:solidFill>
                  <a:srgbClr val="8D5D39"/>
                </a:solidFill>
                <a:latin typeface="Balmy"/>
              </a:rPr>
              <a:t>Name :</a:t>
            </a:r>
            <a:r>
              <a:rPr lang="en-US" sz="3867" dirty="0" err="1">
                <a:solidFill>
                  <a:srgbClr val="8D5D39"/>
                </a:solidFill>
                <a:latin typeface="Balmy"/>
              </a:rPr>
              <a:t>Ankita</a:t>
            </a:r>
            <a:r>
              <a:rPr lang="en-US" sz="3867" dirty="0">
                <a:solidFill>
                  <a:srgbClr val="8D5D39"/>
                </a:solidFill>
                <a:latin typeface="Balmy"/>
              </a:rPr>
              <a:t> </a:t>
            </a:r>
            <a:r>
              <a:rPr lang="en-US" sz="3867" dirty="0" err="1">
                <a:solidFill>
                  <a:srgbClr val="8D5D39"/>
                </a:solidFill>
                <a:latin typeface="Balmy"/>
              </a:rPr>
              <a:t>Vekariya</a:t>
            </a:r>
            <a:r>
              <a:rPr lang="en-US" sz="3867" dirty="0">
                <a:solidFill>
                  <a:srgbClr val="8D5D39"/>
                </a:solidFill>
                <a:latin typeface="Balmy"/>
              </a:rPr>
              <a:t>.</a:t>
            </a:r>
          </a:p>
          <a:p>
            <a:pPr algn="ctr">
              <a:lnSpc>
                <a:spcPts val="4021"/>
              </a:lnSpc>
            </a:pPr>
            <a:r>
              <a:rPr lang="en-US" sz="3867" dirty="0">
                <a:solidFill>
                  <a:srgbClr val="8D5D39"/>
                </a:solidFill>
                <a:latin typeface="Balmy"/>
              </a:rPr>
              <a:t>Roll No : 169</a:t>
            </a:r>
          </a:p>
          <a:p>
            <a:pPr algn="ctr">
              <a:lnSpc>
                <a:spcPts val="4021"/>
              </a:lnSpc>
            </a:pPr>
            <a:r>
              <a:rPr lang="en-US" sz="3867" dirty="0">
                <a:solidFill>
                  <a:srgbClr val="8D5D39"/>
                </a:solidFill>
                <a:latin typeface="Balmy"/>
              </a:rPr>
              <a:t>Enrollment No </a:t>
            </a:r>
            <a:r>
              <a:rPr lang="en-US" sz="3867" dirty="0" smtClean="0">
                <a:solidFill>
                  <a:srgbClr val="8D5D39"/>
                </a:solidFill>
                <a:latin typeface="Balmy"/>
              </a:rPr>
              <a:t>22002170510009</a:t>
            </a:r>
            <a:endParaRPr lang="en-US" sz="3867" dirty="0">
              <a:solidFill>
                <a:srgbClr val="8D5D39"/>
              </a:solidFill>
              <a:latin typeface="Balmy"/>
            </a:endParaRPr>
          </a:p>
          <a:p>
            <a:pPr algn="ctr">
              <a:lnSpc>
                <a:spcPts val="4021"/>
              </a:lnSpc>
            </a:pPr>
            <a:r>
              <a:rPr lang="en-US" sz="3867" dirty="0">
                <a:solidFill>
                  <a:srgbClr val="8D5D39"/>
                </a:solidFill>
                <a:latin typeface="Balmy"/>
              </a:rPr>
              <a:t>Batch : A5</a:t>
            </a:r>
          </a:p>
          <a:p>
            <a:pPr algn="ctr">
              <a:lnSpc>
                <a:spcPts val="4021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46002" y="-387378"/>
            <a:ext cx="20780004" cy="11061757"/>
            <a:chOff x="0" y="0"/>
            <a:chExt cx="27706672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645993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18645993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523940" y="679367"/>
            <a:ext cx="11240121" cy="1422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43"/>
              </a:lnSpc>
            </a:pPr>
            <a:r>
              <a:rPr lang="en-US" sz="10330" dirty="0">
                <a:solidFill>
                  <a:srgbClr val="442816"/>
                </a:solidFill>
                <a:latin typeface="Balmy"/>
              </a:rPr>
              <a:t>I</a:t>
            </a:r>
            <a:r>
              <a:rPr lang="en-US" sz="10330" dirty="0" smtClean="0">
                <a:solidFill>
                  <a:srgbClr val="442816"/>
                </a:solidFill>
                <a:latin typeface="Balmy"/>
              </a:rPr>
              <a:t>ntroduction</a:t>
            </a:r>
            <a:endParaRPr lang="en-US" sz="10330" dirty="0">
              <a:solidFill>
                <a:srgbClr val="442816"/>
              </a:solidFill>
              <a:latin typeface="Balmy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1139905" y="7849152"/>
            <a:ext cx="20567810" cy="2843395"/>
            <a:chOff x="0" y="0"/>
            <a:chExt cx="5417037" cy="7488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17036" cy="748878"/>
            </a:xfrm>
            <a:custGeom>
              <a:avLst/>
              <a:gdLst/>
              <a:ahLst/>
              <a:cxnLst/>
              <a:rect l="l" t="t" r="r" b="b"/>
              <a:pathLst>
                <a:path w="5417036" h="748878">
                  <a:moveTo>
                    <a:pt x="0" y="0"/>
                  </a:moveTo>
                  <a:lnTo>
                    <a:pt x="5417036" y="0"/>
                  </a:lnTo>
                  <a:lnTo>
                    <a:pt x="5417036" y="748878"/>
                  </a:lnTo>
                  <a:lnTo>
                    <a:pt x="0" y="748878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417037" cy="786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2398803" y="4445826"/>
            <a:ext cx="346521" cy="6806653"/>
            <a:chOff x="0" y="0"/>
            <a:chExt cx="462027" cy="9075537"/>
          </a:xfrm>
        </p:grpSpPr>
        <p:sp>
          <p:nvSpPr>
            <p:cNvPr id="14" name="Freeform 14"/>
            <p:cNvSpPr/>
            <p:nvPr/>
          </p:nvSpPr>
          <p:spPr>
            <a:xfrm rot="-5400000">
              <a:off x="-2871170" y="2871170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5400000">
              <a:off x="-2717161" y="5896349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4637736" y="3483132"/>
            <a:ext cx="231014" cy="8732040"/>
            <a:chOff x="0" y="0"/>
            <a:chExt cx="308018" cy="11642721"/>
          </a:xfrm>
        </p:grpSpPr>
        <p:sp>
          <p:nvSpPr>
            <p:cNvPr id="17" name="Freeform 17"/>
            <p:cNvSpPr/>
            <p:nvPr/>
          </p:nvSpPr>
          <p:spPr>
            <a:xfrm rot="5400000">
              <a:off x="-2871170" y="2871170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 rot="-5400000">
              <a:off x="-2871170" y="8463532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9"/>
                  </a:lnTo>
                  <a:lnTo>
                    <a:pt x="0" y="308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Freeform 19"/>
          <p:cNvSpPr/>
          <p:nvPr/>
        </p:nvSpPr>
        <p:spPr>
          <a:xfrm>
            <a:off x="4541255" y="6473639"/>
            <a:ext cx="9205491" cy="5569322"/>
          </a:xfrm>
          <a:custGeom>
            <a:avLst/>
            <a:gdLst/>
            <a:ahLst/>
            <a:cxnLst/>
            <a:rect l="l" t="t" r="r" b="b"/>
            <a:pathLst>
              <a:path w="9205491" h="5569322">
                <a:moveTo>
                  <a:pt x="0" y="0"/>
                </a:moveTo>
                <a:lnTo>
                  <a:pt x="9205490" y="0"/>
                </a:lnTo>
                <a:lnTo>
                  <a:pt x="9205490" y="5569322"/>
                </a:lnTo>
                <a:lnTo>
                  <a:pt x="0" y="5569322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2330" y="2221290"/>
            <a:ext cx="17603340" cy="45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641" lvl="1" indent="-395321">
              <a:lnSpc>
                <a:spcPts val="5126"/>
              </a:lnSpc>
              <a:buFont typeface="Arial"/>
              <a:buChar char="•"/>
            </a:pP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Briefly introduce the concept of the Kids' Fictional Story Generator.</a:t>
            </a:r>
          </a:p>
          <a:p>
            <a:pPr marL="790641" lvl="1" indent="-395321">
              <a:lnSpc>
                <a:spcPts val="5126"/>
              </a:lnSpc>
              <a:buFont typeface="Arial"/>
              <a:buChar char="•"/>
            </a:pP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Purpose: To create engaging fictional stories based on user input.</a:t>
            </a:r>
          </a:p>
          <a:p>
            <a:pPr marL="790641" lvl="1" indent="-395321">
              <a:lnSpc>
                <a:spcPts val="5126"/>
              </a:lnSpc>
              <a:buFont typeface="Arial"/>
              <a:buChar char="•"/>
            </a:pP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Highlight the importance of fostering creativity and imagination in children through story  </a:t>
            </a:r>
            <a:r>
              <a:rPr lang="en-US" sz="3662" dirty="0" smtClean="0">
                <a:solidFill>
                  <a:srgbClr val="442816"/>
                </a:solidFill>
                <a:latin typeface="Childos Arabic Light"/>
              </a:rPr>
              <a:t>telling</a:t>
            </a: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.</a:t>
            </a:r>
          </a:p>
          <a:p>
            <a:pPr marL="790641" lvl="1" indent="-395321">
              <a:lnSpc>
                <a:spcPts val="5126"/>
              </a:lnSpc>
              <a:buFont typeface="Arial"/>
              <a:buChar char="•"/>
            </a:pP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New story concepts or prompts to </a:t>
            </a:r>
            <a:r>
              <a:rPr lang="en-US" sz="3662" dirty="0" err="1">
                <a:solidFill>
                  <a:srgbClr val="442816"/>
                </a:solidFill>
                <a:latin typeface="Childos Arabic Light"/>
              </a:rPr>
              <a:t>kickstart</a:t>
            </a:r>
            <a:r>
              <a:rPr lang="en-US" sz="3662" dirty="0">
                <a:solidFill>
                  <a:srgbClr val="442816"/>
                </a:solidFill>
                <a:latin typeface="Childos Arabic Light"/>
              </a:rPr>
              <a:t> their writing process, explore different narrative possibilities, or simply enjoy the spontaneity of creative storytelling.</a:t>
            </a:r>
          </a:p>
          <a:p>
            <a:pPr>
              <a:lnSpc>
                <a:spcPts val="5126"/>
              </a:lnSpc>
            </a:pPr>
            <a:endParaRPr dirty="0"/>
          </a:p>
        </p:txBody>
      </p:sp>
      <p:sp>
        <p:nvSpPr>
          <p:cNvPr id="21" name="Freeform 21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46002" y="-774757"/>
            <a:ext cx="20780004" cy="11061757"/>
            <a:chOff x="0" y="0"/>
            <a:chExt cx="27706672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645993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18645993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1283299" y="-1666590"/>
            <a:ext cx="5493463" cy="13620180"/>
            <a:chOff x="0" y="0"/>
            <a:chExt cx="1446838" cy="35872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46838" cy="3587208"/>
            </a:xfrm>
            <a:custGeom>
              <a:avLst/>
              <a:gdLst/>
              <a:ahLst/>
              <a:cxnLst/>
              <a:rect l="l" t="t" r="r" b="b"/>
              <a:pathLst>
                <a:path w="1446838" h="3587208">
                  <a:moveTo>
                    <a:pt x="0" y="0"/>
                  </a:moveTo>
                  <a:lnTo>
                    <a:pt x="1446838" y="0"/>
                  </a:lnTo>
                  <a:lnTo>
                    <a:pt x="1446838" y="3587208"/>
                  </a:lnTo>
                  <a:lnTo>
                    <a:pt x="0" y="3587208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46838" cy="3625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36904" y="-356962"/>
            <a:ext cx="346521" cy="11000925"/>
            <a:chOff x="0" y="0"/>
            <a:chExt cx="462027" cy="14667900"/>
          </a:xfrm>
        </p:grpSpPr>
        <p:sp>
          <p:nvSpPr>
            <p:cNvPr id="13" name="Freeform 13"/>
            <p:cNvSpPr/>
            <p:nvPr/>
          </p:nvSpPr>
          <p:spPr>
            <a:xfrm rot="-5400000">
              <a:off x="-2871170" y="2871170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5400000">
              <a:off x="-2717161" y="5896349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-5400000">
              <a:off x="-2717161" y="11488711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9"/>
                  </a:lnTo>
                  <a:lnTo>
                    <a:pt x="0" y="308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-1283299" y="321583"/>
            <a:ext cx="5783925" cy="6489677"/>
          </a:xfrm>
          <a:custGeom>
            <a:avLst/>
            <a:gdLst/>
            <a:ahLst/>
            <a:cxnLst/>
            <a:rect l="l" t="t" r="r" b="b"/>
            <a:pathLst>
              <a:path w="5783925" h="6489677">
                <a:moveTo>
                  <a:pt x="0" y="0"/>
                </a:moveTo>
                <a:lnTo>
                  <a:pt x="5783925" y="0"/>
                </a:lnTo>
                <a:lnTo>
                  <a:pt x="5783925" y="6489677"/>
                </a:lnTo>
                <a:lnTo>
                  <a:pt x="0" y="6489677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4811833" y="6243056"/>
            <a:ext cx="8848737" cy="4789379"/>
          </a:xfrm>
          <a:custGeom>
            <a:avLst/>
            <a:gdLst/>
            <a:ahLst/>
            <a:cxnLst/>
            <a:rect l="l" t="t" r="r" b="b"/>
            <a:pathLst>
              <a:path w="8848737" h="4789379">
                <a:moveTo>
                  <a:pt x="0" y="0"/>
                </a:moveTo>
                <a:lnTo>
                  <a:pt x="8848737" y="0"/>
                </a:lnTo>
                <a:lnTo>
                  <a:pt x="8848737" y="4789379"/>
                </a:lnTo>
                <a:lnTo>
                  <a:pt x="0" y="4789379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426533" y="738200"/>
            <a:ext cx="9345460" cy="1293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2"/>
              </a:lnSpc>
            </a:pPr>
            <a:r>
              <a:rPr lang="en-US" sz="9415" dirty="0">
                <a:solidFill>
                  <a:srgbClr val="442816"/>
                </a:solidFill>
                <a:latin typeface="Balmy"/>
              </a:rPr>
              <a:t>F</a:t>
            </a:r>
            <a:r>
              <a:rPr lang="en-US" sz="9415" dirty="0" smtClean="0">
                <a:solidFill>
                  <a:srgbClr val="442816"/>
                </a:solidFill>
                <a:latin typeface="Balmy"/>
              </a:rPr>
              <a:t>unctionalities</a:t>
            </a:r>
            <a:endParaRPr lang="en-US" sz="9415" dirty="0">
              <a:solidFill>
                <a:srgbClr val="442816"/>
              </a:solidFill>
              <a:latin typeface="Balm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338062" y="2298990"/>
            <a:ext cx="13026160" cy="1443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5"/>
              </a:lnSpc>
            </a:pPr>
            <a:r>
              <a:rPr lang="en-US" sz="4103">
                <a:solidFill>
                  <a:srgbClr val="442816"/>
                </a:solidFill>
                <a:latin typeface="Childos Arabic Light"/>
              </a:rPr>
              <a:t>It takes user input as text.</a:t>
            </a:r>
          </a:p>
          <a:p>
            <a:pPr>
              <a:lnSpc>
                <a:spcPts val="5745"/>
              </a:lnSpc>
              <a:spcBef>
                <a:spcPct val="0"/>
              </a:spcBef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6426533" y="3990422"/>
            <a:ext cx="11982923" cy="1327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5"/>
              </a:lnSpc>
            </a:pPr>
            <a:r>
              <a:rPr lang="en-US" sz="3775">
                <a:solidFill>
                  <a:srgbClr val="442816"/>
                </a:solidFill>
                <a:latin typeface="Childos Arabic Light"/>
              </a:rPr>
              <a:t>Preprocesses the text to extract meaningful words.</a:t>
            </a:r>
          </a:p>
          <a:p>
            <a:pPr>
              <a:lnSpc>
                <a:spcPts val="5285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6338062" y="5555914"/>
            <a:ext cx="11982923" cy="1327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5"/>
              </a:lnSpc>
            </a:pPr>
            <a:r>
              <a:rPr lang="en-US" sz="3775">
                <a:solidFill>
                  <a:srgbClr val="442816"/>
                </a:solidFill>
                <a:latin typeface="Childos Arabic Light"/>
              </a:rPr>
              <a:t>Preprocesses the text to extract meaningful words.</a:t>
            </a:r>
          </a:p>
          <a:p>
            <a:pPr>
              <a:lnSpc>
                <a:spcPts val="5285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4500626" y="2365059"/>
            <a:ext cx="1664137" cy="12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0"/>
              </a:lnSpc>
            </a:pPr>
            <a:r>
              <a:rPr lang="en-US" sz="8808">
                <a:solidFill>
                  <a:srgbClr val="442816"/>
                </a:solidFill>
                <a:latin typeface="Balmy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00626" y="3979904"/>
            <a:ext cx="1664137" cy="12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0"/>
              </a:lnSpc>
            </a:pPr>
            <a:r>
              <a:rPr lang="en-US" sz="8808">
                <a:solidFill>
                  <a:srgbClr val="442816"/>
                </a:solidFill>
                <a:latin typeface="Balmy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500626" y="5552742"/>
            <a:ext cx="1664137" cy="12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0"/>
              </a:lnSpc>
            </a:pPr>
            <a:r>
              <a:rPr lang="en-US" sz="8808">
                <a:solidFill>
                  <a:srgbClr val="442816"/>
                </a:solidFill>
                <a:latin typeface="Balmy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00626" y="7135110"/>
            <a:ext cx="1664137" cy="12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0"/>
              </a:lnSpc>
            </a:pPr>
            <a:r>
              <a:rPr lang="en-US" sz="8808">
                <a:solidFill>
                  <a:srgbClr val="442816"/>
                </a:solidFill>
                <a:latin typeface="Balmy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00626" y="8688897"/>
            <a:ext cx="1664137" cy="120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0"/>
              </a:lnSpc>
            </a:pPr>
            <a:r>
              <a:rPr lang="en-US" sz="8808">
                <a:solidFill>
                  <a:srgbClr val="442816"/>
                </a:solidFill>
                <a:latin typeface="Balmy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05077" y="8618749"/>
            <a:ext cx="11982923" cy="66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5"/>
              </a:lnSpc>
              <a:spcBef>
                <a:spcPct val="0"/>
              </a:spcBef>
            </a:pPr>
            <a:r>
              <a:rPr lang="en-US" sz="3775">
                <a:solidFill>
                  <a:srgbClr val="442816"/>
                </a:solidFill>
                <a:latin typeface="Childos Arabic Light"/>
              </a:rPr>
              <a:t>Outputs the generated story.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338062" y="6877935"/>
            <a:ext cx="11479931" cy="190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3"/>
              </a:lnSpc>
            </a:pPr>
            <a:r>
              <a:rPr lang="en-US" sz="3616">
                <a:solidFill>
                  <a:srgbClr val="442816"/>
                </a:solidFill>
                <a:latin typeface="Childos Arabic Light"/>
              </a:rPr>
              <a:t>Constructs a fictional story template using randomly selected story elements.</a:t>
            </a:r>
          </a:p>
          <a:p>
            <a:pPr>
              <a:lnSpc>
                <a:spcPts val="5063"/>
              </a:lnSpc>
              <a:spcBef>
                <a:spcPct val="0"/>
              </a:spcBef>
            </a:pPr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6245" y="-387378"/>
            <a:ext cx="13787757" cy="11061757"/>
            <a:chOff x="0" y="0"/>
            <a:chExt cx="18383676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-1283299" y="-1666590"/>
            <a:ext cx="10254039" cy="13620180"/>
            <a:chOff x="0" y="0"/>
            <a:chExt cx="2700652" cy="35872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0652" cy="3587208"/>
            </a:xfrm>
            <a:custGeom>
              <a:avLst/>
              <a:gdLst/>
              <a:ahLst/>
              <a:cxnLst/>
              <a:rect l="l" t="t" r="r" b="b"/>
              <a:pathLst>
                <a:path w="2700652" h="3587208">
                  <a:moveTo>
                    <a:pt x="0" y="0"/>
                  </a:moveTo>
                  <a:lnTo>
                    <a:pt x="2700652" y="0"/>
                  </a:lnTo>
                  <a:lnTo>
                    <a:pt x="2700652" y="3587208"/>
                  </a:lnTo>
                  <a:lnTo>
                    <a:pt x="0" y="3587208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00652" cy="3625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797479" y="-356962"/>
            <a:ext cx="346521" cy="11000925"/>
            <a:chOff x="0" y="0"/>
            <a:chExt cx="462027" cy="14667900"/>
          </a:xfrm>
        </p:grpSpPr>
        <p:sp>
          <p:nvSpPr>
            <p:cNvPr id="11" name="Freeform 11"/>
            <p:cNvSpPr/>
            <p:nvPr/>
          </p:nvSpPr>
          <p:spPr>
            <a:xfrm rot="-5400000">
              <a:off x="-2871170" y="2871170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5400000">
              <a:off x="-2717161" y="5896349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5400000">
              <a:off x="-2717161" y="11488711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9"/>
                  </a:lnTo>
                  <a:lnTo>
                    <a:pt x="0" y="308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145761" y="1190625"/>
            <a:ext cx="6505958" cy="163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21"/>
              </a:lnSpc>
            </a:pPr>
            <a:r>
              <a:rPr lang="en-US" sz="11847" dirty="0">
                <a:solidFill>
                  <a:srgbClr val="442816"/>
                </a:solidFill>
                <a:latin typeface="Balmy"/>
              </a:rPr>
              <a:t>M</a:t>
            </a:r>
            <a:r>
              <a:rPr lang="en-US" sz="11847" dirty="0" smtClean="0">
                <a:solidFill>
                  <a:srgbClr val="442816"/>
                </a:solidFill>
                <a:latin typeface="Balmy"/>
              </a:rPr>
              <a:t>erits</a:t>
            </a:r>
            <a:endParaRPr lang="en-US" sz="11847" dirty="0">
              <a:solidFill>
                <a:srgbClr val="442816"/>
              </a:solidFill>
              <a:latin typeface="Balm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182596" y="1190625"/>
            <a:ext cx="7066808" cy="149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10961" dirty="0">
                <a:solidFill>
                  <a:srgbClr val="442816"/>
                </a:solidFill>
                <a:latin typeface="Balmy"/>
              </a:rPr>
              <a:t>D</a:t>
            </a:r>
            <a:r>
              <a:rPr lang="en-US" sz="10961" dirty="0" smtClean="0">
                <a:solidFill>
                  <a:srgbClr val="442816"/>
                </a:solidFill>
                <a:latin typeface="Balmy"/>
              </a:rPr>
              <a:t>emerits</a:t>
            </a:r>
            <a:endParaRPr lang="en-US" sz="10961" dirty="0">
              <a:solidFill>
                <a:srgbClr val="442816"/>
              </a:solidFill>
              <a:latin typeface="Balmy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1137903" y="6854649"/>
            <a:ext cx="5156193" cy="4228079"/>
          </a:xfrm>
          <a:custGeom>
            <a:avLst/>
            <a:gdLst/>
            <a:ahLst/>
            <a:cxnLst/>
            <a:rect l="l" t="t" r="r" b="b"/>
            <a:pathLst>
              <a:path w="5156193" h="4228079">
                <a:moveTo>
                  <a:pt x="0" y="0"/>
                </a:moveTo>
                <a:lnTo>
                  <a:pt x="5156194" y="0"/>
                </a:lnTo>
                <a:lnTo>
                  <a:pt x="5156194" y="4228078"/>
                </a:lnTo>
                <a:lnTo>
                  <a:pt x="0" y="4228078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836268" y="6854649"/>
            <a:ext cx="5124944" cy="4228079"/>
          </a:xfrm>
          <a:custGeom>
            <a:avLst/>
            <a:gdLst/>
            <a:ahLst/>
            <a:cxnLst/>
            <a:rect l="l" t="t" r="r" b="b"/>
            <a:pathLst>
              <a:path w="5124944" h="4228079">
                <a:moveTo>
                  <a:pt x="5124944" y="0"/>
                </a:moveTo>
                <a:lnTo>
                  <a:pt x="0" y="0"/>
                </a:lnTo>
                <a:lnTo>
                  <a:pt x="0" y="4228078"/>
                </a:lnTo>
                <a:lnTo>
                  <a:pt x="5124944" y="4228078"/>
                </a:lnTo>
                <a:lnTo>
                  <a:pt x="5124944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662617" y="2898681"/>
            <a:ext cx="8559089" cy="32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Inspiration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Efficiency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Diverse Content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Educational Tool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 Experimentation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54722" y="2732395"/>
            <a:ext cx="8559089" cy="39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Lack of Originality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Limited Creativity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Bias and Stereotypes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Dependency</a:t>
            </a:r>
          </a:p>
          <a:p>
            <a:pPr marL="726791" lvl="1" indent="-363395">
              <a:lnSpc>
                <a:spcPts val="5217"/>
              </a:lnSpc>
              <a:buFont typeface="Arial"/>
              <a:buChar char="•"/>
            </a:pPr>
            <a:r>
              <a:rPr lang="en-US" sz="3366">
                <a:solidFill>
                  <a:srgbClr val="442816"/>
                </a:solidFill>
                <a:latin typeface="Childos Arabic Light"/>
              </a:rPr>
              <a:t>Privacy Concerns</a:t>
            </a:r>
          </a:p>
          <a:p>
            <a:pPr>
              <a:lnSpc>
                <a:spcPts val="5217"/>
              </a:lnSpc>
            </a:pPr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46002" y="-387378"/>
            <a:ext cx="20780004" cy="11061757"/>
            <a:chOff x="0" y="0"/>
            <a:chExt cx="27706672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645993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18645993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0" y="-903667"/>
            <a:ext cx="5493463" cy="13620180"/>
            <a:chOff x="0" y="0"/>
            <a:chExt cx="1446838" cy="35872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46838" cy="3587208"/>
            </a:xfrm>
            <a:custGeom>
              <a:avLst/>
              <a:gdLst/>
              <a:ahLst/>
              <a:cxnLst/>
              <a:rect l="l" t="t" r="r" b="b"/>
              <a:pathLst>
                <a:path w="1446838" h="3587208">
                  <a:moveTo>
                    <a:pt x="0" y="0"/>
                  </a:moveTo>
                  <a:lnTo>
                    <a:pt x="1446838" y="0"/>
                  </a:lnTo>
                  <a:lnTo>
                    <a:pt x="1446838" y="3587208"/>
                  </a:lnTo>
                  <a:lnTo>
                    <a:pt x="0" y="3587208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46838" cy="3625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46943" y="0"/>
            <a:ext cx="346521" cy="11000925"/>
            <a:chOff x="0" y="0"/>
            <a:chExt cx="462027" cy="14667900"/>
          </a:xfrm>
        </p:grpSpPr>
        <p:sp>
          <p:nvSpPr>
            <p:cNvPr id="13" name="Freeform 13"/>
            <p:cNvSpPr/>
            <p:nvPr/>
          </p:nvSpPr>
          <p:spPr>
            <a:xfrm rot="-5400000">
              <a:off x="-2871170" y="2871170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5400000">
              <a:off x="-2717161" y="5896349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8"/>
                  </a:lnTo>
                  <a:lnTo>
                    <a:pt x="0" y="308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-5400000">
              <a:off x="-2717161" y="11488711"/>
              <a:ext cx="6050358" cy="308018"/>
            </a:xfrm>
            <a:custGeom>
              <a:avLst/>
              <a:gdLst/>
              <a:ahLst/>
              <a:cxnLst/>
              <a:rect l="l" t="t" r="r" b="b"/>
              <a:pathLst>
                <a:path w="6050358" h="308018">
                  <a:moveTo>
                    <a:pt x="0" y="0"/>
                  </a:moveTo>
                  <a:lnTo>
                    <a:pt x="6050358" y="0"/>
                  </a:lnTo>
                  <a:lnTo>
                    <a:pt x="6050358" y="308019"/>
                  </a:lnTo>
                  <a:lnTo>
                    <a:pt x="0" y="308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6887602" y="2499238"/>
            <a:ext cx="10883729" cy="15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4"/>
              </a:lnSpc>
            </a:pPr>
            <a:r>
              <a:rPr lang="en-US" sz="11129" dirty="0">
                <a:solidFill>
                  <a:srgbClr val="442816"/>
                </a:solidFill>
                <a:latin typeface="Balmy"/>
              </a:rPr>
              <a:t>F</a:t>
            </a:r>
            <a:r>
              <a:rPr lang="en-US" sz="11129" dirty="0" smtClean="0">
                <a:solidFill>
                  <a:srgbClr val="442816"/>
                </a:solidFill>
                <a:latin typeface="Balmy"/>
              </a:rPr>
              <a:t>uture </a:t>
            </a:r>
            <a:r>
              <a:rPr lang="en-US" sz="11129" dirty="0">
                <a:solidFill>
                  <a:srgbClr val="442816"/>
                </a:solidFill>
                <a:latin typeface="Balmy"/>
              </a:rPr>
              <a:t>S</a:t>
            </a:r>
            <a:r>
              <a:rPr lang="en-US" sz="11129" dirty="0" smtClean="0">
                <a:solidFill>
                  <a:srgbClr val="442816"/>
                </a:solidFill>
                <a:latin typeface="Balmy"/>
              </a:rPr>
              <a:t>cope</a:t>
            </a:r>
            <a:endParaRPr lang="en-US" sz="11129" dirty="0">
              <a:solidFill>
                <a:srgbClr val="442816"/>
              </a:solidFill>
              <a:latin typeface="Balm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461648" y="3938021"/>
            <a:ext cx="9629904" cy="3690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718" lvl="1" indent="-408859">
              <a:lnSpc>
                <a:spcPts val="5870"/>
              </a:lnSpc>
              <a:buFont typeface="Arial"/>
              <a:buChar char="•"/>
            </a:pPr>
            <a:r>
              <a:rPr lang="en-US" sz="3787">
                <a:solidFill>
                  <a:srgbClr val="442816"/>
                </a:solidFill>
                <a:latin typeface="Childos Arabic Light"/>
              </a:rPr>
              <a:t>Advanced AI Algorithms</a:t>
            </a:r>
          </a:p>
          <a:p>
            <a:pPr marL="817718" lvl="1" indent="-408859">
              <a:lnSpc>
                <a:spcPts val="5870"/>
              </a:lnSpc>
              <a:buFont typeface="Arial"/>
              <a:buChar char="•"/>
            </a:pPr>
            <a:r>
              <a:rPr lang="en-US" sz="3787">
                <a:solidFill>
                  <a:srgbClr val="442816"/>
                </a:solidFill>
                <a:latin typeface="Childos Arabic Light"/>
              </a:rPr>
              <a:t>Personalization and Customization</a:t>
            </a:r>
          </a:p>
          <a:p>
            <a:pPr marL="817718" lvl="1" indent="-408859">
              <a:lnSpc>
                <a:spcPts val="5870"/>
              </a:lnSpc>
              <a:buFont typeface="Arial"/>
              <a:buChar char="•"/>
            </a:pPr>
            <a:r>
              <a:rPr lang="en-US" sz="3787">
                <a:solidFill>
                  <a:srgbClr val="442816"/>
                </a:solidFill>
                <a:latin typeface="Childos Arabic Light"/>
              </a:rPr>
              <a:t>Ethical , Inclusive and Interactive Storytelling</a:t>
            </a:r>
          </a:p>
          <a:p>
            <a:pPr marL="817718" lvl="1" indent="-408859">
              <a:lnSpc>
                <a:spcPts val="5870"/>
              </a:lnSpc>
              <a:buFont typeface="Arial"/>
              <a:buChar char="•"/>
            </a:pPr>
            <a:r>
              <a:rPr lang="en-US" sz="3787">
                <a:solidFill>
                  <a:srgbClr val="442816"/>
                </a:solidFill>
                <a:latin typeface="Childos Arabic Light"/>
              </a:rPr>
              <a:t>Multi-Modal Story Generation</a:t>
            </a:r>
          </a:p>
          <a:p>
            <a:pPr marL="817718" lvl="1" indent="-408859">
              <a:lnSpc>
                <a:spcPts val="5870"/>
              </a:lnSpc>
              <a:buFont typeface="Arial"/>
              <a:buChar char="•"/>
            </a:pPr>
            <a:r>
              <a:rPr lang="en-US" sz="3787">
                <a:solidFill>
                  <a:srgbClr val="442816"/>
                </a:solidFill>
                <a:latin typeface="Childos Arabic Light"/>
              </a:rPr>
              <a:t>Education and Learning Applications</a:t>
            </a:r>
          </a:p>
        </p:txBody>
      </p:sp>
      <p:sp>
        <p:nvSpPr>
          <p:cNvPr id="18" name="Freeform 18"/>
          <p:cNvSpPr/>
          <p:nvPr/>
        </p:nvSpPr>
        <p:spPr>
          <a:xfrm>
            <a:off x="-1235097" y="920947"/>
            <a:ext cx="8122700" cy="10447202"/>
          </a:xfrm>
          <a:custGeom>
            <a:avLst/>
            <a:gdLst/>
            <a:ahLst/>
            <a:cxnLst/>
            <a:rect l="l" t="t" r="r" b="b"/>
            <a:pathLst>
              <a:path w="8122700" h="10447202">
                <a:moveTo>
                  <a:pt x="0" y="0"/>
                </a:moveTo>
                <a:lnTo>
                  <a:pt x="8122699" y="0"/>
                </a:lnTo>
                <a:lnTo>
                  <a:pt x="8122699" y="10447202"/>
                </a:lnTo>
                <a:lnTo>
                  <a:pt x="0" y="10447202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46002" y="-387378"/>
            <a:ext cx="20780004" cy="11061757"/>
            <a:chOff x="0" y="0"/>
            <a:chExt cx="27706672" cy="14749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322997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645993" y="0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2"/>
                  </a:lnTo>
                  <a:lnTo>
                    <a:pt x="0" y="7305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18645993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9322997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0" y="7443836"/>
              <a:ext cx="9060679" cy="7305172"/>
            </a:xfrm>
            <a:custGeom>
              <a:avLst/>
              <a:gdLst/>
              <a:ahLst/>
              <a:cxnLst/>
              <a:rect l="l" t="t" r="r" b="b"/>
              <a:pathLst>
                <a:path w="9060679" h="7305172">
                  <a:moveTo>
                    <a:pt x="0" y="0"/>
                  </a:moveTo>
                  <a:lnTo>
                    <a:pt x="9060679" y="0"/>
                  </a:lnTo>
                  <a:lnTo>
                    <a:pt x="9060679" y="7305173"/>
                  </a:lnTo>
                  <a:lnTo>
                    <a:pt x="0" y="7305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15000"/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1283299" y="8967304"/>
            <a:ext cx="20854598" cy="4295913"/>
            <a:chOff x="0" y="0"/>
            <a:chExt cx="5492569" cy="113143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92569" cy="1131434"/>
            </a:xfrm>
            <a:custGeom>
              <a:avLst/>
              <a:gdLst/>
              <a:ahLst/>
              <a:cxnLst/>
              <a:rect l="l" t="t" r="r" b="b"/>
              <a:pathLst>
                <a:path w="5492569" h="1131434">
                  <a:moveTo>
                    <a:pt x="0" y="0"/>
                  </a:moveTo>
                  <a:lnTo>
                    <a:pt x="5492569" y="0"/>
                  </a:lnTo>
                  <a:lnTo>
                    <a:pt x="5492569" y="1131434"/>
                  </a:lnTo>
                  <a:lnTo>
                    <a:pt x="0" y="1131434"/>
                  </a:lnTo>
                  <a:close/>
                </a:path>
              </a:pathLst>
            </a:custGeom>
            <a:solidFill>
              <a:srgbClr val="FCCE5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492569" cy="1169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02697" y="4861416"/>
            <a:ext cx="19493395" cy="4739821"/>
            <a:chOff x="0" y="0"/>
            <a:chExt cx="25991193" cy="6319761"/>
          </a:xfrm>
        </p:grpSpPr>
        <p:sp>
          <p:nvSpPr>
            <p:cNvPr id="13" name="Freeform 13"/>
            <p:cNvSpPr/>
            <p:nvPr/>
          </p:nvSpPr>
          <p:spPr>
            <a:xfrm>
              <a:off x="8812267" y="143902"/>
              <a:ext cx="7981723" cy="6175858"/>
            </a:xfrm>
            <a:custGeom>
              <a:avLst/>
              <a:gdLst/>
              <a:ahLst/>
              <a:cxnLst/>
              <a:rect l="l" t="t" r="r" b="b"/>
              <a:pathLst>
                <a:path w="7981723" h="6175858">
                  <a:moveTo>
                    <a:pt x="0" y="0"/>
                  </a:moveTo>
                  <a:lnTo>
                    <a:pt x="7981723" y="0"/>
                  </a:lnTo>
                  <a:lnTo>
                    <a:pt x="7981723" y="6175859"/>
                  </a:lnTo>
                  <a:lnTo>
                    <a:pt x="0" y="617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6562401" y="31978"/>
              <a:ext cx="9428791" cy="6175858"/>
            </a:xfrm>
            <a:custGeom>
              <a:avLst/>
              <a:gdLst/>
              <a:ahLst/>
              <a:cxnLst/>
              <a:rect l="l" t="t" r="r" b="b"/>
              <a:pathLst>
                <a:path w="9428791" h="6175858">
                  <a:moveTo>
                    <a:pt x="0" y="0"/>
                  </a:moveTo>
                  <a:lnTo>
                    <a:pt x="9428792" y="0"/>
                  </a:lnTo>
                  <a:lnTo>
                    <a:pt x="9428792" y="6175859"/>
                  </a:lnTo>
                  <a:lnTo>
                    <a:pt x="0" y="617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9149420" cy="6175858"/>
            </a:xfrm>
            <a:custGeom>
              <a:avLst/>
              <a:gdLst/>
              <a:ahLst/>
              <a:cxnLst/>
              <a:rect l="l" t="t" r="r" b="b"/>
              <a:pathLst>
                <a:path w="9149420" h="6175858">
                  <a:moveTo>
                    <a:pt x="0" y="0"/>
                  </a:moveTo>
                  <a:lnTo>
                    <a:pt x="9149420" y="0"/>
                  </a:lnTo>
                  <a:lnTo>
                    <a:pt x="9149420" y="6175858"/>
                  </a:lnTo>
                  <a:lnTo>
                    <a:pt x="0" y="6175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 cstate="print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947725" y="2343097"/>
            <a:ext cx="16230600" cy="163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21"/>
              </a:lnSpc>
            </a:pPr>
            <a:r>
              <a:rPr lang="en-US" sz="11847" dirty="0">
                <a:solidFill>
                  <a:srgbClr val="442816"/>
                </a:solidFill>
                <a:latin typeface="Balmy"/>
              </a:rPr>
              <a:t>Thank </a:t>
            </a:r>
            <a:r>
              <a:rPr lang="en-US" sz="11847" dirty="0" smtClean="0">
                <a:solidFill>
                  <a:srgbClr val="442816"/>
                </a:solidFill>
                <a:latin typeface="Balmy"/>
              </a:rPr>
              <a:t>You </a:t>
            </a:r>
            <a:r>
              <a:rPr lang="en-US" sz="11847" dirty="0">
                <a:solidFill>
                  <a:srgbClr val="442816"/>
                </a:solidFill>
                <a:latin typeface="Balmy"/>
              </a:rPr>
              <a:t>!</a:t>
            </a:r>
          </a:p>
        </p:txBody>
      </p:sp>
      <p:sp>
        <p:nvSpPr>
          <p:cNvPr id="17" name="Freeform 17"/>
          <p:cNvSpPr/>
          <p:nvPr/>
        </p:nvSpPr>
        <p:spPr>
          <a:xfrm>
            <a:off x="17178325" y="0"/>
            <a:ext cx="1252550" cy="1220597"/>
          </a:xfrm>
          <a:custGeom>
            <a:avLst/>
            <a:gdLst/>
            <a:ahLst/>
            <a:cxnLst/>
            <a:rect l="l" t="t" r="r" b="b"/>
            <a:pathLst>
              <a:path w="1252550" h="1220597">
                <a:moveTo>
                  <a:pt x="0" y="0"/>
                </a:moveTo>
                <a:lnTo>
                  <a:pt x="1252550" y="0"/>
                </a:lnTo>
                <a:lnTo>
                  <a:pt x="1252550" y="1220597"/>
                </a:lnTo>
                <a:lnTo>
                  <a:pt x="0" y="1220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183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Balmy</vt:lpstr>
      <vt:lpstr>Childos Arabic Light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portfolio</dc:title>
  <dc:creator>Vekariya Ankita</dc:creator>
  <cp:lastModifiedBy>Vekariya Ankita</cp:lastModifiedBy>
  <cp:revision>4</cp:revision>
  <dcterms:created xsi:type="dcterms:W3CDTF">2006-08-16T00:00:00Z</dcterms:created>
  <dcterms:modified xsi:type="dcterms:W3CDTF">2024-04-05T06:14:26Z</dcterms:modified>
  <dc:identifier>DAGBgyVQBs8</dc:identifier>
</cp:coreProperties>
</file>