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4F1"/>
    <a:srgbClr val="F786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D4020-4BEA-85C4-A527-4B6C93E36043}" v="1293" dt="2024-11-09T11:35:13.829"/>
    <p1510:client id="{A56266F2-5817-1B76-8D5C-9AEFDB2CF3CA}" v="1493" dt="2024-11-09T11:37:31.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p:scale>
          <a:sx n="66" d="100"/>
          <a:sy n="66" d="100"/>
        </p:scale>
        <p:origin x="-1397" y="-5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13/11/2024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13/11/2024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13/11/2024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slideLayout" Target="../slideLayouts/slideLayout7.xml"/><Relationship Id="rId18" Type="http://schemas.openxmlformats.org/officeDocument/2006/relationships/image" Target="../media/image8.png"/><Relationship Id="rId3" Type="http://schemas.microsoft.com/office/2007/relationships/media" Target="../media/media2.wav"/><Relationship Id="rId7" Type="http://schemas.microsoft.com/office/2007/relationships/media" Target="../media/media4.wav"/><Relationship Id="rId12" Type="http://schemas.openxmlformats.org/officeDocument/2006/relationships/audio" Target="../media/media6.wav"/><Relationship Id="rId17" Type="http://schemas.openxmlformats.org/officeDocument/2006/relationships/image" Target="../media/image7.png"/><Relationship Id="rId2" Type="http://schemas.openxmlformats.org/officeDocument/2006/relationships/audio" Target="../media/media1.wav"/><Relationship Id="rId16" Type="http://schemas.openxmlformats.org/officeDocument/2006/relationships/image" Target="../media/image6.png"/><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5" Type="http://schemas.microsoft.com/office/2007/relationships/media" Target="../media/media3.wav"/><Relationship Id="rId15" Type="http://schemas.openxmlformats.org/officeDocument/2006/relationships/image" Target="../media/image5.png"/><Relationship Id="rId10" Type="http://schemas.openxmlformats.org/officeDocument/2006/relationships/audio" Target="../media/media5.wav"/><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5AD2A4-C33F-06CB-29C7-9FF470583D74}"/>
              </a:ext>
            </a:extLst>
          </p:cNvPr>
          <p:cNvSpPr>
            <a:spLocks noGrp="1"/>
          </p:cNvSpPr>
          <p:nvPr>
            <p:ph type="title"/>
          </p:nvPr>
        </p:nvSpPr>
        <p:spPr>
          <a:xfrm>
            <a:off x="545927" y="1367207"/>
            <a:ext cx="10630421" cy="2066686"/>
          </a:xfrm>
        </p:spPr>
        <p:txBody>
          <a:bodyPr vert="horz" lIns="91440" tIns="45720" rIns="91440" bIns="45720" rtlCol="0" anchor="ctr">
            <a:noAutofit/>
          </a:bodyPr>
          <a:lstStyle/>
          <a:p>
            <a:pPr algn="ctr"/>
            <a:r>
              <a:rPr lang="en-GB" sz="5400" b="1" dirty="0"/>
              <a:t>LOW PASS FILTER FOR SPEECH ENHANCEMENT</a:t>
            </a:r>
            <a:endParaRPr lang="en-US" sz="5400" b="1"/>
          </a:p>
        </p:txBody>
      </p:sp>
      <p:sp>
        <p:nvSpPr>
          <p:cNvPr id="5" name="TextBox 4">
            <a:extLst>
              <a:ext uri="{FF2B5EF4-FFF2-40B4-BE49-F238E27FC236}">
                <a16:creationId xmlns="" xmlns:a16="http://schemas.microsoft.com/office/drawing/2014/main" id="{03DA5B6D-8813-761A-810E-86C50E43F967}"/>
              </a:ext>
            </a:extLst>
          </p:cNvPr>
          <p:cNvSpPr txBox="1"/>
          <p:nvPr/>
        </p:nvSpPr>
        <p:spPr>
          <a:xfrm>
            <a:off x="6377355" y="3991953"/>
            <a:ext cx="554843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t>TEAM NO :21</a:t>
            </a:r>
          </a:p>
          <a:p>
            <a:r>
              <a:rPr lang="en-GB" sz="2400" b="1" dirty="0"/>
              <a:t>ANKITA.A          231IT007</a:t>
            </a:r>
          </a:p>
          <a:p>
            <a:r>
              <a:rPr lang="en-GB" sz="2400" b="1" dirty="0"/>
              <a:t>LEKHANA.R     </a:t>
            </a:r>
            <a:r>
              <a:rPr lang="en-GB" sz="2400" b="1" dirty="0" smtClean="0"/>
              <a:t> 231IT036</a:t>
            </a:r>
            <a:endParaRPr lang="en-GB" sz="2400" b="1" dirty="0"/>
          </a:p>
          <a:p>
            <a:r>
              <a:rPr lang="en-GB" sz="2400" b="1" dirty="0"/>
              <a:t>Department Of Information Technology, NITK</a:t>
            </a:r>
          </a:p>
        </p:txBody>
      </p:sp>
    </p:spTree>
    <p:extLst>
      <p:ext uri="{BB962C8B-B14F-4D97-AF65-F5344CB8AC3E}">
        <p14:creationId xmlns:p14="http://schemas.microsoft.com/office/powerpoint/2010/main" val="2998236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7C63F-5E4B-A229-2F4E-CFB63C0C757E}"/>
              </a:ext>
            </a:extLst>
          </p:cNvPr>
          <p:cNvSpPr>
            <a:spLocks noGrp="1"/>
          </p:cNvSpPr>
          <p:nvPr>
            <p:ph type="title"/>
          </p:nvPr>
        </p:nvSpPr>
        <p:spPr>
          <a:xfrm>
            <a:off x="838200" y="365125"/>
            <a:ext cx="10515600" cy="876714"/>
          </a:xfrm>
        </p:spPr>
        <p:txBody>
          <a:bodyPr>
            <a:normAutofit/>
          </a:bodyPr>
          <a:lstStyle/>
          <a:p>
            <a:pPr algn="ctr"/>
            <a:r>
              <a:rPr lang="en-GB" sz="4000" b="1" u="sng"/>
              <a:t>EXPERIMENTAL SETUP</a:t>
            </a:r>
            <a:endParaRPr lang="en-US" sz="4000" b="1" u="sng"/>
          </a:p>
        </p:txBody>
      </p:sp>
      <p:graphicFrame>
        <p:nvGraphicFramePr>
          <p:cNvPr id="4" name="Table 3">
            <a:extLst>
              <a:ext uri="{FF2B5EF4-FFF2-40B4-BE49-F238E27FC236}">
                <a16:creationId xmlns="" xmlns:a16="http://schemas.microsoft.com/office/drawing/2014/main" id="{DDE4B260-3D98-5F9E-175F-A8FC6CEFB36A}"/>
              </a:ext>
            </a:extLst>
          </p:cNvPr>
          <p:cNvGraphicFramePr>
            <a:graphicFrameLocks noGrp="1"/>
          </p:cNvGraphicFramePr>
          <p:nvPr>
            <p:extLst>
              <p:ext uri="{D42A27DB-BD31-4B8C-83A1-F6EECF244321}">
                <p14:modId xmlns:p14="http://schemas.microsoft.com/office/powerpoint/2010/main" val="1304852552"/>
              </p:ext>
            </p:extLst>
          </p:nvPr>
        </p:nvGraphicFramePr>
        <p:xfrm>
          <a:off x="1210849" y="1878903"/>
          <a:ext cx="9062078" cy="3718510"/>
        </p:xfrm>
        <a:graphic>
          <a:graphicData uri="http://schemas.openxmlformats.org/drawingml/2006/table">
            <a:tbl>
              <a:tblPr firstRow="1" bandRow="1">
                <a:tableStyleId>{5940675A-B579-460E-94D1-54222C63F5DA}</a:tableStyleId>
              </a:tblPr>
              <a:tblGrid>
                <a:gridCol w="4531039">
                  <a:extLst>
                    <a:ext uri="{9D8B030D-6E8A-4147-A177-3AD203B41FA5}">
                      <a16:colId xmlns="" xmlns:a16="http://schemas.microsoft.com/office/drawing/2014/main" val="592475058"/>
                    </a:ext>
                  </a:extLst>
                </a:gridCol>
                <a:gridCol w="4531039">
                  <a:extLst>
                    <a:ext uri="{9D8B030D-6E8A-4147-A177-3AD203B41FA5}">
                      <a16:colId xmlns="" xmlns:a16="http://schemas.microsoft.com/office/drawing/2014/main" val="2535357544"/>
                    </a:ext>
                  </a:extLst>
                </a:gridCol>
              </a:tblGrid>
              <a:tr h="743702">
                <a:tc>
                  <a:txBody>
                    <a:bodyPr/>
                    <a:lstStyle/>
                    <a:p>
                      <a:pPr lvl="0" algn="ctr">
                        <a:buNone/>
                      </a:pPr>
                      <a:r>
                        <a:rPr lang="en-GB" sz="2400" b="0" i="0" u="none" strike="noStrike" noProof="0" dirty="0">
                          <a:latin typeface="Aptos"/>
                        </a:rPr>
                        <a:t>Attribute</a:t>
                      </a:r>
                      <a:endParaRPr lang="en-US" sz="2400" dirty="0"/>
                    </a:p>
                  </a:txBody>
                  <a:tcPr/>
                </a:tc>
                <a:tc>
                  <a:txBody>
                    <a:bodyPr/>
                    <a:lstStyle/>
                    <a:p>
                      <a:pPr lvl="0" algn="ctr">
                        <a:buNone/>
                      </a:pPr>
                      <a:r>
                        <a:rPr lang="en-GB" sz="2400" b="0" i="0" u="none" strike="noStrike" noProof="0" dirty="0">
                          <a:latin typeface="Aptos"/>
                        </a:rPr>
                        <a:t>Description</a:t>
                      </a:r>
                      <a:endParaRPr lang="en-US" sz="2400" dirty="0"/>
                    </a:p>
                  </a:txBody>
                  <a:tcPr/>
                </a:tc>
                <a:extLst>
                  <a:ext uri="{0D108BD9-81ED-4DB2-BD59-A6C34878D82A}">
                    <a16:rowId xmlns="" xmlns:a16="http://schemas.microsoft.com/office/drawing/2014/main" val="1800087169"/>
                  </a:ext>
                </a:extLst>
              </a:tr>
              <a:tr h="743702">
                <a:tc>
                  <a:txBody>
                    <a:bodyPr/>
                    <a:lstStyle/>
                    <a:p>
                      <a:pPr lvl="0">
                        <a:buNone/>
                      </a:pPr>
                      <a:r>
                        <a:rPr lang="en-GB" sz="2800" b="0" i="0" u="none" strike="noStrike" noProof="0" dirty="0">
                          <a:latin typeface="Aptos"/>
                        </a:rPr>
                        <a:t>Dataset</a:t>
                      </a:r>
                      <a:endParaRPr lang="en-US" sz="2800" dirty="0"/>
                    </a:p>
                  </a:txBody>
                  <a:tcPr/>
                </a:tc>
                <a:tc>
                  <a:txBody>
                    <a:bodyPr/>
                    <a:lstStyle/>
                    <a:p>
                      <a:pPr lvl="0">
                        <a:buNone/>
                      </a:pPr>
                      <a:r>
                        <a:rPr lang="en-GB" sz="2400" b="0" i="0" u="none" strike="noStrike" noProof="0" dirty="0">
                          <a:latin typeface="Aptos"/>
                        </a:rPr>
                        <a:t>NOIZEUS Speech Dataset</a:t>
                      </a:r>
                      <a:endParaRPr lang="en-US" sz="2400" dirty="0"/>
                    </a:p>
                  </a:txBody>
                  <a:tcPr/>
                </a:tc>
                <a:extLst>
                  <a:ext uri="{0D108BD9-81ED-4DB2-BD59-A6C34878D82A}">
                    <a16:rowId xmlns="" xmlns:a16="http://schemas.microsoft.com/office/drawing/2014/main" val="2866135883"/>
                  </a:ext>
                </a:extLst>
              </a:tr>
              <a:tr h="743702">
                <a:tc>
                  <a:txBody>
                    <a:bodyPr/>
                    <a:lstStyle/>
                    <a:p>
                      <a:pPr lvl="0">
                        <a:buNone/>
                      </a:pPr>
                      <a:r>
                        <a:rPr lang="en-GB" sz="2800" b="0" i="0" u="none" strike="noStrike" noProof="0" dirty="0">
                          <a:latin typeface="Aptos"/>
                        </a:rPr>
                        <a:t>Sample Size</a:t>
                      </a:r>
                      <a:endParaRPr lang="en-US" sz="2800" dirty="0"/>
                    </a:p>
                  </a:txBody>
                  <a:tcPr/>
                </a:tc>
                <a:tc>
                  <a:txBody>
                    <a:bodyPr/>
                    <a:lstStyle/>
                    <a:p>
                      <a:pPr lvl="0">
                        <a:buNone/>
                      </a:pPr>
                      <a:r>
                        <a:rPr lang="en-US" sz="2800" dirty="0" smtClean="0"/>
                        <a:t>50</a:t>
                      </a:r>
                      <a:r>
                        <a:rPr lang="en-US" sz="2800" baseline="0" dirty="0" smtClean="0"/>
                        <a:t> audio files</a:t>
                      </a:r>
                      <a:endParaRPr lang="en-US" sz="2800" dirty="0"/>
                    </a:p>
                  </a:txBody>
                  <a:tcPr/>
                </a:tc>
                <a:extLst>
                  <a:ext uri="{0D108BD9-81ED-4DB2-BD59-A6C34878D82A}">
                    <a16:rowId xmlns="" xmlns:a16="http://schemas.microsoft.com/office/drawing/2014/main" val="3095108107"/>
                  </a:ext>
                </a:extLst>
              </a:tr>
              <a:tr h="743702">
                <a:tc>
                  <a:txBody>
                    <a:bodyPr/>
                    <a:lstStyle/>
                    <a:p>
                      <a:pPr lvl="0">
                        <a:buNone/>
                      </a:pPr>
                      <a:r>
                        <a:rPr lang="en-GB" sz="2800" b="0" i="0" u="none" strike="noStrike" noProof="0" dirty="0">
                          <a:latin typeface="Aptos"/>
                        </a:rPr>
                        <a:t>Audio Duration</a:t>
                      </a:r>
                      <a:endParaRPr lang="en-US" sz="2800" dirty="0"/>
                    </a:p>
                  </a:txBody>
                  <a:tcPr/>
                </a:tc>
                <a:tc>
                  <a:txBody>
                    <a:bodyPr/>
                    <a:lstStyle/>
                    <a:p>
                      <a:pPr lvl="0">
                        <a:buNone/>
                      </a:pPr>
                      <a:r>
                        <a:rPr lang="en-GB" sz="2800" b="0" i="0" u="none" strike="noStrike" noProof="0" dirty="0">
                          <a:latin typeface="Aptos"/>
                        </a:rPr>
                        <a:t>1-4  seconds per sample</a:t>
                      </a:r>
                      <a:endParaRPr lang="en-US" sz="2800" dirty="0"/>
                    </a:p>
                  </a:txBody>
                  <a:tcPr/>
                </a:tc>
                <a:extLst>
                  <a:ext uri="{0D108BD9-81ED-4DB2-BD59-A6C34878D82A}">
                    <a16:rowId xmlns="" xmlns:a16="http://schemas.microsoft.com/office/drawing/2014/main" val="368604365"/>
                  </a:ext>
                </a:extLst>
              </a:tr>
              <a:tr h="743702">
                <a:tc>
                  <a:txBody>
                    <a:bodyPr/>
                    <a:lstStyle/>
                    <a:p>
                      <a:pPr lvl="0">
                        <a:buNone/>
                      </a:pPr>
                      <a:r>
                        <a:rPr lang="en-GB" sz="2800" b="0" i="0" u="none" strike="noStrike" noProof="0" dirty="0">
                          <a:latin typeface="Aptos"/>
                        </a:rPr>
                        <a:t>Signal-to-Noise Ratios</a:t>
                      </a:r>
                      <a:endParaRPr lang="en-US" sz="2800" dirty="0"/>
                    </a:p>
                  </a:txBody>
                  <a:tcPr/>
                </a:tc>
                <a:tc>
                  <a:txBody>
                    <a:bodyPr/>
                    <a:lstStyle/>
                    <a:p>
                      <a:pPr lvl="0">
                        <a:buNone/>
                      </a:pPr>
                      <a:r>
                        <a:rPr lang="en-GB" sz="2800" b="0" i="0" u="none" strike="noStrike" noProof="0" dirty="0">
                          <a:latin typeface="Aptos"/>
                        </a:rPr>
                        <a:t>0 dB to 20 dB</a:t>
                      </a:r>
                      <a:endParaRPr lang="en-US" sz="2800" dirty="0"/>
                    </a:p>
                  </a:txBody>
                  <a:tcPr/>
                </a:tc>
                <a:extLst>
                  <a:ext uri="{0D108BD9-81ED-4DB2-BD59-A6C34878D82A}">
                    <a16:rowId xmlns="" xmlns:a16="http://schemas.microsoft.com/office/drawing/2014/main" val="114365970"/>
                  </a:ext>
                </a:extLst>
              </a:tr>
            </a:tbl>
          </a:graphicData>
        </a:graphic>
      </p:graphicFrame>
      <p:sp>
        <p:nvSpPr>
          <p:cNvPr id="5" name="TextBox 4">
            <a:extLst>
              <a:ext uri="{FF2B5EF4-FFF2-40B4-BE49-F238E27FC236}">
                <a16:creationId xmlns="" xmlns:a16="http://schemas.microsoft.com/office/drawing/2014/main" id="{D758F88C-FB4F-1EB8-02B7-BACB55569E75}"/>
              </a:ext>
            </a:extLst>
          </p:cNvPr>
          <p:cNvSpPr txBox="1"/>
          <p:nvPr/>
        </p:nvSpPr>
        <p:spPr>
          <a:xfrm>
            <a:off x="1096384" y="1130573"/>
            <a:ext cx="28026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u="sng" dirty="0">
                <a:ea typeface="+mn-lt"/>
                <a:cs typeface="+mn-lt"/>
              </a:rPr>
              <a:t>Dataset Statistics</a:t>
            </a:r>
            <a:endParaRPr lang="en-US" sz="2400" b="1" u="sng" dirty="0"/>
          </a:p>
        </p:txBody>
      </p:sp>
      <p:sp>
        <p:nvSpPr>
          <p:cNvPr id="9" name="TextBox 8">
            <a:extLst>
              <a:ext uri="{FF2B5EF4-FFF2-40B4-BE49-F238E27FC236}">
                <a16:creationId xmlns="" xmlns:a16="http://schemas.microsoft.com/office/drawing/2014/main" id="{B999DC00-2079-C6F7-F601-2E450D685971}"/>
              </a:ext>
            </a:extLst>
          </p:cNvPr>
          <p:cNvSpPr txBox="1"/>
          <p:nvPr/>
        </p:nvSpPr>
        <p:spPr>
          <a:xfrm>
            <a:off x="10945660" y="6227523"/>
            <a:ext cx="12296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9 of </a:t>
            </a:r>
            <a:r>
              <a:rPr lang="en-GB" sz="2400" dirty="0" smtClean="0"/>
              <a:t>15​</a:t>
            </a:r>
            <a:endParaRPr lang="en-GB" dirty="0"/>
          </a:p>
        </p:txBody>
      </p:sp>
    </p:spTree>
    <p:extLst>
      <p:ext uri="{BB962C8B-B14F-4D97-AF65-F5344CB8AC3E}">
        <p14:creationId xmlns:p14="http://schemas.microsoft.com/office/powerpoint/2010/main" val="2528133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69471A3-7615-53D8-1FA0-2BB9DC788659}"/>
              </a:ext>
            </a:extLst>
          </p:cNvPr>
          <p:cNvSpPr>
            <a:spLocks noGrp="1"/>
          </p:cNvSpPr>
          <p:nvPr>
            <p:ph idx="1"/>
          </p:nvPr>
        </p:nvSpPr>
        <p:spPr>
          <a:xfrm>
            <a:off x="598118" y="426886"/>
            <a:ext cx="10755682" cy="5750077"/>
          </a:xfrm>
        </p:spPr>
        <p:txBody>
          <a:bodyPr vert="horz" lIns="91440" tIns="45720" rIns="91440" bIns="45720" rtlCol="0" anchor="t">
            <a:normAutofit/>
          </a:bodyPr>
          <a:lstStyle/>
          <a:p>
            <a:r>
              <a:rPr lang="en-GB" dirty="0" smtClean="0">
                <a:ea typeface="+mn-lt"/>
                <a:cs typeface="+mn-lt"/>
              </a:rPr>
              <a:t>50 audio samples are present in the data set out of which 7 have been tried in which 5 have been successful and 3 of which didn’t give the expected results.</a:t>
            </a:r>
          </a:p>
          <a:p>
            <a:r>
              <a:rPr lang="en-GB" b="1" dirty="0" smtClean="0">
                <a:ea typeface="+mn-lt"/>
                <a:cs typeface="+mn-lt"/>
              </a:rPr>
              <a:t>Example </a:t>
            </a:r>
            <a:r>
              <a:rPr lang="en-GB" b="1" dirty="0">
                <a:ea typeface="+mn-lt"/>
                <a:cs typeface="+mn-lt"/>
              </a:rPr>
              <a:t>Signals Used </a:t>
            </a:r>
            <a:endParaRPr lang="en-GB" b="1" dirty="0"/>
          </a:p>
          <a:p>
            <a:r>
              <a:rPr lang="en-GB" b="1" dirty="0">
                <a:ea typeface="+mn-lt"/>
                <a:cs typeface="+mn-lt"/>
              </a:rPr>
              <a:t>Original Signal</a:t>
            </a:r>
            <a:r>
              <a:rPr lang="en-GB" dirty="0">
                <a:ea typeface="+mn-lt"/>
                <a:cs typeface="+mn-lt"/>
              </a:rPr>
              <a:t>: Waveform of a clean speech sample.</a:t>
            </a:r>
            <a:endParaRPr lang="en-GB" dirty="0"/>
          </a:p>
          <a:p>
            <a:r>
              <a:rPr lang="en-GB" b="1" dirty="0">
                <a:ea typeface="+mn-lt"/>
                <a:cs typeface="+mn-lt"/>
              </a:rPr>
              <a:t>Noisy Signal</a:t>
            </a:r>
            <a:r>
              <a:rPr lang="en-GB" dirty="0">
                <a:ea typeface="+mn-lt"/>
                <a:cs typeface="+mn-lt"/>
              </a:rPr>
              <a:t>: Waveform of the same sample with added high-frequency noise.</a:t>
            </a:r>
            <a:endParaRPr lang="en-GB" dirty="0"/>
          </a:p>
          <a:p>
            <a:r>
              <a:rPr lang="en-GB" b="1" dirty="0">
                <a:ea typeface="+mn-lt"/>
                <a:cs typeface="+mn-lt"/>
              </a:rPr>
              <a:t>Filtered Signal</a:t>
            </a:r>
            <a:r>
              <a:rPr lang="en-GB" dirty="0">
                <a:ea typeface="+mn-lt"/>
                <a:cs typeface="+mn-lt"/>
              </a:rPr>
              <a:t>: Waveform after applying the low-pass filter, frequency domain filter and spectral subtraction to reduce noise</a:t>
            </a:r>
            <a:r>
              <a:rPr lang="en-GB" dirty="0" smtClean="0">
                <a:ea typeface="+mn-lt"/>
                <a:cs typeface="+mn-lt"/>
              </a:rPr>
              <a:t>.</a:t>
            </a:r>
          </a:p>
          <a:p>
            <a:endParaRPr lang="en-GB" dirty="0">
              <a:ea typeface="+mn-lt"/>
              <a:cs typeface="+mn-lt"/>
            </a:endParaRPr>
          </a:p>
          <a:p>
            <a:endParaRPr lang="en-GB" dirty="0"/>
          </a:p>
        </p:txBody>
      </p:sp>
      <p:sp>
        <p:nvSpPr>
          <p:cNvPr id="5" name="TextBox 4">
            <a:extLst>
              <a:ext uri="{FF2B5EF4-FFF2-40B4-BE49-F238E27FC236}">
                <a16:creationId xmlns="" xmlns:a16="http://schemas.microsoft.com/office/drawing/2014/main" id="{93B3425D-FA18-59C1-3FB8-D46669B30EAB}"/>
              </a:ext>
            </a:extLst>
          </p:cNvPr>
          <p:cNvSpPr txBox="1"/>
          <p:nvPr/>
        </p:nvSpPr>
        <p:spPr>
          <a:xfrm>
            <a:off x="10638692" y="6227523"/>
            <a:ext cx="15366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10 of </a:t>
            </a:r>
            <a:r>
              <a:rPr lang="en-GB" sz="2400" dirty="0" smtClean="0"/>
              <a:t>15​</a:t>
            </a:r>
            <a:endParaRPr lang="en-GB" dirty="0"/>
          </a:p>
        </p:txBody>
      </p:sp>
    </p:spTree>
    <p:extLst>
      <p:ext uri="{BB962C8B-B14F-4D97-AF65-F5344CB8AC3E}">
        <p14:creationId xmlns:p14="http://schemas.microsoft.com/office/powerpoint/2010/main" val="3605789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test.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5106683" y="1422811"/>
            <a:ext cx="487363" cy="487363"/>
          </a:xfrm>
          <a:prstGeom prst="rect">
            <a:avLst/>
          </a:prstGeom>
        </p:spPr>
      </p:pic>
      <p:sp>
        <p:nvSpPr>
          <p:cNvPr id="3" name="TextBox 2"/>
          <p:cNvSpPr txBox="1"/>
          <p:nvPr/>
        </p:nvSpPr>
        <p:spPr>
          <a:xfrm>
            <a:off x="405760" y="1540842"/>
            <a:ext cx="3413918" cy="369332"/>
          </a:xfrm>
          <a:prstGeom prst="rect">
            <a:avLst/>
          </a:prstGeom>
          <a:noFill/>
        </p:spPr>
        <p:txBody>
          <a:bodyPr wrap="square" rtlCol="0">
            <a:spAutoFit/>
          </a:bodyPr>
          <a:lstStyle/>
          <a:p>
            <a:r>
              <a:rPr lang="en-US" dirty="0" smtClean="0"/>
              <a:t>2.Original Clear Audio Sample</a:t>
            </a:r>
            <a:endParaRPr lang="en-IN" dirty="0"/>
          </a:p>
        </p:txBody>
      </p:sp>
      <p:sp>
        <p:nvSpPr>
          <p:cNvPr id="5" name="TextBox 4"/>
          <p:cNvSpPr txBox="1"/>
          <p:nvPr/>
        </p:nvSpPr>
        <p:spPr>
          <a:xfrm>
            <a:off x="455369" y="1053479"/>
            <a:ext cx="1378255" cy="369332"/>
          </a:xfrm>
          <a:prstGeom prst="rect">
            <a:avLst/>
          </a:prstGeom>
          <a:noFill/>
        </p:spPr>
        <p:txBody>
          <a:bodyPr wrap="square" rtlCol="0">
            <a:spAutoFit/>
          </a:bodyPr>
          <a:lstStyle/>
          <a:p>
            <a:r>
              <a:rPr lang="en-US" dirty="0" smtClean="0"/>
              <a:t>1.Noise </a:t>
            </a:r>
            <a:endParaRPr lang="en-IN" dirty="0"/>
          </a:p>
        </p:txBody>
      </p:sp>
      <p:sp>
        <p:nvSpPr>
          <p:cNvPr id="6" name="TextBox 5"/>
          <p:cNvSpPr txBox="1"/>
          <p:nvPr/>
        </p:nvSpPr>
        <p:spPr>
          <a:xfrm>
            <a:off x="564021" y="2525796"/>
            <a:ext cx="3303770" cy="369332"/>
          </a:xfrm>
          <a:prstGeom prst="rect">
            <a:avLst/>
          </a:prstGeom>
          <a:noFill/>
        </p:spPr>
        <p:txBody>
          <a:bodyPr wrap="square" rtlCol="0">
            <a:spAutoFit/>
          </a:bodyPr>
          <a:lstStyle/>
          <a:p>
            <a:r>
              <a:rPr lang="en-US" dirty="0" smtClean="0"/>
              <a:t>3.Audio Sample with noise</a:t>
            </a:r>
            <a:endParaRPr lang="en-IN" dirty="0"/>
          </a:p>
        </p:txBody>
      </p:sp>
      <p:pic>
        <p:nvPicPr>
          <p:cNvPr id="7" name="3.test_noise.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5102532" y="2465579"/>
            <a:ext cx="487363" cy="487363"/>
          </a:xfrm>
          <a:prstGeom prst="rect">
            <a:avLst/>
          </a:prstGeom>
        </p:spPr>
      </p:pic>
      <p:pic>
        <p:nvPicPr>
          <p:cNvPr id="8" name="4.moving_avg_out.wav">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6"/>
          <a:stretch>
            <a:fillRect/>
          </a:stretch>
        </p:blipFill>
        <p:spPr>
          <a:xfrm>
            <a:off x="5194605" y="3221404"/>
            <a:ext cx="487363" cy="487363"/>
          </a:xfrm>
          <a:prstGeom prst="rect">
            <a:avLst/>
          </a:prstGeom>
        </p:spPr>
      </p:pic>
      <p:sp>
        <p:nvSpPr>
          <p:cNvPr id="9" name="TextBox 8"/>
          <p:cNvSpPr txBox="1"/>
          <p:nvPr/>
        </p:nvSpPr>
        <p:spPr>
          <a:xfrm>
            <a:off x="515236" y="3141919"/>
            <a:ext cx="3692770" cy="646331"/>
          </a:xfrm>
          <a:prstGeom prst="rect">
            <a:avLst/>
          </a:prstGeom>
          <a:noFill/>
        </p:spPr>
        <p:txBody>
          <a:bodyPr wrap="square" rtlCol="0">
            <a:spAutoFit/>
          </a:bodyPr>
          <a:lstStyle/>
          <a:p>
            <a:r>
              <a:rPr lang="en-US" dirty="0" smtClean="0"/>
              <a:t>4. Audio sample after applying moving average filter</a:t>
            </a:r>
            <a:endParaRPr lang="en-IN" dirty="0"/>
          </a:p>
        </p:txBody>
      </p:sp>
      <p:sp>
        <p:nvSpPr>
          <p:cNvPr id="10" name="TextBox 9"/>
          <p:cNvSpPr txBox="1"/>
          <p:nvPr/>
        </p:nvSpPr>
        <p:spPr>
          <a:xfrm>
            <a:off x="455369" y="4387362"/>
            <a:ext cx="3521074" cy="923330"/>
          </a:xfrm>
          <a:prstGeom prst="rect">
            <a:avLst/>
          </a:prstGeom>
          <a:noFill/>
        </p:spPr>
        <p:txBody>
          <a:bodyPr wrap="square" rtlCol="0">
            <a:spAutoFit/>
          </a:bodyPr>
          <a:lstStyle/>
          <a:p>
            <a:r>
              <a:rPr lang="en-US" dirty="0" smtClean="0"/>
              <a:t>5.</a:t>
            </a:r>
            <a:r>
              <a:rPr lang="en-US" dirty="0"/>
              <a:t> </a:t>
            </a:r>
            <a:r>
              <a:rPr lang="en-US" dirty="0" smtClean="0"/>
              <a:t>Audio </a:t>
            </a:r>
            <a:r>
              <a:rPr lang="en-US" dirty="0"/>
              <a:t>sample after applying </a:t>
            </a:r>
            <a:r>
              <a:rPr lang="en-US" dirty="0" smtClean="0"/>
              <a:t>Spectral Subtraction</a:t>
            </a:r>
            <a:endParaRPr lang="en-IN" dirty="0"/>
          </a:p>
          <a:p>
            <a:r>
              <a:rPr lang="en-US" dirty="0" smtClean="0"/>
              <a:t> </a:t>
            </a:r>
            <a:endParaRPr lang="en-IN" dirty="0"/>
          </a:p>
        </p:txBody>
      </p:sp>
      <p:pic>
        <p:nvPicPr>
          <p:cNvPr id="11" name="5.s_sub_out.wav">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7"/>
          <a:stretch>
            <a:fillRect/>
          </a:stretch>
        </p:blipFill>
        <p:spPr>
          <a:xfrm>
            <a:off x="5364162" y="4387362"/>
            <a:ext cx="487363" cy="487363"/>
          </a:xfrm>
          <a:prstGeom prst="rect">
            <a:avLst/>
          </a:prstGeom>
        </p:spPr>
      </p:pic>
      <p:sp>
        <p:nvSpPr>
          <p:cNvPr id="14" name="TextBox 13"/>
          <p:cNvSpPr txBox="1"/>
          <p:nvPr/>
        </p:nvSpPr>
        <p:spPr>
          <a:xfrm>
            <a:off x="455369" y="5424854"/>
            <a:ext cx="3314701" cy="923330"/>
          </a:xfrm>
          <a:prstGeom prst="rect">
            <a:avLst/>
          </a:prstGeom>
          <a:noFill/>
        </p:spPr>
        <p:txBody>
          <a:bodyPr wrap="square" rtlCol="0">
            <a:spAutoFit/>
          </a:bodyPr>
          <a:lstStyle/>
          <a:p>
            <a:r>
              <a:rPr lang="en-US" dirty="0" smtClean="0"/>
              <a:t>6.Audio </a:t>
            </a:r>
            <a:r>
              <a:rPr lang="en-US" dirty="0"/>
              <a:t>sample after applying </a:t>
            </a:r>
            <a:r>
              <a:rPr lang="en-US" dirty="0" smtClean="0"/>
              <a:t>Frequency domain filter</a:t>
            </a:r>
            <a:endParaRPr lang="en-IN" dirty="0"/>
          </a:p>
          <a:p>
            <a:endParaRPr lang="en-IN" dirty="0"/>
          </a:p>
        </p:txBody>
      </p:sp>
      <p:pic>
        <p:nvPicPr>
          <p:cNvPr id="15" name="6.fft_filter_out.wav">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8"/>
          <a:stretch>
            <a:fillRect/>
          </a:stretch>
        </p:blipFill>
        <p:spPr>
          <a:xfrm>
            <a:off x="5378878" y="5576032"/>
            <a:ext cx="487363" cy="487363"/>
          </a:xfrm>
          <a:prstGeom prst="rect">
            <a:avLst/>
          </a:prstGeom>
        </p:spPr>
      </p:pic>
      <p:sp>
        <p:nvSpPr>
          <p:cNvPr id="16" name="TextBox 15"/>
          <p:cNvSpPr txBox="1"/>
          <p:nvPr/>
        </p:nvSpPr>
        <p:spPr>
          <a:xfrm>
            <a:off x="3574563" y="298938"/>
            <a:ext cx="3543300" cy="400110"/>
          </a:xfrm>
          <a:prstGeom prst="rect">
            <a:avLst/>
          </a:prstGeom>
          <a:noFill/>
        </p:spPr>
        <p:txBody>
          <a:bodyPr wrap="square" rtlCol="0">
            <a:spAutoFit/>
          </a:bodyPr>
          <a:lstStyle/>
          <a:p>
            <a:r>
              <a:rPr lang="en-US" sz="2000" b="1" u="sng" dirty="0" smtClean="0">
                <a:latin typeface="Arial" panose="020B0604020202020204" pitchFamily="34" charset="0"/>
                <a:cs typeface="Arial" panose="020B0604020202020204" pitchFamily="34" charset="0"/>
              </a:rPr>
              <a:t>DEMO  OF  THE  PROJECT</a:t>
            </a:r>
            <a:endParaRPr lang="en-IN" sz="2000" b="1" u="sng" dirty="0">
              <a:latin typeface="Arial" panose="020B0604020202020204" pitchFamily="34" charset="0"/>
              <a:cs typeface="Arial" panose="020B0604020202020204" pitchFamily="34" charset="0"/>
            </a:endParaRPr>
          </a:p>
        </p:txBody>
      </p:sp>
      <p:pic>
        <p:nvPicPr>
          <p:cNvPr id="17" name="1.Noise_only.wav">
            <a:hlinkClick r:id="" action="ppaction://media"/>
          </p:cNvPr>
          <p:cNvPicPr>
            <a:picLocks noChangeAspect="1"/>
          </p:cNvPicPr>
          <p:nvPr>
            <a:audioFile r:link="rId12"/>
            <p:extLst>
              <p:ext uri="{DAA4B4D4-6D71-4841-9C94-3DE7FCFB9230}">
                <p14:media xmlns:p14="http://schemas.microsoft.com/office/powerpoint/2010/main" r:embed="rId11"/>
              </p:ext>
            </p:extLst>
          </p:nvPr>
        </p:nvPicPr>
        <p:blipFill>
          <a:blip r:embed="rId15"/>
          <a:stretch>
            <a:fillRect/>
          </a:stretch>
        </p:blipFill>
        <p:spPr>
          <a:xfrm>
            <a:off x="6502155" y="935448"/>
            <a:ext cx="487363" cy="487363"/>
          </a:xfrm>
          <a:prstGeom prst="rect">
            <a:avLst/>
          </a:prstGeom>
        </p:spPr>
      </p:pic>
      <p:sp>
        <p:nvSpPr>
          <p:cNvPr id="18" name="TextBox 17">
            <a:extLst>
              <a:ext uri="{FF2B5EF4-FFF2-40B4-BE49-F238E27FC236}">
                <a16:creationId xmlns="" xmlns:a16="http://schemas.microsoft.com/office/drawing/2014/main" id="{E4F157AD-5CFA-F28B-CEB0-36A6FF02BE5C}"/>
              </a:ext>
            </a:extLst>
          </p:cNvPr>
          <p:cNvSpPr txBox="1"/>
          <p:nvPr/>
        </p:nvSpPr>
        <p:spPr>
          <a:xfrm>
            <a:off x="10462846" y="6227523"/>
            <a:ext cx="17124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11 of </a:t>
            </a:r>
            <a:r>
              <a:rPr lang="en-GB" sz="2400" dirty="0" smtClean="0"/>
              <a:t>15​</a:t>
            </a:r>
            <a:endParaRPr lang="en-GB" dirty="0"/>
          </a:p>
        </p:txBody>
      </p:sp>
    </p:spTree>
    <p:extLst>
      <p:ext uri="{BB962C8B-B14F-4D97-AF65-F5344CB8AC3E}">
        <p14:creationId xmlns:p14="http://schemas.microsoft.com/office/powerpoint/2010/main" val="1225586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0"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4000" fill="hold"/>
                                        <p:tgtEl>
                                          <p:spTgt spid="7"/>
                                        </p:tgtEl>
                                      </p:cBhvr>
                                    </p:cmd>
                                  </p:childTnLst>
                                </p:cTn>
                              </p:par>
                            </p:childTnLst>
                          </p:cTn>
                        </p:par>
                      </p:childTnLst>
                    </p:cTn>
                  </p:par>
                </p:childTnLst>
              </p:cTn>
              <p:nextCondLst>
                <p:cond evt="onClick" delay="0">
                  <p:tgtEl>
                    <p:spTgt spid="7"/>
                  </p:tgtEl>
                </p:cond>
              </p:nextCondLst>
            </p:seq>
            <p:audio>
              <p:cMediaNode vol="80000">
                <p:cTn id="13" fill="hold" display="0">
                  <p:stCondLst>
                    <p:cond delay="indefinite"/>
                  </p:stCondLst>
                  <p:endCondLst>
                    <p:cond evt="onStopAudio" delay="0">
                      <p:tgtEl>
                        <p:sldTgt/>
                      </p:tgtEl>
                    </p:cond>
                  </p:endCondLst>
                </p:cTn>
                <p:tgtEl>
                  <p:spTgt spid="7"/>
                </p:tgtEl>
              </p:cMediaNode>
            </p:audio>
            <p:seq concurrent="1" nextAc="seek">
              <p:cTn id="14" restart="whenNotActive" fill="hold" evtFilter="cancelBubble" nodeType="interactiveSeq">
                <p:stCondLst>
                  <p:cond evt="onClick" delay="0">
                    <p:tgtEl>
                      <p:spTgt spid="8"/>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999" fill="hold"/>
                                        <p:tgtEl>
                                          <p:spTgt spid="8"/>
                                        </p:tgtEl>
                                      </p:cBhvr>
                                    </p:cmd>
                                  </p:childTnLst>
                                </p:cTn>
                              </p:par>
                            </p:childTnLst>
                          </p:cTn>
                        </p:par>
                      </p:childTnLst>
                    </p:cTn>
                  </p:par>
                </p:childTnLst>
              </p:cTn>
              <p:nextCondLst>
                <p:cond evt="onClick" delay="0">
                  <p:tgtEl>
                    <p:spTgt spid="8"/>
                  </p:tgtEl>
                </p:cond>
              </p:nextCondLst>
            </p:seq>
            <p:audio>
              <p:cMediaNode vol="80000">
                <p:cTn id="19" fill="hold" display="0">
                  <p:stCondLst>
                    <p:cond delay="indefinite"/>
                  </p:stCondLst>
                  <p:endCondLst>
                    <p:cond evt="onStopAudio" delay="0">
                      <p:tgtEl>
                        <p:sldTgt/>
                      </p:tgtEl>
                    </p:cond>
                  </p:endCondLst>
                </p:cTn>
                <p:tgtEl>
                  <p:spTgt spid="8"/>
                </p:tgtEl>
              </p:cMediaNode>
            </p:audio>
            <p:seq concurrent="1" nextAc="seek">
              <p:cTn id="20" restart="whenNotActive" fill="hold" evtFilter="cancelBubble" nodeType="interactiveSeq">
                <p:stCondLst>
                  <p:cond evt="onClick" delay="0">
                    <p:tgtEl>
                      <p:spTgt spid="11"/>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4000" fill="hold"/>
                                        <p:tgtEl>
                                          <p:spTgt spid="11"/>
                                        </p:tgtEl>
                                      </p:cBhvr>
                                    </p:cmd>
                                  </p:childTnLst>
                                </p:cTn>
                              </p:par>
                            </p:childTnLst>
                          </p:cTn>
                        </p:par>
                      </p:childTnLst>
                    </p:cTn>
                  </p:par>
                </p:childTnLst>
              </p:cTn>
              <p:nextCondLst>
                <p:cond evt="onClick" delay="0">
                  <p:tgtEl>
                    <p:spTgt spid="11"/>
                  </p:tgtEl>
                </p:cond>
              </p:nextCondLst>
            </p:seq>
            <p:audio>
              <p:cMediaNode vol="80000">
                <p:cTn id="25" fill="hold" display="0">
                  <p:stCondLst>
                    <p:cond delay="indefinite"/>
                  </p:stCondLst>
                  <p:endCondLst>
                    <p:cond evt="onStopAudio" delay="0">
                      <p:tgtEl>
                        <p:sldTgt/>
                      </p:tgtEl>
                    </p:cond>
                  </p:endCondLst>
                </p:cTn>
                <p:tgtEl>
                  <p:spTgt spid="11"/>
                </p:tgtEl>
              </p:cMediaNode>
            </p:audio>
            <p:seq concurrent="1" nextAc="seek">
              <p:cTn id="26" restart="whenNotActive" fill="hold" evtFilter="cancelBubble" nodeType="interactiveSeq">
                <p:stCondLst>
                  <p:cond evt="onClick" delay="0">
                    <p:tgtEl>
                      <p:spTgt spid="15"/>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3999" fill="hold"/>
                                        <p:tgtEl>
                                          <p:spTgt spid="15"/>
                                        </p:tgtEl>
                                      </p:cBhvr>
                                    </p:cmd>
                                  </p:childTnLst>
                                </p:cTn>
                              </p:par>
                            </p:childTnLst>
                          </p:cTn>
                        </p:par>
                      </p:childTnLst>
                    </p:cTn>
                  </p:par>
                </p:childTnLst>
              </p:cTn>
              <p:nextCondLst>
                <p:cond evt="onClick" delay="0">
                  <p:tgtEl>
                    <p:spTgt spid="15"/>
                  </p:tgtEl>
                </p:cond>
              </p:nextCondLst>
            </p:seq>
            <p:audio>
              <p:cMediaNode vol="80000">
                <p:cTn id="31" fill="hold" display="0">
                  <p:stCondLst>
                    <p:cond delay="indefinite"/>
                  </p:stCondLst>
                  <p:endCondLst>
                    <p:cond evt="onStopAudio" delay="0">
                      <p:tgtEl>
                        <p:sldTgt/>
                      </p:tgtEl>
                    </p:cond>
                  </p:endCondLst>
                </p:cTn>
                <p:tgtEl>
                  <p:spTgt spid="15"/>
                </p:tgtEl>
              </p:cMediaNode>
            </p:audio>
            <p:seq concurrent="1" nextAc="seek">
              <p:cTn id="32" restart="whenNotActive" fill="hold" evtFilter="cancelBubble" nodeType="interactiveSeq">
                <p:stCondLst>
                  <p:cond evt="onClick" delay="0">
                    <p:tgtEl>
                      <p:spTgt spid="17"/>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550" fill="hold"/>
                                        <p:tgtEl>
                                          <p:spTgt spid="17"/>
                                        </p:tgtEl>
                                      </p:cBhvr>
                                    </p:cmd>
                                  </p:childTnLst>
                                </p:cTn>
                              </p:par>
                            </p:childTnLst>
                          </p:cTn>
                        </p:par>
                      </p:childTnLst>
                    </p:cTn>
                  </p:par>
                </p:childTnLst>
              </p:cTn>
              <p:nextCondLst>
                <p:cond evt="onClick" delay="0">
                  <p:tgtEl>
                    <p:spTgt spid="17"/>
                  </p:tgtEl>
                </p:cond>
              </p:nextCondLst>
            </p:seq>
            <p:audio>
              <p:cMediaNode vol="80000">
                <p:cTn id="37" fill="hold" display="0">
                  <p:stCondLst>
                    <p:cond delay="indefinite"/>
                  </p:stCondLst>
                  <p:endCondLst>
                    <p:cond evt="onStopAudio" delay="0">
                      <p:tgtEl>
                        <p:sldTgt/>
                      </p:tgtEl>
                    </p:cond>
                  </p:endCondLst>
                </p:cTn>
                <p:tgtEl>
                  <p:spTgt spid="17"/>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1F32F0E-3104-3D21-D13B-22F957A35904}"/>
              </a:ext>
            </a:extLst>
          </p:cNvPr>
          <p:cNvSpPr txBox="1"/>
          <p:nvPr/>
        </p:nvSpPr>
        <p:spPr>
          <a:xfrm>
            <a:off x="326669" y="5329"/>
            <a:ext cx="11183022" cy="97872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endParaRPr lang="en-US" dirty="0" smtClean="0"/>
          </a:p>
          <a:p>
            <a:r>
              <a:rPr lang="en-US" dirty="0"/>
              <a:t> </a:t>
            </a:r>
            <a:r>
              <a:rPr lang="en-US" dirty="0" smtClean="0"/>
              <a:t>                                   </a:t>
            </a:r>
            <a:r>
              <a:rPr lang="en-US" sz="3600" b="1" u="sng" dirty="0" smtClean="0">
                <a:latin typeface="Arial"/>
                <a:cs typeface="Arial"/>
              </a:rPr>
              <a:t>RESULTS </a:t>
            </a:r>
            <a:r>
              <a:rPr lang="en-US" sz="3600" b="1" u="sng" dirty="0">
                <a:latin typeface="Arial"/>
                <a:cs typeface="Arial"/>
              </a:rPr>
              <a:t>AND </a:t>
            </a:r>
            <a:r>
              <a:rPr lang="en-US" sz="3600" b="1" u="sng" dirty="0" smtClean="0">
                <a:latin typeface="Arial"/>
                <a:cs typeface="Arial"/>
              </a:rPr>
              <a:t>ANALYSIS</a:t>
            </a:r>
          </a:p>
          <a:p>
            <a:endParaRPr lang="en-US" sz="3600" u="sng" dirty="0"/>
          </a:p>
          <a:p>
            <a:endParaRPr lang="en-US" dirty="0"/>
          </a:p>
          <a:p>
            <a:pPr marL="457200" indent="-457200">
              <a:buFont typeface="Arial"/>
              <a:buChar char="•"/>
            </a:pPr>
            <a:r>
              <a:rPr lang="en-US" sz="2800" b="1" u="sng" dirty="0">
                <a:ea typeface="+mn-lt"/>
                <a:cs typeface="+mn-lt"/>
              </a:rPr>
              <a:t>Improved Signal Quality</a:t>
            </a:r>
            <a:r>
              <a:rPr lang="en-US" sz="2800" dirty="0">
                <a:ea typeface="+mn-lt"/>
                <a:cs typeface="+mn-lt"/>
              </a:rPr>
              <a:t>: Frequency domain filtering and spectral subtraction yielded clearer audio outputs, with significant reductions in unwanted noise components, as confirmed by both listener feedback and quantitative metrics</a:t>
            </a:r>
            <a:r>
              <a:rPr lang="en-US" sz="2800" dirty="0" smtClean="0">
                <a:ea typeface="+mn-lt"/>
                <a:cs typeface="+mn-lt"/>
              </a:rPr>
              <a:t>.</a:t>
            </a:r>
          </a:p>
          <a:p>
            <a:pPr marL="457200" indent="-457200">
              <a:buFont typeface="Arial"/>
              <a:buChar char="•"/>
            </a:pPr>
            <a:endParaRPr lang="en-US" sz="2800" dirty="0">
              <a:ea typeface="+mn-lt"/>
              <a:cs typeface="+mn-lt"/>
            </a:endParaRPr>
          </a:p>
          <a:p>
            <a:endParaRPr lang="en-US" sz="2800" dirty="0"/>
          </a:p>
          <a:p>
            <a:pPr marL="285750" indent="-285750">
              <a:buFont typeface="Arial"/>
              <a:buChar char="•"/>
            </a:pPr>
            <a:r>
              <a:rPr lang="en-US" sz="2800" b="1" u="sng" dirty="0">
                <a:ea typeface="+mn-lt"/>
                <a:cs typeface="+mn-lt"/>
              </a:rPr>
              <a:t>  Enhanced Signal-to-Noise Ratio (SNR)</a:t>
            </a:r>
            <a:r>
              <a:rPr lang="en-US" sz="2800" dirty="0">
                <a:ea typeface="+mn-lt"/>
                <a:cs typeface="+mn-lt"/>
              </a:rPr>
              <a:t>: SNR measurements         showed marked improvement post-processing, indicating effective noise reduction while maintaining speech integrity</a:t>
            </a:r>
            <a:r>
              <a:rPr lang="en-US" sz="2800" dirty="0" smtClean="0">
                <a:ea typeface="+mn-lt"/>
                <a:cs typeface="+mn-lt"/>
              </a:rPr>
              <a: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 xmlns:a16="http://schemas.microsoft.com/office/drawing/2014/main" id="{E4F157AD-5CFA-F28B-CEB0-36A6FF02BE5C}"/>
              </a:ext>
            </a:extLst>
          </p:cNvPr>
          <p:cNvSpPr txBox="1"/>
          <p:nvPr/>
        </p:nvSpPr>
        <p:spPr>
          <a:xfrm>
            <a:off x="10462846" y="6227523"/>
            <a:ext cx="17124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smtClean="0"/>
              <a:t>12 </a:t>
            </a:r>
            <a:r>
              <a:rPr lang="en-GB" sz="2400" dirty="0"/>
              <a:t>of </a:t>
            </a:r>
            <a:r>
              <a:rPr lang="en-GB" sz="2400" dirty="0" smtClean="0"/>
              <a:t>15​</a:t>
            </a:r>
            <a:endParaRPr lang="en-GB" dirty="0"/>
          </a:p>
        </p:txBody>
      </p:sp>
    </p:spTree>
    <p:extLst>
      <p:ext uri="{BB962C8B-B14F-4D97-AF65-F5344CB8AC3E}">
        <p14:creationId xmlns:p14="http://schemas.microsoft.com/office/powerpoint/2010/main" val="3854746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5D527FF-C023-88D6-04F4-BAFEE8555858}"/>
              </a:ext>
            </a:extLst>
          </p:cNvPr>
          <p:cNvSpPr txBox="1"/>
          <p:nvPr/>
        </p:nvSpPr>
        <p:spPr>
          <a:xfrm>
            <a:off x="598480" y="326443"/>
            <a:ext cx="11235109"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u="sng" dirty="0">
                <a:ea typeface="+mn-lt"/>
                <a:cs typeface="+mn-lt"/>
              </a:rPr>
              <a:t>Frequency Domain Filtering – Effectiveness in </a:t>
            </a:r>
            <a:r>
              <a:rPr lang="en-US" sz="2800" b="1" u="sng" dirty="0" err="1">
                <a:ea typeface="+mn-lt"/>
                <a:cs typeface="+mn-lt"/>
              </a:rPr>
              <a:t>Denoising</a:t>
            </a:r>
            <a:r>
              <a:rPr lang="en-US" sz="2800" dirty="0">
                <a:ea typeface="+mn-lt"/>
                <a:cs typeface="+mn-lt"/>
              </a:rPr>
              <a:t>: Frequency domain filters enabled precise manipulation of specific frequency ranges, effectively reducing high-frequency noise while preserving essential speech frequencies, showcasing the strength of this approach in noise reduction</a:t>
            </a:r>
            <a:r>
              <a:rPr lang="en-US" sz="2800" dirty="0" smtClean="0">
                <a:ea typeface="+mn-lt"/>
                <a:cs typeface="+mn-lt"/>
              </a:rPr>
              <a:t>.</a:t>
            </a:r>
          </a:p>
          <a:p>
            <a:pPr marL="285750" indent="-285750">
              <a:buFont typeface="Arial"/>
              <a:buChar char="•"/>
            </a:pPr>
            <a:endParaRPr lang="en-US" sz="2800" dirty="0"/>
          </a:p>
          <a:p>
            <a:pPr marL="285750" indent="-285750">
              <a:buFont typeface="Arial"/>
              <a:buChar char="•"/>
            </a:pPr>
            <a:r>
              <a:rPr lang="en-US" sz="2800" b="1" u="sng" dirty="0">
                <a:ea typeface="+mn-lt"/>
                <a:cs typeface="+mn-lt"/>
              </a:rPr>
              <a:t>Spectral Subtraction – Successful Noise Estimation</a:t>
            </a:r>
            <a:r>
              <a:rPr lang="en-US" sz="2800" dirty="0">
                <a:ea typeface="+mn-lt"/>
                <a:cs typeface="+mn-lt"/>
              </a:rPr>
              <a:t>: Noise spectrum estimation during silent intervals allowed for effective noise subtraction, yielding a cleaner speech signal consistent with spectral subtraction </a:t>
            </a:r>
            <a:r>
              <a:rPr lang="en-US" sz="2800" dirty="0" smtClean="0">
                <a:ea typeface="+mn-lt"/>
                <a:cs typeface="+mn-lt"/>
              </a:rPr>
              <a:t>principles.</a:t>
            </a:r>
          </a:p>
          <a:p>
            <a:pPr marL="285750" indent="-285750">
              <a:buFont typeface="Arial"/>
              <a:buChar char="•"/>
            </a:pPr>
            <a:endParaRPr lang="en-US" sz="2800" dirty="0" smtClean="0">
              <a:ea typeface="+mn-lt"/>
              <a:cs typeface="+mn-lt"/>
            </a:endParaRPr>
          </a:p>
          <a:p>
            <a:pPr marL="285750" indent="-285750">
              <a:buFont typeface="Arial"/>
              <a:buChar char="•"/>
            </a:pPr>
            <a:r>
              <a:rPr lang="en-US" sz="2800" b="1" u="sng" dirty="0" smtClean="0"/>
              <a:t>Comparison </a:t>
            </a:r>
            <a:r>
              <a:rPr lang="en-US" sz="2800" b="1" u="sng" dirty="0"/>
              <a:t>of input and filtered data: </a:t>
            </a:r>
            <a:r>
              <a:rPr lang="en-US" sz="2800" dirty="0"/>
              <a:t>Side-by-side</a:t>
            </a:r>
          </a:p>
          <a:p>
            <a:r>
              <a:rPr lang="en-US" sz="2800" dirty="0" smtClean="0"/>
              <a:t>   plots are used in the project to </a:t>
            </a:r>
            <a:r>
              <a:rPr lang="en-US" sz="2800" dirty="0"/>
              <a:t>compare the original noisy signal and</a:t>
            </a:r>
          </a:p>
          <a:p>
            <a:r>
              <a:rPr lang="en-IN" sz="2800" dirty="0" smtClean="0"/>
              <a:t>   the </a:t>
            </a:r>
            <a:r>
              <a:rPr lang="en-IN" sz="2800" dirty="0"/>
              <a:t>filtered (smoothed) signal.</a:t>
            </a:r>
            <a:endParaRPr lang="en-US" dirty="0"/>
          </a:p>
        </p:txBody>
      </p:sp>
      <p:sp>
        <p:nvSpPr>
          <p:cNvPr id="4" name="TextBox 3">
            <a:extLst>
              <a:ext uri="{FF2B5EF4-FFF2-40B4-BE49-F238E27FC236}">
                <a16:creationId xmlns="" xmlns:a16="http://schemas.microsoft.com/office/drawing/2014/main" id="{2CB5B1B7-34F9-40E9-44A6-F57DBCA9672B}"/>
              </a:ext>
            </a:extLst>
          </p:cNvPr>
          <p:cNvSpPr txBox="1"/>
          <p:nvPr/>
        </p:nvSpPr>
        <p:spPr>
          <a:xfrm>
            <a:off x="10269416" y="6227523"/>
            <a:ext cx="19058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smtClean="0"/>
              <a:t>13 </a:t>
            </a:r>
            <a:r>
              <a:rPr lang="en-GB" sz="2400" dirty="0"/>
              <a:t>of </a:t>
            </a:r>
            <a:r>
              <a:rPr lang="en-GB" sz="2400" dirty="0" smtClean="0"/>
              <a:t>15​</a:t>
            </a:r>
            <a:endParaRPr lang="en-GB" dirty="0"/>
          </a:p>
        </p:txBody>
      </p:sp>
    </p:spTree>
    <p:extLst>
      <p:ext uri="{BB962C8B-B14F-4D97-AF65-F5344CB8AC3E}">
        <p14:creationId xmlns:p14="http://schemas.microsoft.com/office/powerpoint/2010/main" val="3162848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3971E58-FA2B-7C80-4942-033940156956}"/>
              </a:ext>
            </a:extLst>
          </p:cNvPr>
          <p:cNvSpPr txBox="1"/>
          <p:nvPr/>
        </p:nvSpPr>
        <p:spPr>
          <a:xfrm>
            <a:off x="344278" y="188605"/>
            <a:ext cx="11492743" cy="117878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                                            </a:t>
            </a:r>
            <a:r>
              <a:rPr lang="en-US" sz="2000" b="1" u="sng" dirty="0" smtClean="0">
                <a:latin typeface="Arial"/>
                <a:cs typeface="Arial"/>
              </a:rPr>
              <a:t>CONCLUSIONS </a:t>
            </a:r>
            <a:r>
              <a:rPr lang="en-US" sz="2000" b="1" u="sng" dirty="0">
                <a:latin typeface="Arial"/>
                <a:cs typeface="Arial"/>
              </a:rPr>
              <a:t>AND FUTURE WORK</a:t>
            </a:r>
          </a:p>
          <a:p>
            <a:endParaRPr lang="en-US" sz="2100" b="1" dirty="0">
              <a:latin typeface="Arial"/>
              <a:cs typeface="Arial"/>
            </a:endParaRPr>
          </a:p>
          <a:p>
            <a:r>
              <a:rPr lang="en-US" sz="2100" b="1" u="sng" dirty="0">
                <a:latin typeface="Arial"/>
                <a:cs typeface="Arial"/>
              </a:rPr>
              <a:t>CONCLUSIONS</a:t>
            </a:r>
            <a:r>
              <a:rPr lang="en-US" sz="2100" b="1" dirty="0">
                <a:latin typeface="Arial"/>
                <a:cs typeface="Arial"/>
              </a:rPr>
              <a:t>:</a:t>
            </a:r>
          </a:p>
          <a:p>
            <a:endParaRPr lang="en-US" sz="2100" b="1" dirty="0">
              <a:ea typeface="+mn-lt"/>
              <a:cs typeface="+mn-lt"/>
            </a:endParaRPr>
          </a:p>
          <a:p>
            <a:pPr>
              <a:buFont typeface="Arial"/>
              <a:buChar char="•"/>
            </a:pPr>
            <a:r>
              <a:rPr lang="en-US" sz="2100" b="1" dirty="0">
                <a:ea typeface="+mn-lt"/>
                <a:cs typeface="+mn-lt"/>
              </a:rPr>
              <a:t>Method Effectiveness:</a:t>
            </a:r>
            <a:r>
              <a:rPr lang="en-US" sz="2100" dirty="0">
                <a:ea typeface="+mn-lt"/>
                <a:cs typeface="+mn-lt"/>
              </a:rPr>
              <a:t> All methods reduced noise effectively, with varying performance based on noise type and level.</a:t>
            </a:r>
          </a:p>
          <a:p>
            <a:pPr>
              <a:buFont typeface="Arial"/>
              <a:buChar char="•"/>
            </a:pPr>
            <a:r>
              <a:rPr lang="en-US" sz="2100" b="1" dirty="0">
                <a:ea typeface="+mn-lt"/>
                <a:cs typeface="+mn-lt"/>
              </a:rPr>
              <a:t>Moving </a:t>
            </a:r>
            <a:r>
              <a:rPr lang="en-US" sz="2100" b="1" dirty="0" smtClean="0">
                <a:ea typeface="+mn-lt"/>
                <a:cs typeface="+mn-lt"/>
              </a:rPr>
              <a:t>Average filter:</a:t>
            </a:r>
            <a:r>
              <a:rPr lang="en-US" sz="2100" dirty="0" smtClean="0">
                <a:ea typeface="+mn-lt"/>
                <a:cs typeface="+mn-lt"/>
              </a:rPr>
              <a:t> </a:t>
            </a:r>
            <a:r>
              <a:rPr lang="en-US" sz="2100" dirty="0">
                <a:ea typeface="+mn-lt"/>
                <a:cs typeface="+mn-lt"/>
              </a:rPr>
              <a:t>Reduced noise but caused minor speech blurring, especially at higher noise levels.</a:t>
            </a:r>
          </a:p>
          <a:p>
            <a:pPr>
              <a:buFont typeface="Arial"/>
              <a:buChar char="•"/>
            </a:pPr>
            <a:r>
              <a:rPr lang="en-US" sz="2100" b="1" dirty="0">
                <a:ea typeface="+mn-lt"/>
                <a:cs typeface="+mn-lt"/>
              </a:rPr>
              <a:t>Frequency Domain Filtering:</a:t>
            </a:r>
            <a:r>
              <a:rPr lang="en-US" sz="2100" dirty="0">
                <a:ea typeface="+mn-lt"/>
                <a:cs typeface="+mn-lt"/>
              </a:rPr>
              <a:t> Enabled targeted noise reduction, achieving clearer speech than Moving Average.</a:t>
            </a:r>
          </a:p>
          <a:p>
            <a:pPr>
              <a:buFont typeface="Arial"/>
              <a:buChar char="•"/>
            </a:pPr>
            <a:r>
              <a:rPr lang="en-US" sz="2100" b="1" dirty="0">
                <a:ea typeface="+mn-lt"/>
                <a:cs typeface="+mn-lt"/>
              </a:rPr>
              <a:t>Spectral Subtraction:</a:t>
            </a:r>
            <a:r>
              <a:rPr lang="en-US" sz="2100" dirty="0">
                <a:ea typeface="+mn-lt"/>
                <a:cs typeface="+mn-lt"/>
              </a:rPr>
              <a:t> Best for stationary noise, delivering the most natural speech enhancement.</a:t>
            </a:r>
          </a:p>
          <a:p>
            <a:pPr>
              <a:buFont typeface="Arial"/>
              <a:buChar char="•"/>
            </a:pPr>
            <a:r>
              <a:rPr lang="en-US" sz="2100" b="1" dirty="0">
                <a:ea typeface="+mn-lt"/>
                <a:cs typeface="+mn-lt"/>
              </a:rPr>
              <a:t>Overall:</a:t>
            </a:r>
            <a:r>
              <a:rPr lang="en-US" sz="2100" dirty="0">
                <a:ea typeface="+mn-lt"/>
                <a:cs typeface="+mn-lt"/>
              </a:rPr>
              <a:t> The project met its objectives, highlighting each method's strengths and limitations.</a:t>
            </a:r>
          </a:p>
          <a:p>
            <a:endParaRPr lang="en-US" sz="2100" b="1" dirty="0">
              <a:ea typeface="+mn-lt"/>
              <a:cs typeface="+mn-lt"/>
            </a:endParaRPr>
          </a:p>
          <a:p>
            <a:r>
              <a:rPr lang="en-US" sz="2100" b="1" u="sng" dirty="0">
                <a:ea typeface="+mn-lt"/>
                <a:cs typeface="+mn-lt"/>
              </a:rPr>
              <a:t>FUTURE SCOPE</a:t>
            </a:r>
            <a:r>
              <a:rPr lang="en-US" sz="2100" b="1" dirty="0">
                <a:ea typeface="+mn-lt"/>
                <a:cs typeface="+mn-lt"/>
              </a:rPr>
              <a:t>:</a:t>
            </a:r>
            <a:endParaRPr lang="en-US" sz="2100" dirty="0"/>
          </a:p>
          <a:p>
            <a:pPr>
              <a:buFont typeface="Arial"/>
              <a:buChar char="•"/>
            </a:pPr>
            <a:r>
              <a:rPr lang="en-US" sz="2100" b="1" dirty="0">
                <a:ea typeface="+mn-lt"/>
                <a:cs typeface="+mn-lt"/>
              </a:rPr>
              <a:t>Advanced Filtering:</a:t>
            </a:r>
            <a:r>
              <a:rPr lang="en-US" sz="2100" dirty="0">
                <a:ea typeface="+mn-lt"/>
                <a:cs typeface="+mn-lt"/>
              </a:rPr>
              <a:t> Explore adaptive filters that adjust to noise levels.</a:t>
            </a:r>
          </a:p>
          <a:p>
            <a:pPr>
              <a:buFont typeface="Arial"/>
              <a:buChar char="•"/>
            </a:pPr>
            <a:r>
              <a:rPr lang="en-US" sz="2100" b="1" dirty="0" smtClean="0">
                <a:ea typeface="+mn-lt"/>
                <a:cs typeface="+mn-lt"/>
              </a:rPr>
              <a:t>Real-Time </a:t>
            </a:r>
            <a:r>
              <a:rPr lang="en-US" sz="2100" b="1" dirty="0">
                <a:ea typeface="+mn-lt"/>
                <a:cs typeface="+mn-lt"/>
              </a:rPr>
              <a:t>Processing:</a:t>
            </a:r>
            <a:r>
              <a:rPr lang="en-US" sz="2100" dirty="0">
                <a:ea typeface="+mn-lt"/>
                <a:cs typeface="+mn-lt"/>
              </a:rPr>
              <a:t> Develop solutions for real-time applications.</a:t>
            </a:r>
          </a:p>
          <a:p>
            <a:pPr>
              <a:buFont typeface="Arial"/>
              <a:buChar char="•"/>
            </a:pPr>
            <a:r>
              <a:rPr lang="en-US" sz="2100" b="1" dirty="0">
                <a:ea typeface="+mn-lt"/>
                <a:cs typeface="+mn-lt"/>
              </a:rPr>
              <a:t>Hybrid Techniques:</a:t>
            </a:r>
            <a:r>
              <a:rPr lang="en-US" sz="2100" dirty="0">
                <a:ea typeface="+mn-lt"/>
                <a:cs typeface="+mn-lt"/>
              </a:rPr>
              <a:t> Combine methods for improved noise reduction</a:t>
            </a:r>
            <a:r>
              <a:rPr lang="en-US" sz="2000" dirty="0">
                <a:ea typeface="+mn-lt"/>
                <a:cs typeface="+mn-lt"/>
              </a:rPr>
              <a:t>.</a:t>
            </a:r>
          </a:p>
          <a:p>
            <a:pPr marL="285750" indent="-285750">
              <a:buFont typeface="Arial"/>
              <a:buChar char="•"/>
            </a:pPr>
            <a:endParaRPr lang="en-US" sz="2000" dirty="0"/>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p:txBody>
      </p:sp>
      <p:sp>
        <p:nvSpPr>
          <p:cNvPr id="4" name="TextBox 3">
            <a:extLst>
              <a:ext uri="{FF2B5EF4-FFF2-40B4-BE49-F238E27FC236}">
                <a16:creationId xmlns="" xmlns:a16="http://schemas.microsoft.com/office/drawing/2014/main" id="{8228FDC0-E499-A7D0-6CA0-79AA782B6463}"/>
              </a:ext>
            </a:extLst>
          </p:cNvPr>
          <p:cNvSpPr txBox="1"/>
          <p:nvPr/>
        </p:nvSpPr>
        <p:spPr>
          <a:xfrm>
            <a:off x="10366131" y="6227522"/>
            <a:ext cx="20465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smtClean="0"/>
              <a:t>14 </a:t>
            </a:r>
            <a:r>
              <a:rPr lang="en-GB" sz="2400" dirty="0"/>
              <a:t>of </a:t>
            </a:r>
            <a:r>
              <a:rPr lang="en-GB" sz="2400" dirty="0" smtClean="0"/>
              <a:t>15​</a:t>
            </a:r>
            <a:endParaRPr lang="en-GB" dirty="0"/>
          </a:p>
        </p:txBody>
      </p:sp>
    </p:spTree>
    <p:extLst>
      <p:ext uri="{BB962C8B-B14F-4D97-AF65-F5344CB8AC3E}">
        <p14:creationId xmlns:p14="http://schemas.microsoft.com/office/powerpoint/2010/main" val="3036130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5FAADF6-EDFA-C71F-ED97-85BA0ED4DAEB}"/>
              </a:ext>
            </a:extLst>
          </p:cNvPr>
          <p:cNvSpPr txBox="1"/>
          <p:nvPr/>
        </p:nvSpPr>
        <p:spPr>
          <a:xfrm>
            <a:off x="268836" y="633894"/>
            <a:ext cx="11778060" cy="6008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4" name="TextBox 3">
            <a:extLst>
              <a:ext uri="{FF2B5EF4-FFF2-40B4-BE49-F238E27FC236}">
                <a16:creationId xmlns="" xmlns:a16="http://schemas.microsoft.com/office/drawing/2014/main" id="{C523F770-4598-1D32-F361-6CA4D7DAF90B}"/>
              </a:ext>
            </a:extLst>
          </p:cNvPr>
          <p:cNvSpPr txBox="1"/>
          <p:nvPr/>
        </p:nvSpPr>
        <p:spPr>
          <a:xfrm>
            <a:off x="268835" y="1167170"/>
            <a:ext cx="11667593"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u="sng" dirty="0">
              <a:latin typeface="Arial"/>
              <a:ea typeface="+mn-lt"/>
              <a:cs typeface="+mn-lt"/>
            </a:endParaRPr>
          </a:p>
          <a:p>
            <a:r>
              <a:rPr lang="en-US" sz="2400" dirty="0" smtClean="0">
                <a:latin typeface="Arial"/>
                <a:cs typeface="Arial"/>
              </a:rPr>
              <a:t>1.</a:t>
            </a:r>
            <a:r>
              <a:rPr lang="en-US" b="1" dirty="0" smtClean="0">
                <a:ea typeface="+mn-lt"/>
                <a:cs typeface="+mn-lt"/>
              </a:rPr>
              <a:t>Title</a:t>
            </a:r>
            <a:r>
              <a:rPr lang="en-US" b="1" dirty="0">
                <a:ea typeface="+mn-lt"/>
                <a:cs typeface="+mn-lt"/>
              </a:rPr>
              <a:t>: </a:t>
            </a:r>
            <a:r>
              <a:rPr lang="en-US" dirty="0">
                <a:ea typeface="+mn-lt"/>
                <a:cs typeface="+mn-lt"/>
              </a:rPr>
              <a:t>”Enhancing Speech Signal Quality through Noise Reduction for Improved Communication” </a:t>
            </a:r>
          </a:p>
          <a:p>
            <a:r>
              <a:rPr lang="en-US" b="1" dirty="0">
                <a:ea typeface="+mn-lt"/>
                <a:cs typeface="+mn-lt"/>
              </a:rPr>
              <a:t>Author</a:t>
            </a:r>
            <a:r>
              <a:rPr lang="en-US" dirty="0">
                <a:ea typeface="+mn-lt"/>
                <a:cs typeface="+mn-lt"/>
              </a:rPr>
              <a:t>: Karan Khatavkar</a:t>
            </a:r>
          </a:p>
          <a:p>
            <a:r>
              <a:rPr lang="en-US" b="1" dirty="0">
                <a:ea typeface="+mn-lt"/>
                <a:cs typeface="+mn-lt"/>
              </a:rPr>
              <a:t>Journal:</a:t>
            </a:r>
            <a:r>
              <a:rPr lang="en-US" dirty="0">
                <a:ea typeface="+mn-lt"/>
                <a:cs typeface="+mn-lt"/>
              </a:rPr>
              <a:t> International Journal for Research in Applied Science &amp; Engineering Technology (IJRASET), 2023. </a:t>
            </a:r>
          </a:p>
          <a:p>
            <a:endParaRPr lang="en-US" dirty="0"/>
          </a:p>
          <a:p>
            <a:r>
              <a:rPr lang="en-US" b="1" dirty="0" smtClean="0"/>
              <a:t>2.</a:t>
            </a:r>
            <a:r>
              <a:rPr lang="en-US" b="1" dirty="0" smtClean="0">
                <a:ea typeface="+mn-lt"/>
                <a:cs typeface="+mn-lt"/>
              </a:rPr>
              <a:t>Title</a:t>
            </a:r>
            <a:r>
              <a:rPr lang="en-US" b="1" dirty="0">
                <a:ea typeface="+mn-lt"/>
                <a:cs typeface="+mn-lt"/>
              </a:rPr>
              <a:t>:</a:t>
            </a:r>
            <a:r>
              <a:rPr lang="en-US" dirty="0">
                <a:ea typeface="+mn-lt"/>
                <a:cs typeface="+mn-lt"/>
              </a:rPr>
              <a:t> ”Audio Signal Filtering With Low Pass And High Pass Filters”</a:t>
            </a:r>
          </a:p>
          <a:p>
            <a:r>
              <a:rPr lang="en-US" b="1" dirty="0">
                <a:ea typeface="+mn-lt"/>
                <a:cs typeface="+mn-lt"/>
              </a:rPr>
              <a:t>Authors: </a:t>
            </a:r>
            <a:r>
              <a:rPr lang="en-US" dirty="0">
                <a:ea typeface="+mn-lt"/>
                <a:cs typeface="+mn-lt"/>
              </a:rPr>
              <a:t>Phyo Thu Zar Tun, Khaing  </a:t>
            </a:r>
            <a:r>
              <a:rPr lang="en-US" dirty="0" err="1">
                <a:ea typeface="+mn-lt"/>
                <a:cs typeface="+mn-lt"/>
              </a:rPr>
              <a:t>Thand</a:t>
            </a:r>
            <a:r>
              <a:rPr lang="en-US" dirty="0">
                <a:ea typeface="+mn-lt"/>
                <a:cs typeface="+mn-lt"/>
              </a:rPr>
              <a:t> Swe</a:t>
            </a:r>
          </a:p>
          <a:p>
            <a:r>
              <a:rPr lang="en-US" b="1" dirty="0">
                <a:ea typeface="+mn-lt"/>
                <a:cs typeface="+mn-lt"/>
              </a:rPr>
              <a:t>Journal:</a:t>
            </a:r>
            <a:r>
              <a:rPr lang="en-US" dirty="0">
                <a:ea typeface="+mn-lt"/>
                <a:cs typeface="+mn-lt"/>
              </a:rPr>
              <a:t> IJCIRAS Journal, 2020. </a:t>
            </a:r>
          </a:p>
          <a:p>
            <a:endParaRPr lang="en-US" dirty="0">
              <a:ea typeface="+mn-lt"/>
              <a:cs typeface="+mn-lt"/>
            </a:endParaRPr>
          </a:p>
          <a:p>
            <a:r>
              <a:rPr lang="en-US" b="1" dirty="0" smtClean="0">
                <a:ea typeface="+mn-lt"/>
                <a:cs typeface="+mn-lt"/>
              </a:rPr>
              <a:t>3.Title</a:t>
            </a:r>
            <a:r>
              <a:rPr lang="en-US" b="1" dirty="0">
                <a:ea typeface="+mn-lt"/>
                <a:cs typeface="+mn-lt"/>
              </a:rPr>
              <a:t>: </a:t>
            </a:r>
            <a:r>
              <a:rPr lang="en-US" dirty="0">
                <a:ea typeface="+mn-lt"/>
                <a:cs typeface="+mn-lt"/>
              </a:rPr>
              <a:t>”Speech enhancement based on the integration of fully convolutional network, temporal lowpass filtering and spectrogram masking”</a:t>
            </a:r>
          </a:p>
          <a:p>
            <a:r>
              <a:rPr lang="en-US" b="1" dirty="0">
                <a:ea typeface="+mn-lt"/>
                <a:cs typeface="+mn-lt"/>
              </a:rPr>
              <a:t>Authors:</a:t>
            </a:r>
            <a:r>
              <a:rPr lang="en-US" dirty="0">
                <a:ea typeface="+mn-lt"/>
                <a:cs typeface="+mn-lt"/>
              </a:rPr>
              <a:t> 1.Kuan-Yi Liu   2.Syu-Siang Wang </a:t>
            </a:r>
          </a:p>
          <a:p>
            <a:r>
              <a:rPr lang="en-US" b="1" dirty="0">
                <a:ea typeface="+mn-lt"/>
                <a:cs typeface="+mn-lt"/>
              </a:rPr>
              <a:t>Journal:</a:t>
            </a:r>
            <a:r>
              <a:rPr lang="en-US" dirty="0">
                <a:ea typeface="+mn-lt"/>
                <a:cs typeface="+mn-lt"/>
              </a:rPr>
              <a:t> The 2019 Conference on Computational Linguistics and Speech Processing ROCLING 2019, pp. 226- 240.</a:t>
            </a:r>
            <a:endParaRPr lang="en-US" dirty="0"/>
          </a:p>
          <a:p>
            <a:endParaRPr lang="en-US" dirty="0"/>
          </a:p>
        </p:txBody>
      </p:sp>
      <p:sp>
        <p:nvSpPr>
          <p:cNvPr id="6" name="TextBox 5">
            <a:extLst>
              <a:ext uri="{FF2B5EF4-FFF2-40B4-BE49-F238E27FC236}">
                <a16:creationId xmlns="" xmlns:a16="http://schemas.microsoft.com/office/drawing/2014/main" id="{8BE3C3FD-A21C-6CEE-B86D-037E78E68DAB}"/>
              </a:ext>
            </a:extLst>
          </p:cNvPr>
          <p:cNvSpPr txBox="1"/>
          <p:nvPr/>
        </p:nvSpPr>
        <p:spPr>
          <a:xfrm>
            <a:off x="10709032" y="6227523"/>
            <a:ext cx="14662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smtClean="0"/>
              <a:t>15 </a:t>
            </a:r>
            <a:r>
              <a:rPr lang="en-GB" sz="2400" dirty="0"/>
              <a:t>of </a:t>
            </a:r>
            <a:r>
              <a:rPr lang="en-GB" sz="2400" dirty="0" smtClean="0"/>
              <a:t>15​</a:t>
            </a:r>
            <a:endParaRPr lang="en-GB" dirty="0"/>
          </a:p>
        </p:txBody>
      </p:sp>
      <p:sp>
        <p:nvSpPr>
          <p:cNvPr id="2" name="TextBox 1"/>
          <p:cNvSpPr txBox="1"/>
          <p:nvPr/>
        </p:nvSpPr>
        <p:spPr>
          <a:xfrm>
            <a:off x="3455377" y="430822"/>
            <a:ext cx="4677508" cy="584775"/>
          </a:xfrm>
          <a:prstGeom prst="rect">
            <a:avLst/>
          </a:prstGeom>
          <a:noFill/>
        </p:spPr>
        <p:txBody>
          <a:bodyPr wrap="square" rtlCol="0">
            <a:spAutoFit/>
          </a:bodyPr>
          <a:lstStyle/>
          <a:p>
            <a:r>
              <a:rPr lang="en-US" sz="3200" b="1" u="sng" dirty="0" smtClean="0"/>
              <a:t>REFERENCE PAPERS</a:t>
            </a:r>
            <a:endParaRPr lang="en-IN" sz="3200" b="1" u="sng" dirty="0"/>
          </a:p>
        </p:txBody>
      </p:sp>
    </p:spTree>
    <p:extLst>
      <p:ext uri="{BB962C8B-B14F-4D97-AF65-F5344CB8AC3E}">
        <p14:creationId xmlns:p14="http://schemas.microsoft.com/office/powerpoint/2010/main" val="56201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 xmlns:a16="http://schemas.microsoft.com/office/drawing/2014/main" id="{24170C10-BA1A-AAA5-1E32-76D1F4BB4211}"/>
              </a:ext>
            </a:extLst>
          </p:cNvPr>
          <p:cNvGraphicFramePr>
            <a:graphicFrameLocks noGrp="1"/>
          </p:cNvGraphicFramePr>
          <p:nvPr>
            <p:extLst>
              <p:ext uri="{D42A27DB-BD31-4B8C-83A1-F6EECF244321}">
                <p14:modId xmlns:p14="http://schemas.microsoft.com/office/powerpoint/2010/main" val="2808885449"/>
              </p:ext>
            </p:extLst>
          </p:nvPr>
        </p:nvGraphicFramePr>
        <p:xfrm>
          <a:off x="2578273" y="751561"/>
          <a:ext cx="7024412" cy="4739692"/>
        </p:xfrm>
        <a:graphic>
          <a:graphicData uri="http://schemas.openxmlformats.org/drawingml/2006/table">
            <a:tbl>
              <a:tblPr firstRow="1" bandRow="1">
                <a:tableStyleId>{5C22544A-7EE6-4342-B048-85BDC9FD1C3A}</a:tableStyleId>
              </a:tblPr>
              <a:tblGrid>
                <a:gridCol w="3512206">
                  <a:extLst>
                    <a:ext uri="{9D8B030D-6E8A-4147-A177-3AD203B41FA5}">
                      <a16:colId xmlns="" xmlns:a16="http://schemas.microsoft.com/office/drawing/2014/main" val="622154811"/>
                    </a:ext>
                  </a:extLst>
                </a:gridCol>
                <a:gridCol w="3512206">
                  <a:extLst>
                    <a:ext uri="{9D8B030D-6E8A-4147-A177-3AD203B41FA5}">
                      <a16:colId xmlns="" xmlns:a16="http://schemas.microsoft.com/office/drawing/2014/main" val="1550441697"/>
                    </a:ext>
                  </a:extLst>
                </a:gridCol>
              </a:tblGrid>
              <a:tr h="518272">
                <a:tc>
                  <a:txBody>
                    <a:bodyPr/>
                    <a:lstStyle/>
                    <a:p>
                      <a:pPr marL="0" algn="ctr" rtl="0" eaLnBrk="1" fontAlgn="t" latinLnBrk="0" hangingPunct="1"/>
                      <a:r>
                        <a:rPr lang="en-US" sz="1800" b="1" i="0" u="none" strike="noStrike" kern="1200" dirty="0">
                          <a:solidFill>
                            <a:srgbClr val="000000"/>
                          </a:solidFill>
                          <a:effectLst/>
                          <a:latin typeface="Calibri"/>
                        </a:rPr>
                        <a:t>CONTENT</a:t>
                      </a:r>
                      <a:endParaRPr lang="en-US" sz="1800" b="1"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rtl="0" eaLnBrk="1" fontAlgn="t" latinLnBrk="0" hangingPunct="1"/>
                      <a:r>
                        <a:rPr lang="en-US" sz="1800" b="1" i="0" u="none" strike="noStrike" kern="1200" dirty="0">
                          <a:solidFill>
                            <a:srgbClr val="000000"/>
                          </a:solidFill>
                          <a:effectLst/>
                          <a:latin typeface="Calibri"/>
                        </a:rPr>
                        <a:t>PAGE NUMBER</a:t>
                      </a:r>
                      <a:endParaRPr lang="en-US" sz="1800" b="1"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2768755039"/>
                  </a:ext>
                </a:extLst>
              </a:tr>
              <a:tr h="366023">
                <a:tc>
                  <a:txBody>
                    <a:bodyPr/>
                    <a:lstStyle/>
                    <a:p>
                      <a:pPr marL="0" algn="l" rtl="0" eaLnBrk="1" fontAlgn="t" latinLnBrk="0" hangingPunct="1"/>
                      <a:r>
                        <a:rPr lang="en-US" sz="1800" b="0" i="0" u="none" strike="noStrike" kern="1200" dirty="0">
                          <a:solidFill>
                            <a:srgbClr val="000000"/>
                          </a:solidFill>
                          <a:effectLst/>
                          <a:latin typeface="Calibri"/>
                        </a:rPr>
                        <a:t>1.INTRODUCTION</a:t>
                      </a:r>
                      <a:endParaRPr lang="en-US" sz="18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r>
                        <a:rPr lang="en-IN" sz="1800" b="0" i="0" u="none" strike="noStrike" dirty="0">
                          <a:effectLst/>
                          <a:latin typeface="Arial"/>
                        </a:rPr>
                        <a:t>                         2-3</a:t>
                      </a:r>
                      <a:endParaRPr lang="en-IN"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3504821946"/>
                  </a:ext>
                </a:extLst>
              </a:tr>
              <a:tr h="549035">
                <a:tc>
                  <a:txBody>
                    <a:bodyPr/>
                    <a:lstStyle/>
                    <a:p>
                      <a:pPr marL="0" algn="l" rtl="0" eaLnBrk="1" fontAlgn="t" latinLnBrk="0" hangingPunct="1"/>
                      <a:r>
                        <a:rPr lang="en-US" sz="1800" b="0" i="0" u="none" strike="noStrike" kern="1200" dirty="0">
                          <a:solidFill>
                            <a:srgbClr val="000000"/>
                          </a:solidFill>
                          <a:effectLst/>
                          <a:latin typeface="Calibri"/>
                        </a:rPr>
                        <a:t>2.LITERATURE SURVEY</a:t>
                      </a:r>
                      <a:endParaRPr lang="en-US" sz="18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r>
                        <a:rPr lang="en-IN" sz="1800" b="0" i="0" u="none" strike="noStrike" dirty="0">
                          <a:effectLst/>
                          <a:latin typeface="Arial"/>
                        </a:rPr>
                        <a:t>                        </a:t>
                      </a:r>
                      <a:endParaRPr lang="en-IN" sz="1800" b="0" i="0" u="none" strike="noStrike" dirty="0">
                        <a:effectLst/>
                        <a:latin typeface="Arial" panose="020B0604020202020204" pitchFamily="34" charset="0"/>
                      </a:endParaRPr>
                    </a:p>
                    <a:p>
                      <a:pPr marL="0" lvl="0" algn="l">
                        <a:buNone/>
                      </a:pPr>
                      <a:r>
                        <a:rPr lang="en-IN" sz="1800" b="0" i="0" u="none" strike="noStrike" dirty="0">
                          <a:effectLst/>
                          <a:latin typeface="Arial"/>
                        </a:rPr>
                        <a:t>                           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2288317371"/>
                  </a:ext>
                </a:extLst>
              </a:tr>
              <a:tr h="784336">
                <a:tc>
                  <a:txBody>
                    <a:bodyPr/>
                    <a:lstStyle/>
                    <a:p>
                      <a:pPr marL="0" algn="l" rtl="0" eaLnBrk="1" fontAlgn="t" latinLnBrk="0" hangingPunct="1"/>
                      <a:r>
                        <a:rPr lang="en-US" sz="1800" b="0" i="0" u="none" strike="noStrike" kern="1200" dirty="0">
                          <a:solidFill>
                            <a:srgbClr val="000000"/>
                          </a:solidFill>
                          <a:effectLst/>
                          <a:latin typeface="Calibri"/>
                        </a:rPr>
                        <a:t>3.PROBLEM STATEMENT AND OBJECTIVES</a:t>
                      </a:r>
                      <a:endParaRPr lang="en-US" sz="18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r>
                        <a:rPr lang="en-IN" sz="1800" b="0" i="0" u="none" strike="noStrike" dirty="0">
                          <a:effectLst/>
                          <a:latin typeface="Arial"/>
                        </a:rPr>
                        <a:t>           </a:t>
                      </a:r>
                    </a:p>
                    <a:p>
                      <a:pPr marL="0" lvl="0" algn="l">
                        <a:buNone/>
                      </a:pPr>
                      <a:r>
                        <a:rPr lang="en-IN" sz="1800" b="0" i="0" u="none" strike="noStrike" dirty="0">
                          <a:effectLst/>
                          <a:latin typeface="Arial"/>
                        </a:rPr>
                        <a:t>                           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218226792"/>
                  </a:ext>
                </a:extLst>
              </a:tr>
              <a:tr h="366023">
                <a:tc>
                  <a:txBody>
                    <a:bodyPr/>
                    <a:lstStyle/>
                    <a:p>
                      <a:pPr marL="0" algn="l" rtl="0" eaLnBrk="1" fontAlgn="t" latinLnBrk="0" hangingPunct="1"/>
                      <a:r>
                        <a:rPr lang="en-US" sz="1800" b="0" i="0" u="none" strike="noStrike" kern="1200" dirty="0">
                          <a:solidFill>
                            <a:srgbClr val="000000"/>
                          </a:solidFill>
                          <a:effectLst/>
                          <a:latin typeface="Calibri"/>
                        </a:rPr>
                        <a:t>4.METHODOLOGY</a:t>
                      </a:r>
                      <a:endParaRPr lang="en-US" sz="18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r>
                        <a:rPr lang="en-IN" sz="1800" b="0" i="0" u="none" strike="noStrike" dirty="0">
                          <a:effectLst/>
                          <a:latin typeface="Arial"/>
                        </a:rPr>
                        <a:t>                         6-8   </a:t>
                      </a:r>
                      <a:endParaRPr lang="en-IN"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2249847573"/>
                  </a:ext>
                </a:extLst>
              </a:tr>
              <a:tr h="549035">
                <a:tc>
                  <a:txBody>
                    <a:bodyPr/>
                    <a:lstStyle/>
                    <a:p>
                      <a:pPr marL="0" algn="l" rtl="0" eaLnBrk="1" fontAlgn="t" latinLnBrk="0" hangingPunct="1"/>
                      <a:r>
                        <a:rPr lang="en-US" sz="1800" b="0" i="0" u="none" strike="noStrike" kern="1200" dirty="0">
                          <a:solidFill>
                            <a:srgbClr val="000000"/>
                          </a:solidFill>
                          <a:effectLst/>
                          <a:latin typeface="Calibri"/>
                        </a:rPr>
                        <a:t>6.EXPERIMENTAL SETUP</a:t>
                      </a:r>
                      <a:endParaRPr lang="en-US" sz="18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r>
                        <a:rPr lang="en-IN" sz="1800" b="0" i="0" u="none" strike="noStrike" dirty="0">
                          <a:effectLst/>
                          <a:latin typeface="Arial"/>
                        </a:rPr>
                        <a:t>                       </a:t>
                      </a:r>
                      <a:endParaRPr lang="en-IN" sz="1800" b="0" i="0" u="none" strike="noStrike" dirty="0">
                        <a:effectLst/>
                        <a:latin typeface="Arial" panose="020B0604020202020204" pitchFamily="34" charset="0"/>
                      </a:endParaRPr>
                    </a:p>
                    <a:p>
                      <a:pPr marL="0" lvl="0" algn="l">
                        <a:buNone/>
                      </a:pPr>
                      <a:r>
                        <a:rPr lang="en-IN" sz="1800" b="0" i="0" u="none" strike="noStrike" dirty="0">
                          <a:effectLst/>
                          <a:latin typeface="Arial"/>
                        </a:rPr>
                        <a:t>                        </a:t>
                      </a:r>
                      <a:r>
                        <a:rPr lang="en-IN" sz="1800" b="0" i="0" u="none" strike="noStrike" dirty="0" smtClean="0">
                          <a:effectLst/>
                          <a:latin typeface="Arial"/>
                        </a:rPr>
                        <a:t>9-11</a:t>
                      </a:r>
                      <a:endParaRPr lang="en-IN" sz="1800" b="0" i="0" u="none" strike="noStrike" dirty="0">
                        <a:effectLst/>
                        <a:latin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2186229630"/>
                  </a:ext>
                </a:extLst>
              </a:tr>
              <a:tr h="784336">
                <a:tc>
                  <a:txBody>
                    <a:bodyPr/>
                    <a:lstStyle/>
                    <a:p>
                      <a:pPr marL="0" marR="0" indent="0" algn="l" rtl="0" eaLnBrk="1" fontAlgn="auto" latinLnBrk="0" hangingPunct="1"/>
                      <a:r>
                        <a:rPr lang="en-US" sz="1800" b="0" i="0" u="none" strike="noStrike" kern="1200" dirty="0">
                          <a:solidFill>
                            <a:srgbClr val="000000"/>
                          </a:solidFill>
                          <a:effectLst/>
                          <a:latin typeface="Calibri"/>
                        </a:rPr>
                        <a:t>5.RESULTS AND ANALYSIS </a:t>
                      </a:r>
                      <a:endParaRPr lang="en-US" sz="18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endParaRPr lang="en-IN" sz="1800" b="0" i="0" u="none" strike="noStrike">
                        <a:effectLst/>
                        <a:latin typeface="Arial" panose="020B0604020202020204" pitchFamily="34" charset="0"/>
                      </a:endParaRPr>
                    </a:p>
                    <a:p>
                      <a:pPr marL="0" lvl="0" algn="l">
                        <a:buNone/>
                      </a:pPr>
                      <a:r>
                        <a:rPr lang="en-IN" sz="1800" b="0" i="0" u="none" strike="noStrike" dirty="0">
                          <a:effectLst/>
                          <a:latin typeface="Arial"/>
                        </a:rPr>
                        <a:t>                        11-12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296090571"/>
                  </a:ext>
                </a:extLst>
              </a:tr>
              <a:tr h="640542">
                <a:tc>
                  <a:txBody>
                    <a:bodyPr/>
                    <a:lstStyle/>
                    <a:p>
                      <a:pPr marL="0" algn="l" rtl="0" eaLnBrk="1" fontAlgn="t" latinLnBrk="0" hangingPunct="1"/>
                      <a:r>
                        <a:rPr lang="en-US" sz="1800" b="0" i="0" u="none" strike="noStrike" kern="1200" dirty="0">
                          <a:solidFill>
                            <a:srgbClr val="000000"/>
                          </a:solidFill>
                          <a:effectLst/>
                          <a:latin typeface="Calibri"/>
                        </a:rPr>
                        <a:t>6.CONCLUSION AND FUTURE WORK</a:t>
                      </a:r>
                      <a:endParaRPr lang="en-US" sz="18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r>
                        <a:rPr lang="en-IN" sz="1800" b="0" i="0" u="none" strike="noStrike" dirty="0">
                          <a:effectLst/>
                          <a:latin typeface="Arial"/>
                        </a:rPr>
                        <a:t>                           13</a:t>
                      </a:r>
                      <a:endParaRPr lang="en-IN"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944106642"/>
                  </a:ext>
                </a:extLst>
              </a:tr>
            </a:tbl>
          </a:graphicData>
        </a:graphic>
      </p:graphicFrame>
      <p:sp>
        <p:nvSpPr>
          <p:cNvPr id="8" name="TextBox 7">
            <a:extLst>
              <a:ext uri="{FF2B5EF4-FFF2-40B4-BE49-F238E27FC236}">
                <a16:creationId xmlns="" xmlns:a16="http://schemas.microsoft.com/office/drawing/2014/main" id="{67DCDE24-406F-D8BC-5018-1E973DC473AF}"/>
              </a:ext>
            </a:extLst>
          </p:cNvPr>
          <p:cNvSpPr txBox="1"/>
          <p:nvPr/>
        </p:nvSpPr>
        <p:spPr>
          <a:xfrm rot="-10800000" flipV="1">
            <a:off x="10418885" y="6186712"/>
            <a:ext cx="14617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1 of </a:t>
            </a:r>
            <a:r>
              <a:rPr lang="en-GB" sz="2400" dirty="0" smtClean="0"/>
              <a:t>15</a:t>
            </a:r>
            <a:endParaRPr lang="en-GB" sz="2400" dirty="0"/>
          </a:p>
        </p:txBody>
      </p:sp>
      <p:graphicFrame>
        <p:nvGraphicFramePr>
          <p:cNvPr id="9" name="Table 8">
            <a:extLst>
              <a:ext uri="{FF2B5EF4-FFF2-40B4-BE49-F238E27FC236}">
                <a16:creationId xmlns="" xmlns:a16="http://schemas.microsoft.com/office/drawing/2014/main" id="{7FA358BE-DA16-7985-9D77-22D3F31A475E}"/>
              </a:ext>
            </a:extLst>
          </p:cNvPr>
          <p:cNvGraphicFramePr>
            <a:graphicFrameLocks noGrp="1"/>
          </p:cNvGraphicFramePr>
          <p:nvPr>
            <p:extLst>
              <p:ext uri="{D42A27DB-BD31-4B8C-83A1-F6EECF244321}">
                <p14:modId xmlns:p14="http://schemas.microsoft.com/office/powerpoint/2010/main" val="1254331519"/>
              </p:ext>
            </p:extLst>
          </p:nvPr>
        </p:nvGraphicFramePr>
        <p:xfrm>
          <a:off x="2550426" y="5499806"/>
          <a:ext cx="7036990" cy="539291"/>
        </p:xfrm>
        <a:graphic>
          <a:graphicData uri="http://schemas.openxmlformats.org/drawingml/2006/table">
            <a:tbl>
              <a:tblPr firstRow="1" bandRow="1">
                <a:tableStyleId>{5940675A-B579-460E-94D1-54222C63F5DA}</a:tableStyleId>
              </a:tblPr>
              <a:tblGrid>
                <a:gridCol w="3518495">
                  <a:extLst>
                    <a:ext uri="{9D8B030D-6E8A-4147-A177-3AD203B41FA5}">
                      <a16:colId xmlns="" xmlns:a16="http://schemas.microsoft.com/office/drawing/2014/main" val="1715962243"/>
                    </a:ext>
                  </a:extLst>
                </a:gridCol>
                <a:gridCol w="3518495">
                  <a:extLst>
                    <a:ext uri="{9D8B030D-6E8A-4147-A177-3AD203B41FA5}">
                      <a16:colId xmlns="" xmlns:a16="http://schemas.microsoft.com/office/drawing/2014/main" val="1928248427"/>
                    </a:ext>
                  </a:extLst>
                </a:gridCol>
              </a:tblGrid>
              <a:tr h="539291">
                <a:tc>
                  <a:txBody>
                    <a:bodyPr/>
                    <a:lstStyle/>
                    <a:p>
                      <a:r>
                        <a:rPr lang="en-GB" dirty="0"/>
                        <a:t>7.REFERENCES</a:t>
                      </a:r>
                    </a:p>
                  </a:txBody>
                  <a:tcPr/>
                </a:tc>
                <a:tc>
                  <a:txBody>
                    <a:bodyPr/>
                    <a:lstStyle/>
                    <a:p>
                      <a:r>
                        <a:rPr lang="en-GB" dirty="0"/>
                        <a:t>                            </a:t>
                      </a:r>
                      <a:r>
                        <a:rPr lang="en-GB" dirty="0" smtClean="0"/>
                        <a:t>15</a:t>
                      </a:r>
                      <a:endParaRPr lang="en-GB" dirty="0"/>
                    </a:p>
                  </a:txBody>
                  <a:tcPr/>
                </a:tc>
                <a:extLst>
                  <a:ext uri="{0D108BD9-81ED-4DB2-BD59-A6C34878D82A}">
                    <a16:rowId xmlns="" xmlns:a16="http://schemas.microsoft.com/office/drawing/2014/main" val="2189819277"/>
                  </a:ext>
                </a:extLst>
              </a:tr>
            </a:tbl>
          </a:graphicData>
        </a:graphic>
      </p:graphicFrame>
      <p:sp>
        <p:nvSpPr>
          <p:cNvPr id="3" name="TextBox 2">
            <a:extLst>
              <a:ext uri="{FF2B5EF4-FFF2-40B4-BE49-F238E27FC236}">
                <a16:creationId xmlns="" xmlns:a16="http://schemas.microsoft.com/office/drawing/2014/main" id="{8F9016F7-408D-619F-4FDC-86EB167480DB}"/>
              </a:ext>
            </a:extLst>
          </p:cNvPr>
          <p:cNvSpPr txBox="1"/>
          <p:nvPr/>
        </p:nvSpPr>
        <p:spPr>
          <a:xfrm>
            <a:off x="3613842" y="208515"/>
            <a:ext cx="45048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u="sng" dirty="0"/>
              <a:t>TABLE OF CONTENTS</a:t>
            </a:r>
            <a:endParaRPr lang="en-US" sz="2000" b="1" u="sng"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74C036E-B4EB-7511-46FF-05A1F09B6D73}"/>
              </a:ext>
            </a:extLst>
          </p:cNvPr>
          <p:cNvSpPr>
            <a:spLocks noGrp="1"/>
          </p:cNvSpPr>
          <p:nvPr>
            <p:ph type="title"/>
          </p:nvPr>
        </p:nvSpPr>
        <p:spPr>
          <a:xfrm>
            <a:off x="838200" y="365125"/>
            <a:ext cx="9294312" cy="1085481"/>
          </a:xfrm>
        </p:spPr>
        <p:txBody>
          <a:bodyPr/>
          <a:lstStyle/>
          <a:p>
            <a:pPr algn="ctr"/>
            <a:r>
              <a:rPr lang="en-GB" sz="4000" b="1" u="sng" dirty="0">
                <a:latin typeface="Aptos"/>
              </a:rPr>
              <a:t>INTRODUCTION</a:t>
            </a:r>
            <a:endParaRPr lang="en-GB" sz="4000" dirty="0">
              <a:latin typeface="Aptos"/>
            </a:endParaRPr>
          </a:p>
          <a:p>
            <a:endParaRPr lang="en-GB" dirty="0"/>
          </a:p>
        </p:txBody>
      </p:sp>
      <p:sp>
        <p:nvSpPr>
          <p:cNvPr id="5" name="Content Placeholder 4">
            <a:extLst>
              <a:ext uri="{FF2B5EF4-FFF2-40B4-BE49-F238E27FC236}">
                <a16:creationId xmlns="" xmlns:a16="http://schemas.microsoft.com/office/drawing/2014/main" id="{E4A76F41-0041-6FB9-6507-465BEB05ECCB}"/>
              </a:ext>
            </a:extLst>
          </p:cNvPr>
          <p:cNvSpPr>
            <a:spLocks noGrp="1"/>
          </p:cNvSpPr>
          <p:nvPr>
            <p:ph idx="1"/>
          </p:nvPr>
        </p:nvSpPr>
        <p:spPr>
          <a:xfrm>
            <a:off x="859076" y="1157571"/>
            <a:ext cx="10494724" cy="5019392"/>
          </a:xfrm>
        </p:spPr>
        <p:txBody>
          <a:bodyPr vert="horz" lIns="91440" tIns="45720" rIns="91440" bIns="45720" rtlCol="0" anchor="t">
            <a:normAutofit/>
          </a:bodyPr>
          <a:lstStyle/>
          <a:p>
            <a:pPr marL="0" indent="0">
              <a:buNone/>
            </a:pPr>
            <a:r>
              <a:rPr lang="en-GB" b="1" dirty="0">
                <a:ea typeface="+mn-lt"/>
                <a:cs typeface="+mn-lt"/>
              </a:rPr>
              <a:t>1.Importance of Speech Enhancement: </a:t>
            </a:r>
            <a:endParaRPr lang="en-GB" dirty="0">
              <a:ea typeface="+mn-lt"/>
              <a:cs typeface="+mn-lt"/>
            </a:endParaRPr>
          </a:p>
          <a:p>
            <a:pPr marL="457200" indent="-457200"/>
            <a:r>
              <a:rPr lang="en-GB" dirty="0">
                <a:ea typeface="+mn-lt"/>
                <a:cs typeface="+mn-lt"/>
              </a:rPr>
              <a:t>Enhances audio quality for applications such as </a:t>
            </a:r>
            <a:r>
              <a:rPr lang="en-GB" b="1" dirty="0">
                <a:ea typeface="+mn-lt"/>
                <a:cs typeface="+mn-lt"/>
              </a:rPr>
              <a:t>telecommunications</a:t>
            </a:r>
            <a:r>
              <a:rPr lang="en-GB" dirty="0">
                <a:ea typeface="+mn-lt"/>
                <a:cs typeface="+mn-lt"/>
              </a:rPr>
              <a:t>, </a:t>
            </a:r>
            <a:r>
              <a:rPr lang="en-GB" b="1" dirty="0">
                <a:ea typeface="+mn-lt"/>
                <a:cs typeface="+mn-lt"/>
              </a:rPr>
              <a:t>assistive listening devices</a:t>
            </a:r>
            <a:r>
              <a:rPr lang="en-GB" dirty="0">
                <a:ea typeface="+mn-lt"/>
                <a:cs typeface="+mn-lt"/>
              </a:rPr>
              <a:t>, and </a:t>
            </a:r>
            <a:r>
              <a:rPr lang="en-GB" b="1" dirty="0">
                <a:ea typeface="+mn-lt"/>
                <a:cs typeface="+mn-lt"/>
              </a:rPr>
              <a:t>communication systems</a:t>
            </a:r>
            <a:r>
              <a:rPr lang="en-GB" dirty="0">
                <a:ea typeface="+mn-lt"/>
                <a:cs typeface="+mn-lt"/>
              </a:rPr>
              <a:t>.</a:t>
            </a:r>
          </a:p>
          <a:p>
            <a:pPr marL="457200" lvl="1" indent="0">
              <a:buNone/>
            </a:pPr>
            <a:endParaRPr lang="en-GB" dirty="0">
              <a:ea typeface="+mn-lt"/>
              <a:cs typeface="+mn-lt"/>
            </a:endParaRPr>
          </a:p>
          <a:p>
            <a:pPr marL="0" indent="0">
              <a:buNone/>
            </a:pPr>
            <a:r>
              <a:rPr lang="en-GB" b="1" dirty="0">
                <a:ea typeface="+mn-lt"/>
                <a:cs typeface="+mn-lt"/>
              </a:rPr>
              <a:t>2.Role of Low-Pass Filters</a:t>
            </a:r>
            <a:endParaRPr lang="en-GB" dirty="0"/>
          </a:p>
          <a:p>
            <a:pPr lvl="1"/>
            <a:r>
              <a:rPr lang="en-GB" dirty="0">
                <a:ea typeface="+mn-lt"/>
                <a:cs typeface="+mn-lt"/>
              </a:rPr>
              <a:t>Allows </a:t>
            </a:r>
            <a:r>
              <a:rPr lang="en-GB" b="1" dirty="0">
                <a:ea typeface="+mn-lt"/>
                <a:cs typeface="+mn-lt"/>
              </a:rPr>
              <a:t>low-frequency sounds</a:t>
            </a:r>
            <a:r>
              <a:rPr lang="en-GB" dirty="0">
                <a:ea typeface="+mn-lt"/>
                <a:cs typeface="+mn-lt"/>
              </a:rPr>
              <a:t> to pass through while attenuating </a:t>
            </a:r>
            <a:r>
              <a:rPr lang="en-GB" b="1" dirty="0">
                <a:ea typeface="+mn-lt"/>
                <a:cs typeface="+mn-lt"/>
              </a:rPr>
              <a:t>high-frequency noise</a:t>
            </a:r>
            <a:r>
              <a:rPr lang="en-GB" dirty="0">
                <a:ea typeface="+mn-lt"/>
                <a:cs typeface="+mn-lt"/>
              </a:rPr>
              <a:t>.</a:t>
            </a:r>
          </a:p>
          <a:p>
            <a:pPr lvl="1"/>
            <a:r>
              <a:rPr lang="en-GB" dirty="0">
                <a:ea typeface="+mn-lt"/>
                <a:cs typeface="+mn-lt"/>
              </a:rPr>
              <a:t>Effective for </a:t>
            </a:r>
            <a:r>
              <a:rPr lang="en-GB" b="1" dirty="0">
                <a:ea typeface="+mn-lt"/>
                <a:cs typeface="+mn-lt"/>
              </a:rPr>
              <a:t>reducing unwanted noise</a:t>
            </a:r>
            <a:r>
              <a:rPr lang="en-GB" dirty="0">
                <a:ea typeface="+mn-lt"/>
                <a:cs typeface="+mn-lt"/>
              </a:rPr>
              <a:t> and preserving key components of the speech signal.</a:t>
            </a:r>
          </a:p>
          <a:p>
            <a:pPr lvl="1"/>
            <a:endParaRPr lang="en-GB" dirty="0"/>
          </a:p>
          <a:p>
            <a:endParaRPr lang="en-GB" dirty="0"/>
          </a:p>
        </p:txBody>
      </p:sp>
      <p:sp>
        <p:nvSpPr>
          <p:cNvPr id="6" name="TextBox 5">
            <a:extLst>
              <a:ext uri="{FF2B5EF4-FFF2-40B4-BE49-F238E27FC236}">
                <a16:creationId xmlns="" xmlns:a16="http://schemas.microsoft.com/office/drawing/2014/main" id="{A1C77AD2-ABA0-C129-EF0A-677F09F6422F}"/>
              </a:ext>
            </a:extLst>
          </p:cNvPr>
          <p:cNvSpPr txBox="1"/>
          <p:nvPr/>
        </p:nvSpPr>
        <p:spPr>
          <a:xfrm>
            <a:off x="10361113" y="617533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2 of </a:t>
            </a:r>
            <a:r>
              <a:rPr lang="en-GB" sz="2400" dirty="0" smtClean="0"/>
              <a:t>15</a:t>
            </a:r>
            <a:endParaRPr lang="en-GB" sz="2400" dirty="0"/>
          </a:p>
        </p:txBody>
      </p:sp>
    </p:spTree>
    <p:extLst>
      <p:ext uri="{BB962C8B-B14F-4D97-AF65-F5344CB8AC3E}">
        <p14:creationId xmlns:p14="http://schemas.microsoft.com/office/powerpoint/2010/main" val="1872575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4D14D7F-982D-F9A0-666C-EEFD3AAE11C1}"/>
              </a:ext>
            </a:extLst>
          </p:cNvPr>
          <p:cNvSpPr>
            <a:spLocks noGrp="1"/>
          </p:cNvSpPr>
          <p:nvPr>
            <p:ph idx="1"/>
          </p:nvPr>
        </p:nvSpPr>
        <p:spPr>
          <a:xfrm>
            <a:off x="890391" y="646091"/>
            <a:ext cx="10463409" cy="5530872"/>
          </a:xfrm>
        </p:spPr>
        <p:txBody>
          <a:bodyPr vert="horz" lIns="91440" tIns="45720" rIns="91440" bIns="45720" rtlCol="0" anchor="t">
            <a:noAutofit/>
          </a:bodyPr>
          <a:lstStyle/>
          <a:p>
            <a:pPr marL="0" indent="0">
              <a:buNone/>
            </a:pPr>
            <a:r>
              <a:rPr lang="en-GB" b="1" dirty="0"/>
              <a:t>3.Challenges in Speech Enhancement</a:t>
            </a:r>
            <a:endParaRPr lang="en-GB" dirty="0"/>
          </a:p>
          <a:p>
            <a:pPr lvl="1"/>
            <a:r>
              <a:rPr lang="en-GB" sz="2800" dirty="0">
                <a:ea typeface="+mn-lt"/>
                <a:cs typeface="+mn-lt"/>
              </a:rPr>
              <a:t>Balancing </a:t>
            </a:r>
            <a:r>
              <a:rPr lang="en-GB" sz="2800" b="1" dirty="0">
                <a:ea typeface="+mn-lt"/>
                <a:cs typeface="+mn-lt"/>
              </a:rPr>
              <a:t>noise reduction</a:t>
            </a:r>
            <a:r>
              <a:rPr lang="en-GB" sz="2800" dirty="0">
                <a:ea typeface="+mn-lt"/>
                <a:cs typeface="+mn-lt"/>
              </a:rPr>
              <a:t> with maintaining </a:t>
            </a:r>
            <a:r>
              <a:rPr lang="en-GB" sz="2800" b="1" dirty="0">
                <a:ea typeface="+mn-lt"/>
                <a:cs typeface="+mn-lt"/>
              </a:rPr>
              <a:t>speech quality</a:t>
            </a:r>
            <a:r>
              <a:rPr lang="en-GB" sz="2800" dirty="0">
                <a:ea typeface="+mn-lt"/>
                <a:cs typeface="+mn-lt"/>
              </a:rPr>
              <a:t>.</a:t>
            </a:r>
            <a:endParaRPr lang="en-GB" dirty="0">
              <a:ea typeface="+mn-lt"/>
              <a:cs typeface="+mn-lt"/>
            </a:endParaRPr>
          </a:p>
          <a:p>
            <a:pPr lvl="1"/>
            <a:r>
              <a:rPr lang="en-GB" sz="2800" dirty="0">
                <a:ea typeface="+mn-lt"/>
                <a:cs typeface="+mn-lt"/>
              </a:rPr>
              <a:t>Ensuring that </a:t>
            </a:r>
            <a:r>
              <a:rPr lang="en-GB" sz="2800" b="1" dirty="0">
                <a:ea typeface="+mn-lt"/>
                <a:cs typeface="+mn-lt"/>
              </a:rPr>
              <a:t>speech clarity</a:t>
            </a:r>
            <a:r>
              <a:rPr lang="en-GB" sz="2800" dirty="0">
                <a:ea typeface="+mn-lt"/>
                <a:cs typeface="+mn-lt"/>
              </a:rPr>
              <a:t> and </a:t>
            </a:r>
            <a:r>
              <a:rPr lang="en-GB" sz="2800" b="1" dirty="0">
                <a:ea typeface="+mn-lt"/>
                <a:cs typeface="+mn-lt"/>
              </a:rPr>
              <a:t>intelligibility</a:t>
            </a:r>
            <a:r>
              <a:rPr lang="en-GB" sz="2800" dirty="0">
                <a:ea typeface="+mn-lt"/>
                <a:cs typeface="+mn-lt"/>
              </a:rPr>
              <a:t> are not compromised by filtering.</a:t>
            </a:r>
            <a:endParaRPr lang="en-GB" dirty="0">
              <a:ea typeface="+mn-lt"/>
              <a:cs typeface="+mn-lt"/>
            </a:endParaRPr>
          </a:p>
          <a:p>
            <a:pPr marL="0" indent="0">
              <a:buNone/>
            </a:pPr>
            <a:r>
              <a:rPr lang="en-GB" b="1" dirty="0"/>
              <a:t>4.Significance of Research</a:t>
            </a:r>
            <a:endParaRPr lang="en-GB" dirty="0"/>
          </a:p>
          <a:p>
            <a:pPr lvl="1"/>
            <a:r>
              <a:rPr lang="en-GB" sz="2800" dirty="0">
                <a:ea typeface="+mn-lt"/>
                <a:cs typeface="+mn-lt"/>
              </a:rPr>
              <a:t>Potential to improve </a:t>
            </a:r>
            <a:r>
              <a:rPr lang="en-GB" sz="2800" b="1" dirty="0">
                <a:ea typeface="+mn-lt"/>
                <a:cs typeface="+mn-lt"/>
              </a:rPr>
              <a:t>communication systems</a:t>
            </a:r>
            <a:r>
              <a:rPr lang="en-GB" sz="2800" dirty="0">
                <a:ea typeface="+mn-lt"/>
                <a:cs typeface="+mn-lt"/>
              </a:rPr>
              <a:t> and </a:t>
            </a:r>
            <a:r>
              <a:rPr lang="en-GB" sz="2800" b="1" dirty="0">
                <a:ea typeface="+mn-lt"/>
                <a:cs typeface="+mn-lt"/>
              </a:rPr>
              <a:t>hearing aids</a:t>
            </a:r>
            <a:r>
              <a:rPr lang="en-GB" sz="2800" dirty="0">
                <a:ea typeface="+mn-lt"/>
                <a:cs typeface="+mn-lt"/>
              </a:rPr>
              <a:t>.</a:t>
            </a:r>
            <a:endParaRPr lang="en-GB" dirty="0">
              <a:ea typeface="+mn-lt"/>
              <a:cs typeface="+mn-lt"/>
            </a:endParaRPr>
          </a:p>
          <a:p>
            <a:pPr lvl="1"/>
            <a:r>
              <a:rPr lang="en-GB" sz="2800" dirty="0">
                <a:ea typeface="+mn-lt"/>
                <a:cs typeface="+mn-lt"/>
              </a:rPr>
              <a:t>Offers insights into the impact of </a:t>
            </a:r>
            <a:r>
              <a:rPr lang="en-GB" sz="2800" b="1" dirty="0">
                <a:ea typeface="+mn-lt"/>
                <a:cs typeface="+mn-lt"/>
              </a:rPr>
              <a:t>different low-pass filter configurations</a:t>
            </a:r>
            <a:r>
              <a:rPr lang="en-GB" sz="2800" dirty="0">
                <a:ea typeface="+mn-lt"/>
                <a:cs typeface="+mn-lt"/>
              </a:rPr>
              <a:t> on speech quality.</a:t>
            </a:r>
            <a:endParaRPr lang="en-GB" dirty="0">
              <a:ea typeface="+mn-lt"/>
              <a:cs typeface="+mn-lt"/>
            </a:endParaRPr>
          </a:p>
          <a:p>
            <a:pPr lvl="1"/>
            <a:r>
              <a:rPr lang="en-GB" sz="2800" dirty="0">
                <a:ea typeface="+mn-lt"/>
                <a:cs typeface="+mn-lt"/>
              </a:rPr>
              <a:t>Contributes to the development of </a:t>
            </a:r>
            <a:r>
              <a:rPr lang="en-GB" sz="2800" b="1" dirty="0">
                <a:ea typeface="+mn-lt"/>
                <a:cs typeface="+mn-lt"/>
              </a:rPr>
              <a:t>more effective enhancement tools</a:t>
            </a:r>
            <a:r>
              <a:rPr lang="en-GB" sz="2800" dirty="0">
                <a:ea typeface="+mn-lt"/>
                <a:cs typeface="+mn-lt"/>
              </a:rPr>
              <a:t> for real-world applications.</a:t>
            </a:r>
            <a:endParaRPr lang="en-GB" dirty="0">
              <a:ea typeface="+mn-lt"/>
              <a:cs typeface="+mn-lt"/>
            </a:endParaRPr>
          </a:p>
          <a:p>
            <a:pPr marL="457200" lvl="1" indent="0">
              <a:buNone/>
            </a:pPr>
            <a:endParaRPr lang="en-GB" sz="2800" dirty="0"/>
          </a:p>
          <a:p>
            <a:endParaRPr lang="en-GB" dirty="0"/>
          </a:p>
        </p:txBody>
      </p:sp>
      <p:sp>
        <p:nvSpPr>
          <p:cNvPr id="4" name="TextBox 3">
            <a:extLst>
              <a:ext uri="{FF2B5EF4-FFF2-40B4-BE49-F238E27FC236}">
                <a16:creationId xmlns="" xmlns:a16="http://schemas.microsoft.com/office/drawing/2014/main" id="{8DD32DB6-CECE-C6A7-3FC8-C32FA633F9CD}"/>
              </a:ext>
            </a:extLst>
          </p:cNvPr>
          <p:cNvSpPr txBox="1"/>
          <p:nvPr/>
        </p:nvSpPr>
        <p:spPr>
          <a:xfrm>
            <a:off x="10674263" y="6175331"/>
            <a:ext cx="13757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3 of </a:t>
            </a:r>
            <a:r>
              <a:rPr lang="en-GB" sz="2400" dirty="0" smtClean="0"/>
              <a:t>15</a:t>
            </a:r>
            <a:endParaRPr lang="en-GB" sz="2400" dirty="0"/>
          </a:p>
        </p:txBody>
      </p:sp>
    </p:spTree>
    <p:extLst>
      <p:ext uri="{BB962C8B-B14F-4D97-AF65-F5344CB8AC3E}">
        <p14:creationId xmlns:p14="http://schemas.microsoft.com/office/powerpoint/2010/main" val="4187946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00C159-E537-6CFA-46DD-1CE20975B892}"/>
              </a:ext>
            </a:extLst>
          </p:cNvPr>
          <p:cNvSpPr>
            <a:spLocks noGrp="1"/>
          </p:cNvSpPr>
          <p:nvPr>
            <p:ph type="title"/>
          </p:nvPr>
        </p:nvSpPr>
        <p:spPr>
          <a:xfrm>
            <a:off x="838200" y="198111"/>
            <a:ext cx="10515600" cy="1325563"/>
          </a:xfrm>
        </p:spPr>
        <p:txBody>
          <a:bodyPr/>
          <a:lstStyle/>
          <a:p>
            <a:pPr algn="ctr"/>
            <a:r>
              <a:rPr lang="en-GB" b="1" u="sng" dirty="0"/>
              <a:t>LITERATURE SURVEY</a:t>
            </a:r>
            <a:endParaRPr lang="en-US" b="1" u="sng" dirty="0"/>
          </a:p>
        </p:txBody>
      </p:sp>
      <p:graphicFrame>
        <p:nvGraphicFramePr>
          <p:cNvPr id="4" name="Table 3">
            <a:extLst>
              <a:ext uri="{FF2B5EF4-FFF2-40B4-BE49-F238E27FC236}">
                <a16:creationId xmlns="" xmlns:a16="http://schemas.microsoft.com/office/drawing/2014/main" id="{7A8E3B6A-B849-E26A-0523-D42DBB0C54C1}"/>
              </a:ext>
            </a:extLst>
          </p:cNvPr>
          <p:cNvGraphicFramePr>
            <a:graphicFrameLocks noGrp="1"/>
          </p:cNvGraphicFramePr>
          <p:nvPr>
            <p:extLst>
              <p:ext uri="{D42A27DB-BD31-4B8C-83A1-F6EECF244321}">
                <p14:modId xmlns:p14="http://schemas.microsoft.com/office/powerpoint/2010/main" val="1097839503"/>
              </p:ext>
            </p:extLst>
          </p:nvPr>
        </p:nvGraphicFramePr>
        <p:xfrm>
          <a:off x="1158657" y="1388301"/>
          <a:ext cx="10382837" cy="4975411"/>
        </p:xfrm>
        <a:graphic>
          <a:graphicData uri="http://schemas.openxmlformats.org/drawingml/2006/table">
            <a:tbl>
              <a:tblPr firstRow="1" bandRow="1">
                <a:tableStyleId>{5940675A-B579-460E-94D1-54222C63F5DA}</a:tableStyleId>
              </a:tblPr>
              <a:tblGrid>
                <a:gridCol w="1239127">
                  <a:extLst>
                    <a:ext uri="{9D8B030D-6E8A-4147-A177-3AD203B41FA5}">
                      <a16:colId xmlns="" xmlns:a16="http://schemas.microsoft.com/office/drawing/2014/main" val="3137900097"/>
                    </a:ext>
                  </a:extLst>
                </a:gridCol>
                <a:gridCol w="5452159">
                  <a:extLst>
                    <a:ext uri="{9D8B030D-6E8A-4147-A177-3AD203B41FA5}">
                      <a16:colId xmlns="" xmlns:a16="http://schemas.microsoft.com/office/drawing/2014/main" val="1352213571"/>
                    </a:ext>
                  </a:extLst>
                </a:gridCol>
                <a:gridCol w="3691551">
                  <a:extLst>
                    <a:ext uri="{9D8B030D-6E8A-4147-A177-3AD203B41FA5}">
                      <a16:colId xmlns="" xmlns:a16="http://schemas.microsoft.com/office/drawing/2014/main" val="510384971"/>
                    </a:ext>
                  </a:extLst>
                </a:gridCol>
              </a:tblGrid>
              <a:tr h="896470">
                <a:tc>
                  <a:txBody>
                    <a:bodyPr/>
                    <a:lstStyle/>
                    <a:p>
                      <a:r>
                        <a:rPr lang="en-GB" b="1" dirty="0"/>
                        <a:t>Serial Number</a:t>
                      </a:r>
                    </a:p>
                  </a:txBody>
                  <a:tcPr/>
                </a:tc>
                <a:tc>
                  <a:txBody>
                    <a:bodyPr/>
                    <a:lstStyle/>
                    <a:p>
                      <a:pPr algn="ctr"/>
                      <a:r>
                        <a:rPr lang="en-GB" sz="1800" b="1" dirty="0"/>
                        <a:t>Key Observations</a:t>
                      </a:r>
                    </a:p>
                  </a:txBody>
                  <a:tcPr/>
                </a:tc>
                <a:tc>
                  <a:txBody>
                    <a:bodyPr/>
                    <a:lstStyle/>
                    <a:p>
                      <a:pPr lvl="0">
                        <a:buNone/>
                      </a:pPr>
                      <a:r>
                        <a:rPr lang="en-GB" sz="2000" b="1" i="0" u="none" strike="noStrike" noProof="0" dirty="0">
                          <a:latin typeface="Calibri"/>
                        </a:rPr>
                        <a:t>Title, Author, Year of Publication</a:t>
                      </a:r>
                      <a:endParaRPr lang="en-US" sz="2000" b="1" dirty="0"/>
                    </a:p>
                  </a:txBody>
                  <a:tcPr/>
                </a:tc>
                <a:extLst>
                  <a:ext uri="{0D108BD9-81ED-4DB2-BD59-A6C34878D82A}">
                    <a16:rowId xmlns="" xmlns:a16="http://schemas.microsoft.com/office/drawing/2014/main" val="1661806965"/>
                  </a:ext>
                </a:extLst>
              </a:tr>
              <a:tr h="1792941">
                <a:tc>
                  <a:txBody>
                    <a:bodyPr/>
                    <a:lstStyle/>
                    <a:p>
                      <a:r>
                        <a:rPr lang="en-GB" dirty="0"/>
                        <a:t>1.</a:t>
                      </a:r>
                    </a:p>
                  </a:txBody>
                  <a:tcPr/>
                </a:tc>
                <a:tc>
                  <a:txBody>
                    <a:bodyPr/>
                    <a:lstStyle/>
                    <a:p>
                      <a:pPr lvl="0" algn="l">
                        <a:lnSpc>
                          <a:spcPct val="100000"/>
                        </a:lnSpc>
                        <a:spcBef>
                          <a:spcPts val="0"/>
                        </a:spcBef>
                        <a:spcAft>
                          <a:spcPts val="0"/>
                        </a:spcAft>
                        <a:buNone/>
                      </a:pPr>
                      <a:r>
                        <a:rPr lang="en-GB" sz="1800" b="0" i="0" u="none" strike="noStrike" noProof="0" dirty="0"/>
                        <a:t>To reduce unwanted background noise in the </a:t>
                      </a:r>
                      <a:r>
                        <a:rPr lang="en-GB" sz="1800" b="0" i="1" u="none" strike="noStrike" noProof="0" dirty="0"/>
                        <a:t> </a:t>
                      </a:r>
                      <a:r>
                        <a:rPr lang="en-GB" sz="1800" b="0" i="0" u="none" strike="noStrike" noProof="0" dirty="0"/>
                        <a:t>audio file using low-pass filters, improving signal clarity and enhancing detection and classification in noisy environments. </a:t>
                      </a:r>
                      <a:r>
                        <a:rPr lang="en-GB" sz="1800" b="0" i="0" u="none" strike="noStrike" noProof="0" dirty="0">
                          <a:latin typeface="Aptos"/>
                        </a:rPr>
                        <a:t>This paper explored how dynamic low pass filtering could better handle varying noise conditions.</a:t>
                      </a:r>
                      <a:endParaRPr lang="en-US" dirty="0"/>
                    </a:p>
                  </a:txBody>
                  <a:tcPr/>
                </a:tc>
                <a:tc>
                  <a:txBody>
                    <a:bodyPr/>
                    <a:lstStyle/>
                    <a:p>
                      <a:pPr lvl="0" algn="l">
                        <a:lnSpc>
                          <a:spcPct val="100000"/>
                        </a:lnSpc>
                        <a:spcBef>
                          <a:spcPts val="0"/>
                        </a:spcBef>
                        <a:spcAft>
                          <a:spcPts val="0"/>
                        </a:spcAft>
                        <a:buNone/>
                      </a:pPr>
                      <a:r>
                        <a:rPr lang="en-GB" sz="1800" b="0" i="0" u="none" strike="noStrike" noProof="0" dirty="0">
                          <a:latin typeface="Aptos"/>
                        </a:rPr>
                        <a:t>Title: “Audio Signal Filtering With Low Pass And</a:t>
                      </a:r>
                      <a:endParaRPr lang="en-US" dirty="0"/>
                    </a:p>
                    <a:p>
                      <a:pPr lvl="0">
                        <a:buNone/>
                      </a:pPr>
                      <a:r>
                        <a:rPr lang="en-GB" sz="1800" b="0" i="0" u="none" strike="noStrike" noProof="0" dirty="0">
                          <a:latin typeface="Aptos"/>
                        </a:rPr>
                        <a:t>High Pass Filters”</a:t>
                      </a:r>
                    </a:p>
                    <a:p>
                      <a:pPr lvl="0">
                        <a:buNone/>
                      </a:pPr>
                      <a:r>
                        <a:rPr lang="en-GB" sz="1800" b="0" i="0" u="none" strike="noStrike" noProof="0" dirty="0"/>
                        <a:t>Author: Phyo Thu Zar Tun, Khaing </a:t>
                      </a:r>
                      <a:r>
                        <a:rPr lang="en-GB" sz="1800" b="0" i="0" u="none" strike="noStrike" noProof="0" err="1"/>
                        <a:t>Thand</a:t>
                      </a:r>
                      <a:r>
                        <a:rPr lang="en-GB" sz="1800" b="0" i="0" u="none" strike="noStrike" noProof="0" dirty="0"/>
                        <a:t> Swe</a:t>
                      </a:r>
                    </a:p>
                    <a:p>
                      <a:pPr lvl="0">
                        <a:buNone/>
                      </a:pPr>
                      <a:r>
                        <a:rPr lang="en-GB" sz="1800" b="0" i="0" u="none" strike="noStrike" noProof="0" dirty="0">
                          <a:latin typeface="Aptos"/>
                        </a:rPr>
                        <a:t>Year: 2020</a:t>
                      </a:r>
                      <a:endParaRPr lang="en-GB" dirty="0"/>
                    </a:p>
                  </a:txBody>
                  <a:tcPr/>
                </a:tc>
                <a:extLst>
                  <a:ext uri="{0D108BD9-81ED-4DB2-BD59-A6C34878D82A}">
                    <a16:rowId xmlns="" xmlns:a16="http://schemas.microsoft.com/office/drawing/2014/main" val="3237628329"/>
                  </a:ext>
                </a:extLst>
              </a:tr>
              <a:tr h="1694931">
                <a:tc>
                  <a:txBody>
                    <a:bodyPr/>
                    <a:lstStyle/>
                    <a:p>
                      <a:r>
                        <a:rPr lang="en-GB" dirty="0"/>
                        <a:t>2.</a:t>
                      </a:r>
                    </a:p>
                  </a:txBody>
                  <a:tcPr/>
                </a:tc>
                <a:tc>
                  <a:txBody>
                    <a:bodyPr/>
                    <a:lstStyle/>
                    <a:p>
                      <a:pPr lvl="0">
                        <a:buNone/>
                      </a:pPr>
                      <a:r>
                        <a:rPr lang="en-GB" sz="1800" b="0" i="0" u="none" strike="noStrike" noProof="0" dirty="0"/>
                        <a:t>The study aims to improve speech enhancement by integrating multiple techniques to effectively reduce noise while preserving critical speech elements. </a:t>
                      </a:r>
                      <a:r>
                        <a:rPr lang="en-GB" sz="1800" b="0" i="0" u="none" strike="noStrike" noProof="0" dirty="0">
                          <a:latin typeface="Aptos"/>
                        </a:rPr>
                        <a:t>This research demonstrates an effective framework for speech enhancement, paving the way for future developments in hybrid models that combine machine learning with signal processing techniques to improve speech quality in noisy environments.</a:t>
                      </a:r>
                      <a:endParaRPr lang="en-US" b="0"/>
                    </a:p>
                  </a:txBody>
                  <a:tcPr/>
                </a:tc>
                <a:tc>
                  <a:txBody>
                    <a:bodyPr/>
                    <a:lstStyle/>
                    <a:p>
                      <a:pPr lvl="0">
                        <a:buNone/>
                      </a:pPr>
                      <a:r>
                        <a:rPr lang="en-GB" sz="1800" b="0" i="0" u="none" strike="noStrike" noProof="0" dirty="0">
                          <a:latin typeface="Aptos"/>
                        </a:rPr>
                        <a:t>Title: "</a:t>
                      </a:r>
                      <a:r>
                        <a:rPr lang="en-GB" sz="1800" b="0" i="1" u="none" strike="noStrike" noProof="0" dirty="0">
                          <a:latin typeface="Aptos"/>
                        </a:rPr>
                        <a:t>Speech Enhancement Based on the Integration of Fully Convolutional Network, Temporal Lowpass Filtering, and Spectrogram Masking"</a:t>
                      </a:r>
                    </a:p>
                    <a:p>
                      <a:pPr lvl="0">
                        <a:buNone/>
                      </a:pPr>
                      <a:r>
                        <a:rPr lang="en-GB" sz="1800" b="0" i="0" u="none" strike="noStrike" noProof="0" dirty="0"/>
                        <a:t>Authors: Kuan-Yi Liu, </a:t>
                      </a:r>
                      <a:r>
                        <a:rPr lang="en-GB" sz="1800" b="0" i="0" u="none" strike="noStrike" noProof="0" dirty="0" err="1"/>
                        <a:t>Syu</a:t>
                      </a:r>
                      <a:r>
                        <a:rPr lang="en-GB" sz="1800" b="0" i="0" u="none" strike="noStrike" noProof="0" dirty="0"/>
                        <a:t>-Siang Wang</a:t>
                      </a:r>
                      <a:endParaRPr lang="en-GB"/>
                    </a:p>
                    <a:p>
                      <a:pPr lvl="0">
                        <a:buNone/>
                      </a:pPr>
                      <a:r>
                        <a:rPr lang="en-GB" sz="1800" b="0" i="0" u="none" strike="noStrike" noProof="0" dirty="0"/>
                        <a:t>Year: 2019</a:t>
                      </a:r>
                      <a:endParaRPr lang="en-GB" dirty="0"/>
                    </a:p>
                  </a:txBody>
                  <a:tcPr/>
                </a:tc>
                <a:extLst>
                  <a:ext uri="{0D108BD9-81ED-4DB2-BD59-A6C34878D82A}">
                    <a16:rowId xmlns="" xmlns:a16="http://schemas.microsoft.com/office/drawing/2014/main" val="1672572457"/>
                  </a:ext>
                </a:extLst>
              </a:tr>
            </a:tbl>
          </a:graphicData>
        </a:graphic>
      </p:graphicFrame>
      <p:sp>
        <p:nvSpPr>
          <p:cNvPr id="5" name="TextBox 4">
            <a:extLst>
              <a:ext uri="{FF2B5EF4-FFF2-40B4-BE49-F238E27FC236}">
                <a16:creationId xmlns="" xmlns:a16="http://schemas.microsoft.com/office/drawing/2014/main" id="{BFBCCBD9-1B93-8C72-CE18-697DC2FEA6BD}"/>
              </a:ext>
            </a:extLst>
          </p:cNvPr>
          <p:cNvSpPr txBox="1"/>
          <p:nvPr/>
        </p:nvSpPr>
        <p:spPr>
          <a:xfrm>
            <a:off x="10695140" y="640497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4 of </a:t>
            </a:r>
            <a:r>
              <a:rPr lang="en-GB" sz="2400" dirty="0" smtClean="0"/>
              <a:t>15</a:t>
            </a:r>
            <a:endParaRPr lang="en-GB" dirty="0"/>
          </a:p>
        </p:txBody>
      </p:sp>
    </p:spTree>
    <p:extLst>
      <p:ext uri="{BB962C8B-B14F-4D97-AF65-F5344CB8AC3E}">
        <p14:creationId xmlns:p14="http://schemas.microsoft.com/office/powerpoint/2010/main" val="2836782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2A30314-D37A-E5F4-CA95-9B98ACDCE77B}"/>
              </a:ext>
            </a:extLst>
          </p:cNvPr>
          <p:cNvSpPr>
            <a:spLocks noGrp="1"/>
          </p:cNvSpPr>
          <p:nvPr>
            <p:ph type="title"/>
          </p:nvPr>
        </p:nvSpPr>
        <p:spPr>
          <a:xfrm>
            <a:off x="838200" y="187673"/>
            <a:ext cx="10515600" cy="730577"/>
          </a:xfrm>
        </p:spPr>
        <p:txBody>
          <a:bodyPr/>
          <a:lstStyle/>
          <a:p>
            <a:pPr algn="ctr"/>
            <a:r>
              <a:rPr lang="en-GB" sz="1100" dirty="0">
                <a:latin typeface="Calibri"/>
                <a:cs typeface="Calibri"/>
              </a:rPr>
              <a:t>.</a:t>
            </a:r>
            <a:r>
              <a:rPr lang="en-GB" sz="3200" b="1" u="sng" dirty="0">
                <a:latin typeface="Calibri"/>
                <a:cs typeface="Calibri"/>
              </a:rPr>
              <a:t> PROBLEM STATEMENT AND OBJECTIVES</a:t>
            </a:r>
            <a:endParaRPr lang="en-US" sz="3200" b="1" u="sng" dirty="0"/>
          </a:p>
        </p:txBody>
      </p:sp>
      <p:sp>
        <p:nvSpPr>
          <p:cNvPr id="4" name="Content Placeholder 3">
            <a:extLst>
              <a:ext uri="{FF2B5EF4-FFF2-40B4-BE49-F238E27FC236}">
                <a16:creationId xmlns="" xmlns:a16="http://schemas.microsoft.com/office/drawing/2014/main" id="{9E671464-F932-8C1B-36DB-3E38B9CF65A2}"/>
              </a:ext>
            </a:extLst>
          </p:cNvPr>
          <p:cNvSpPr>
            <a:spLocks noGrp="1"/>
          </p:cNvSpPr>
          <p:nvPr>
            <p:ph idx="1"/>
          </p:nvPr>
        </p:nvSpPr>
        <p:spPr>
          <a:xfrm>
            <a:off x="514611" y="917488"/>
            <a:ext cx="11329791" cy="5008954"/>
          </a:xfrm>
        </p:spPr>
        <p:txBody>
          <a:bodyPr vert="horz" lIns="91440" tIns="45720" rIns="91440" bIns="45720" rtlCol="0" anchor="t">
            <a:noAutofit/>
          </a:bodyPr>
          <a:lstStyle/>
          <a:p>
            <a:pPr marL="0" indent="0">
              <a:buNone/>
            </a:pPr>
            <a:r>
              <a:rPr lang="en-GB" sz="2400" b="1" u="sng" dirty="0"/>
              <a:t>PROBLEM STATEMENT :</a:t>
            </a:r>
            <a:r>
              <a:rPr lang="en-GB" sz="2400" b="1" dirty="0">
                <a:ea typeface="+mn-lt"/>
                <a:cs typeface="+mn-lt"/>
              </a:rPr>
              <a:t> </a:t>
            </a:r>
            <a:r>
              <a:rPr lang="en-GB" sz="2400" dirty="0">
                <a:ea typeface="+mn-lt"/>
                <a:cs typeface="+mn-lt"/>
              </a:rPr>
              <a:t>To address the challenge of maintaining speech clarity in noisy environments by designing an adaptive low-pass filter system that effectively reduces background noise without compromising speech quality.</a:t>
            </a:r>
          </a:p>
          <a:p>
            <a:pPr algn="just">
              <a:buNone/>
            </a:pPr>
            <a:r>
              <a:rPr lang="en-GB" sz="2400" b="1" u="sng" dirty="0">
                <a:ea typeface="+mn-lt"/>
                <a:cs typeface="+mn-lt"/>
              </a:rPr>
              <a:t>Objective 1:</a:t>
            </a:r>
            <a:r>
              <a:rPr lang="en-GB" sz="2400" b="1" dirty="0">
                <a:ea typeface="+mn-lt"/>
                <a:cs typeface="+mn-lt"/>
              </a:rPr>
              <a:t> </a:t>
            </a:r>
            <a:r>
              <a:rPr lang="en-GB" sz="2400" dirty="0">
                <a:ea typeface="+mn-lt"/>
                <a:cs typeface="+mn-lt"/>
              </a:rPr>
              <a:t>Evaluate the performance of various low pass filter designs in terms of their impact on speech quality and intelligibility. </a:t>
            </a:r>
            <a:r>
              <a:rPr lang="en-GB" sz="2400" dirty="0" smtClean="0">
                <a:ea typeface="+mn-lt"/>
                <a:cs typeface="+mn-lt"/>
              </a:rPr>
              <a:t>Therefore it determines the optimal </a:t>
            </a:r>
            <a:r>
              <a:rPr lang="en-GB" sz="2400" dirty="0">
                <a:ea typeface="+mn-lt"/>
                <a:cs typeface="+mn-lt"/>
              </a:rPr>
              <a:t>configurations for speech enhancement.</a:t>
            </a:r>
            <a:endParaRPr lang="en-GB" sz="2400" dirty="0"/>
          </a:p>
          <a:p>
            <a:pPr algn="just">
              <a:buNone/>
            </a:pPr>
            <a:r>
              <a:rPr lang="en-GB" sz="2400" b="1" u="sng" dirty="0">
                <a:ea typeface="+mn-lt"/>
                <a:cs typeface="+mn-lt"/>
              </a:rPr>
              <a:t>Objective 2:</a:t>
            </a:r>
            <a:r>
              <a:rPr lang="en-GB" sz="2400" b="1" dirty="0">
                <a:ea typeface="+mn-lt"/>
                <a:cs typeface="+mn-lt"/>
              </a:rPr>
              <a:t> </a:t>
            </a:r>
            <a:r>
              <a:rPr lang="en-GB" sz="2400" dirty="0">
                <a:ea typeface="+mn-lt"/>
                <a:cs typeface="+mn-lt"/>
              </a:rPr>
              <a:t>Develop a practical implementation of an adaptive low pass filter system that dynamically adjusts filtering parameters based on real-time speech and noise characteristics.</a:t>
            </a:r>
          </a:p>
          <a:p>
            <a:pPr algn="just">
              <a:buNone/>
            </a:pPr>
            <a:r>
              <a:rPr lang="en-GB" sz="2400" dirty="0">
                <a:ea typeface="+mn-lt"/>
                <a:cs typeface="+mn-lt"/>
              </a:rPr>
              <a:t>A).Frequency Domain Filters  </a:t>
            </a:r>
            <a:endParaRPr lang="en-GB" sz="2400" dirty="0" smtClean="0">
              <a:ea typeface="+mn-lt"/>
              <a:cs typeface="+mn-lt"/>
            </a:endParaRPr>
          </a:p>
          <a:p>
            <a:pPr algn="just">
              <a:buNone/>
            </a:pPr>
            <a:r>
              <a:rPr lang="en-GB" sz="2400" dirty="0" smtClean="0">
                <a:ea typeface="+mn-lt"/>
                <a:cs typeface="+mn-lt"/>
              </a:rPr>
              <a:t>B</a:t>
            </a:r>
            <a:r>
              <a:rPr lang="en-GB" sz="2400" dirty="0">
                <a:ea typeface="+mn-lt"/>
                <a:cs typeface="+mn-lt"/>
              </a:rPr>
              <a:t>).Spectral Subtraction techniques will be explored for this purpose.</a:t>
            </a:r>
            <a:endParaRPr lang="en-GB" sz="2400" dirty="0"/>
          </a:p>
        </p:txBody>
      </p:sp>
      <p:sp>
        <p:nvSpPr>
          <p:cNvPr id="6" name="TextBox 5">
            <a:extLst>
              <a:ext uri="{FF2B5EF4-FFF2-40B4-BE49-F238E27FC236}">
                <a16:creationId xmlns="" xmlns:a16="http://schemas.microsoft.com/office/drawing/2014/main" id="{1FC42967-E90C-5E65-37C5-FAF776818937}"/>
              </a:ext>
            </a:extLst>
          </p:cNvPr>
          <p:cNvSpPr txBox="1"/>
          <p:nvPr/>
        </p:nvSpPr>
        <p:spPr>
          <a:xfrm>
            <a:off x="10945660" y="6227523"/>
            <a:ext cx="12296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5 of </a:t>
            </a:r>
            <a:r>
              <a:rPr lang="en-GB" sz="2400" dirty="0" smtClean="0"/>
              <a:t>15​</a:t>
            </a:r>
            <a:endParaRPr lang="en-GB" dirty="0"/>
          </a:p>
        </p:txBody>
      </p:sp>
    </p:spTree>
    <p:extLst>
      <p:ext uri="{BB962C8B-B14F-4D97-AF65-F5344CB8AC3E}">
        <p14:creationId xmlns:p14="http://schemas.microsoft.com/office/powerpoint/2010/main" val="621830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data collection&#10;&#10;Description automatically generated">
            <a:extLst>
              <a:ext uri="{FF2B5EF4-FFF2-40B4-BE49-F238E27FC236}">
                <a16:creationId xmlns="" xmlns:a16="http://schemas.microsoft.com/office/drawing/2014/main" id="{D66A2479-921C-0035-7A28-3FF9C82F4682}"/>
              </a:ext>
            </a:extLst>
          </p:cNvPr>
          <p:cNvPicPr>
            <a:picLocks noChangeAspect="1"/>
          </p:cNvPicPr>
          <p:nvPr/>
        </p:nvPicPr>
        <p:blipFill>
          <a:blip r:embed="rId2"/>
          <a:stretch>
            <a:fillRect/>
          </a:stretch>
        </p:blipFill>
        <p:spPr>
          <a:xfrm>
            <a:off x="2717112" y="922647"/>
            <a:ext cx="6421980" cy="5257918"/>
          </a:xfrm>
          <a:prstGeom prst="rect">
            <a:avLst/>
          </a:prstGeom>
        </p:spPr>
      </p:pic>
      <p:sp>
        <p:nvSpPr>
          <p:cNvPr id="6" name="TextBox 5">
            <a:extLst>
              <a:ext uri="{FF2B5EF4-FFF2-40B4-BE49-F238E27FC236}">
                <a16:creationId xmlns="" xmlns:a16="http://schemas.microsoft.com/office/drawing/2014/main" id="{158CC6F7-8472-29BD-FD33-EB5F6FF456C5}"/>
              </a:ext>
            </a:extLst>
          </p:cNvPr>
          <p:cNvSpPr txBox="1"/>
          <p:nvPr/>
        </p:nvSpPr>
        <p:spPr>
          <a:xfrm>
            <a:off x="646988" y="412971"/>
            <a:ext cx="101177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a:t>PROPOSED METHODOLOGY</a:t>
            </a:r>
            <a:endParaRPr lang="en-US" sz="2800" b="1" u="sng" dirty="0"/>
          </a:p>
        </p:txBody>
      </p:sp>
      <p:sp>
        <p:nvSpPr>
          <p:cNvPr id="10" name="TextBox 9">
            <a:extLst>
              <a:ext uri="{FF2B5EF4-FFF2-40B4-BE49-F238E27FC236}">
                <a16:creationId xmlns="" xmlns:a16="http://schemas.microsoft.com/office/drawing/2014/main" id="{6781B53A-2DA3-C344-D63B-CC22F1D293FA}"/>
              </a:ext>
            </a:extLst>
          </p:cNvPr>
          <p:cNvSpPr txBox="1"/>
          <p:nvPr/>
        </p:nvSpPr>
        <p:spPr>
          <a:xfrm>
            <a:off x="1101256" y="660753"/>
            <a:ext cx="2743199" cy="365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 xmlns:a16="http://schemas.microsoft.com/office/drawing/2014/main" id="{ECEEA973-3F4F-5CF2-67FF-76F38263194E}"/>
              </a:ext>
            </a:extLst>
          </p:cNvPr>
          <p:cNvSpPr txBox="1"/>
          <p:nvPr/>
        </p:nvSpPr>
        <p:spPr>
          <a:xfrm>
            <a:off x="931123" y="6263580"/>
            <a:ext cx="101177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a:t>
            </a:r>
            <a:r>
              <a:rPr lang="en-US">
                <a:latin typeface="Book Antiqua"/>
                <a:ea typeface="+mn-lt"/>
                <a:cs typeface="+mn-lt"/>
              </a:rPr>
              <a:t>  </a:t>
            </a:r>
            <a:r>
              <a:rPr lang="en-US">
                <a:latin typeface="Century Schoolbook"/>
                <a:ea typeface="+mn-lt"/>
                <a:cs typeface="+mn-lt"/>
              </a:rPr>
              <a:t>  Fig. 1. Flowchart showing the project methodology</a:t>
            </a:r>
            <a:endParaRPr lang="en-US">
              <a:latin typeface="Century Schoolbook"/>
            </a:endParaRPr>
          </a:p>
        </p:txBody>
      </p:sp>
      <p:sp>
        <p:nvSpPr>
          <p:cNvPr id="5" name="TextBox 4">
            <a:extLst>
              <a:ext uri="{FF2B5EF4-FFF2-40B4-BE49-F238E27FC236}">
                <a16:creationId xmlns="" xmlns:a16="http://schemas.microsoft.com/office/drawing/2014/main" id="{F2BF12A5-452A-A08D-B567-4A33A31C7CAE}"/>
              </a:ext>
            </a:extLst>
          </p:cNvPr>
          <p:cNvSpPr txBox="1"/>
          <p:nvPr/>
        </p:nvSpPr>
        <p:spPr>
          <a:xfrm>
            <a:off x="10945660" y="6227523"/>
            <a:ext cx="12296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6 of </a:t>
            </a:r>
            <a:r>
              <a:rPr lang="en-GB" sz="2400" dirty="0" smtClean="0"/>
              <a:t>15</a:t>
            </a:r>
            <a:endParaRPr lang="en-GB" dirty="0"/>
          </a:p>
        </p:txBody>
      </p:sp>
    </p:spTree>
    <p:extLst>
      <p:ext uri="{BB962C8B-B14F-4D97-AF65-F5344CB8AC3E}">
        <p14:creationId xmlns:p14="http://schemas.microsoft.com/office/powerpoint/2010/main" val="833498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D1914C5-C76C-A3A4-837D-A24B2C94E7EB}"/>
              </a:ext>
            </a:extLst>
          </p:cNvPr>
          <p:cNvPicPr>
            <a:picLocks noChangeAspect="1"/>
          </p:cNvPicPr>
          <p:nvPr/>
        </p:nvPicPr>
        <p:blipFill>
          <a:blip r:embed="rId2"/>
          <a:stretch>
            <a:fillRect/>
          </a:stretch>
        </p:blipFill>
        <p:spPr>
          <a:xfrm>
            <a:off x="3792907" y="842075"/>
            <a:ext cx="4128323" cy="5173850"/>
          </a:xfrm>
          <a:prstGeom prst="rect">
            <a:avLst/>
          </a:prstGeom>
        </p:spPr>
      </p:pic>
      <p:sp>
        <p:nvSpPr>
          <p:cNvPr id="5" name="TextBox 4">
            <a:extLst>
              <a:ext uri="{FF2B5EF4-FFF2-40B4-BE49-F238E27FC236}">
                <a16:creationId xmlns="" xmlns:a16="http://schemas.microsoft.com/office/drawing/2014/main" id="{261AE8A2-C528-B743-B740-00954F019752}"/>
              </a:ext>
            </a:extLst>
          </p:cNvPr>
          <p:cNvSpPr txBox="1"/>
          <p:nvPr/>
        </p:nvSpPr>
        <p:spPr>
          <a:xfrm>
            <a:off x="659903" y="219242"/>
            <a:ext cx="101177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a:t> METHODOLOGY FOR  OBJECTIVE-1</a:t>
            </a:r>
          </a:p>
        </p:txBody>
      </p:sp>
      <p:sp>
        <p:nvSpPr>
          <p:cNvPr id="9" name="TextBox 8">
            <a:extLst>
              <a:ext uri="{FF2B5EF4-FFF2-40B4-BE49-F238E27FC236}">
                <a16:creationId xmlns="" xmlns:a16="http://schemas.microsoft.com/office/drawing/2014/main" id="{B7CCCA6B-B1F7-810F-5668-B38ADA52B2AB}"/>
              </a:ext>
            </a:extLst>
          </p:cNvPr>
          <p:cNvSpPr txBox="1"/>
          <p:nvPr/>
        </p:nvSpPr>
        <p:spPr>
          <a:xfrm>
            <a:off x="801971" y="6134429"/>
            <a:ext cx="101177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entury"/>
                <a:ea typeface="+mn-lt"/>
                <a:cs typeface="+mn-lt"/>
              </a:rPr>
              <a:t>Fig. 2. Flowchart showing methodology for objective 1</a:t>
            </a:r>
            <a:r>
              <a:rPr lang="en-US" sz="2800">
                <a:latin typeface="Century"/>
                <a:ea typeface="+mn-lt"/>
                <a:cs typeface="+mn-lt"/>
              </a:rPr>
              <a:t> </a:t>
            </a:r>
            <a:endParaRPr lang="en-US">
              <a:latin typeface="Aptos" panose="020B0004020202020204"/>
            </a:endParaRPr>
          </a:p>
        </p:txBody>
      </p:sp>
      <p:sp>
        <p:nvSpPr>
          <p:cNvPr id="6" name="TextBox 5">
            <a:extLst>
              <a:ext uri="{FF2B5EF4-FFF2-40B4-BE49-F238E27FC236}">
                <a16:creationId xmlns="" xmlns:a16="http://schemas.microsoft.com/office/drawing/2014/main" id="{BD8D3CDE-EEB1-575F-54DF-497101FBD3B8}"/>
              </a:ext>
            </a:extLst>
          </p:cNvPr>
          <p:cNvSpPr txBox="1"/>
          <p:nvPr/>
        </p:nvSpPr>
        <p:spPr>
          <a:xfrm>
            <a:off x="10945660" y="6227523"/>
            <a:ext cx="12296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7 of </a:t>
            </a:r>
            <a:r>
              <a:rPr lang="en-GB" sz="2400" dirty="0" smtClean="0"/>
              <a:t>15</a:t>
            </a:r>
            <a:endParaRPr lang="en-GB" dirty="0"/>
          </a:p>
        </p:txBody>
      </p:sp>
    </p:spTree>
    <p:extLst>
      <p:ext uri="{BB962C8B-B14F-4D97-AF65-F5344CB8AC3E}">
        <p14:creationId xmlns:p14="http://schemas.microsoft.com/office/powerpoint/2010/main" val="1695267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ound system&#10;&#10;Description automatically generated">
            <a:extLst>
              <a:ext uri="{FF2B5EF4-FFF2-40B4-BE49-F238E27FC236}">
                <a16:creationId xmlns="" xmlns:a16="http://schemas.microsoft.com/office/drawing/2014/main" id="{1C909C04-2369-D5E7-70A0-F7404097C244}"/>
              </a:ext>
            </a:extLst>
          </p:cNvPr>
          <p:cNvPicPr>
            <a:picLocks noChangeAspect="1"/>
          </p:cNvPicPr>
          <p:nvPr/>
        </p:nvPicPr>
        <p:blipFill>
          <a:blip r:embed="rId2"/>
          <a:stretch>
            <a:fillRect/>
          </a:stretch>
        </p:blipFill>
        <p:spPr>
          <a:xfrm>
            <a:off x="3663875" y="695459"/>
            <a:ext cx="4864249" cy="5467081"/>
          </a:xfrm>
          <a:prstGeom prst="rect">
            <a:avLst/>
          </a:prstGeom>
        </p:spPr>
      </p:pic>
      <p:sp>
        <p:nvSpPr>
          <p:cNvPr id="5" name="TextBox 4">
            <a:extLst>
              <a:ext uri="{FF2B5EF4-FFF2-40B4-BE49-F238E27FC236}">
                <a16:creationId xmlns="" xmlns:a16="http://schemas.microsoft.com/office/drawing/2014/main" id="{BFA32D14-1FD0-3C34-9FAA-C8D2AFF0DC18}"/>
              </a:ext>
            </a:extLst>
          </p:cNvPr>
          <p:cNvSpPr txBox="1"/>
          <p:nvPr/>
        </p:nvSpPr>
        <p:spPr>
          <a:xfrm>
            <a:off x="801971" y="6134429"/>
            <a:ext cx="101177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entury"/>
                <a:ea typeface="+mn-lt"/>
                <a:cs typeface="+mn-lt"/>
              </a:rPr>
              <a:t>Fig. 2. Flowchart showing methodology for objective 2</a:t>
            </a:r>
            <a:endParaRPr lang="en-US" sz="2800">
              <a:latin typeface="Century"/>
            </a:endParaRPr>
          </a:p>
        </p:txBody>
      </p:sp>
      <p:sp>
        <p:nvSpPr>
          <p:cNvPr id="26" name="TextBox 25">
            <a:extLst>
              <a:ext uri="{FF2B5EF4-FFF2-40B4-BE49-F238E27FC236}">
                <a16:creationId xmlns="" xmlns:a16="http://schemas.microsoft.com/office/drawing/2014/main" id="{95E7B981-11C8-9CAD-9CE4-FE4D2BB5C21E}"/>
              </a:ext>
            </a:extLst>
          </p:cNvPr>
          <p:cNvSpPr txBox="1"/>
          <p:nvPr/>
        </p:nvSpPr>
        <p:spPr>
          <a:xfrm>
            <a:off x="565859" y="113556"/>
            <a:ext cx="101177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Arial"/>
                <a:cs typeface="Arial"/>
              </a:rPr>
              <a:t>     </a:t>
            </a:r>
            <a:r>
              <a:rPr lang="en-US" sz="2400" b="1" u="sng">
                <a:latin typeface="Arial"/>
                <a:cs typeface="Arial"/>
              </a:rPr>
              <a:t>  METHODOLOGY FOR OBJECTIVE-2</a:t>
            </a:r>
          </a:p>
        </p:txBody>
      </p:sp>
      <p:sp>
        <p:nvSpPr>
          <p:cNvPr id="6" name="TextBox 5">
            <a:extLst>
              <a:ext uri="{FF2B5EF4-FFF2-40B4-BE49-F238E27FC236}">
                <a16:creationId xmlns="" xmlns:a16="http://schemas.microsoft.com/office/drawing/2014/main" id="{5A229A54-61D4-E5A6-AEE5-5E98C025E775}"/>
              </a:ext>
            </a:extLst>
          </p:cNvPr>
          <p:cNvSpPr txBox="1"/>
          <p:nvPr/>
        </p:nvSpPr>
        <p:spPr>
          <a:xfrm>
            <a:off x="10945660" y="6227523"/>
            <a:ext cx="12296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8 of </a:t>
            </a:r>
            <a:r>
              <a:rPr lang="en-GB" sz="2400" dirty="0" smtClean="0"/>
              <a:t>15​</a:t>
            </a:r>
            <a:endParaRPr lang="en-GB" dirty="0"/>
          </a:p>
        </p:txBody>
      </p:sp>
    </p:spTree>
    <p:extLst>
      <p:ext uri="{BB962C8B-B14F-4D97-AF65-F5344CB8AC3E}">
        <p14:creationId xmlns:p14="http://schemas.microsoft.com/office/powerpoint/2010/main" val="856784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284</TotalTime>
  <Words>1052</Words>
  <Application>Microsoft Office PowerPoint</Application>
  <PresentationFormat>Custom</PresentationFormat>
  <Paragraphs>182</Paragraphs>
  <Slides>16</Slides>
  <Notes>0</Notes>
  <HiddenSlides>0</HiddenSlides>
  <MMClips>6</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LOW PASS FILTER FOR SPEECH ENHANCEMENT</vt:lpstr>
      <vt:lpstr>PowerPoint Presentation</vt:lpstr>
      <vt:lpstr>INTRODUCTION </vt:lpstr>
      <vt:lpstr>PowerPoint Presentation</vt:lpstr>
      <vt:lpstr>LITERATURE SURVEY</vt:lpstr>
      <vt:lpstr>. PROBLEM STATEMENT AND OBJECTIVES</vt:lpstr>
      <vt:lpstr>PowerPoint Presentation</vt:lpstr>
      <vt:lpstr>PowerPoint Presentation</vt:lpstr>
      <vt:lpstr>PowerPoint Presentation</vt:lpstr>
      <vt:lpstr>EXPERIMENTAL SETUP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PASS FILTER FOR SPEECH ENHANCEMENT</dc:title>
  <dc:creator/>
  <cp:lastModifiedBy>Ankita A</cp:lastModifiedBy>
  <cp:revision>940</cp:revision>
  <dcterms:created xsi:type="dcterms:W3CDTF">2024-11-09T09:59:23Z</dcterms:created>
  <dcterms:modified xsi:type="dcterms:W3CDTF">2024-11-13T06:19:53Z</dcterms:modified>
</cp:coreProperties>
</file>