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9DDC68-F514-41E4-956F-005354798E8B}" v="2" dt="2025-02-18T04:25:23.4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itagr2005@outlook.com" userId="a1ae551eae74819f" providerId="LiveId" clId="{E39DDC68-F514-41E4-956F-005354798E8B}"/>
    <pc:docChg chg="custSel modSld">
      <pc:chgData name="ankitagr2005@outlook.com" userId="a1ae551eae74819f" providerId="LiveId" clId="{E39DDC68-F514-41E4-956F-005354798E8B}" dt="2025-02-18T04:25:37.178" v="98" actId="20577"/>
      <pc:docMkLst>
        <pc:docMk/>
      </pc:docMkLst>
      <pc:sldChg chg="modSp mod">
        <pc:chgData name="ankitagr2005@outlook.com" userId="a1ae551eae74819f" providerId="LiveId" clId="{E39DDC68-F514-41E4-956F-005354798E8B}" dt="2025-02-18T04:08:12.443" v="92"/>
        <pc:sldMkLst>
          <pc:docMk/>
          <pc:sldMk cId="4240250787" sldId="256"/>
        </pc:sldMkLst>
        <pc:spChg chg="mod">
          <ac:chgData name="ankitagr2005@outlook.com" userId="a1ae551eae74819f" providerId="LiveId" clId="{E39DDC68-F514-41E4-956F-005354798E8B}" dt="2025-02-18T04:08:12.443" v="92"/>
          <ac:spMkLst>
            <pc:docMk/>
            <pc:sldMk cId="4240250787" sldId="256"/>
            <ac:spMk id="3" creationId="{2BF7BECB-EAD1-E699-40BA-F3524002EE7C}"/>
          </ac:spMkLst>
        </pc:spChg>
      </pc:sldChg>
      <pc:sldChg chg="modSp mod">
        <pc:chgData name="ankitagr2005@outlook.com" userId="a1ae551eae74819f" providerId="LiveId" clId="{E39DDC68-F514-41E4-956F-005354798E8B}" dt="2025-02-18T04:25:37.178" v="98" actId="20577"/>
        <pc:sldMkLst>
          <pc:docMk/>
          <pc:sldMk cId="656466339" sldId="259"/>
        </pc:sldMkLst>
        <pc:spChg chg="mod">
          <ac:chgData name="ankitagr2005@outlook.com" userId="a1ae551eae74819f" providerId="LiveId" clId="{E39DDC68-F514-41E4-956F-005354798E8B}" dt="2025-02-18T04:25:37.178" v="98" actId="20577"/>
          <ac:spMkLst>
            <pc:docMk/>
            <pc:sldMk cId="656466339" sldId="259"/>
            <ac:spMk id="2" creationId="{0F8DFF02-1C61-2A79-04F0-6B3819A3603B}"/>
          </ac:spMkLst>
        </pc:spChg>
      </pc:sldChg>
      <pc:sldChg chg="modSp mod">
        <pc:chgData name="ankitagr2005@outlook.com" userId="a1ae551eae74819f" providerId="LiveId" clId="{E39DDC68-F514-41E4-956F-005354798E8B}" dt="2025-02-17T07:39:17.731" v="75" actId="20577"/>
        <pc:sldMkLst>
          <pc:docMk/>
          <pc:sldMk cId="1773554467" sldId="260"/>
        </pc:sldMkLst>
        <pc:spChg chg="mod">
          <ac:chgData name="ankitagr2005@outlook.com" userId="a1ae551eae74819f" providerId="LiveId" clId="{E39DDC68-F514-41E4-956F-005354798E8B}" dt="2025-02-17T07:39:01.759" v="74" actId="20577"/>
          <ac:spMkLst>
            <pc:docMk/>
            <pc:sldMk cId="1773554467" sldId="260"/>
            <ac:spMk id="2" creationId="{FCD847D9-5F7B-CF29-F77B-575BACEBAFDB}"/>
          </ac:spMkLst>
        </pc:spChg>
        <pc:spChg chg="mod">
          <ac:chgData name="ankitagr2005@outlook.com" userId="a1ae551eae74819f" providerId="LiveId" clId="{E39DDC68-F514-41E4-956F-005354798E8B}" dt="2025-02-17T07:35:24.473" v="59" actId="1076"/>
          <ac:spMkLst>
            <pc:docMk/>
            <pc:sldMk cId="1773554467" sldId="260"/>
            <ac:spMk id="3" creationId="{476F1D53-F8C2-A9C1-1AD6-419BB9BE5384}"/>
          </ac:spMkLst>
        </pc:spChg>
        <pc:spChg chg="mod">
          <ac:chgData name="ankitagr2005@outlook.com" userId="a1ae551eae74819f" providerId="LiveId" clId="{E39DDC68-F514-41E4-956F-005354798E8B}" dt="2025-02-17T07:39:17.731" v="75" actId="20577"/>
          <ac:spMkLst>
            <pc:docMk/>
            <pc:sldMk cId="1773554467" sldId="260"/>
            <ac:spMk id="4" creationId="{4B2B1B74-002D-616B-65AC-59BBD7634E7B}"/>
          </ac:spMkLst>
        </pc:spChg>
      </pc:sldChg>
      <pc:sldChg chg="modSp mod">
        <pc:chgData name="ankitagr2005@outlook.com" userId="a1ae551eae74819f" providerId="LiveId" clId="{E39DDC68-F514-41E4-956F-005354798E8B}" dt="2025-02-18T04:25:23.423" v="97"/>
        <pc:sldMkLst>
          <pc:docMk/>
          <pc:sldMk cId="3625576863" sldId="262"/>
        </pc:sldMkLst>
        <pc:spChg chg="mod">
          <ac:chgData name="ankitagr2005@outlook.com" userId="a1ae551eae74819f" providerId="LiveId" clId="{E39DDC68-F514-41E4-956F-005354798E8B}" dt="2025-02-18T04:25:23.423" v="97"/>
          <ac:spMkLst>
            <pc:docMk/>
            <pc:sldMk cId="3625576863" sldId="262"/>
            <ac:spMk id="2" creationId="{1C147670-914F-EFB6-3682-5E6A4FEC5B62}"/>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3B5AE5C-0720-4E63-BFA3-A0C2BEFA7B2C}" type="datetimeFigureOut">
              <a:rPr lang="en-IN" smtClean="0"/>
              <a:t>18-02-2025</a:t>
            </a:fld>
            <a:endParaRPr lang="en-IN" dirty="0"/>
          </a:p>
        </p:txBody>
      </p:sp>
      <p:sp>
        <p:nvSpPr>
          <p:cNvPr id="5" name="Footer Placeholder 4"/>
          <p:cNvSpPr>
            <a:spLocks noGrp="1"/>
          </p:cNvSpPr>
          <p:nvPr>
            <p:ph type="ftr" sz="quarter" idx="11"/>
          </p:nvPr>
        </p:nvSpPr>
        <p:spPr>
          <a:xfrm>
            <a:off x="1876424" y="5410201"/>
            <a:ext cx="5124886" cy="365125"/>
          </a:xfrm>
        </p:spPr>
        <p:txBody>
          <a:bodyPr/>
          <a:lstStyle/>
          <a:p>
            <a:endParaRPr lang="en-IN" dirty="0"/>
          </a:p>
        </p:txBody>
      </p:sp>
      <p:sp>
        <p:nvSpPr>
          <p:cNvPr id="6" name="Slide Number Placeholder 5"/>
          <p:cNvSpPr>
            <a:spLocks noGrp="1"/>
          </p:cNvSpPr>
          <p:nvPr>
            <p:ph type="sldNum" sz="quarter" idx="12"/>
          </p:nvPr>
        </p:nvSpPr>
        <p:spPr>
          <a:xfrm>
            <a:off x="9896911" y="5410199"/>
            <a:ext cx="771089" cy="365125"/>
          </a:xfrm>
        </p:spPr>
        <p:txBody>
          <a:bodyPr/>
          <a:lstStyle/>
          <a:p>
            <a:fld id="{90AFC0D6-877A-43B1-9B09-8184D6BE05D1}" type="slidenum">
              <a:rPr lang="en-IN" smtClean="0"/>
              <a:t>‹#›</a:t>
            </a:fld>
            <a:endParaRPr lang="en-IN" dirty="0"/>
          </a:p>
        </p:txBody>
      </p:sp>
    </p:spTree>
    <p:extLst>
      <p:ext uri="{BB962C8B-B14F-4D97-AF65-F5344CB8AC3E}">
        <p14:creationId xmlns:p14="http://schemas.microsoft.com/office/powerpoint/2010/main" val="3157404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B5AE5C-0720-4E63-BFA3-A0C2BEFA7B2C}" type="datetimeFigureOut">
              <a:rPr lang="en-IN" smtClean="0"/>
              <a:t>18-02-2025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0AFC0D6-877A-43B1-9B09-8184D6BE05D1}" type="slidenum">
              <a:rPr lang="en-IN" smtClean="0"/>
              <a:t>‹#›</a:t>
            </a:fld>
            <a:endParaRPr lang="en-IN" dirty="0"/>
          </a:p>
        </p:txBody>
      </p:sp>
    </p:spTree>
    <p:extLst>
      <p:ext uri="{BB962C8B-B14F-4D97-AF65-F5344CB8AC3E}">
        <p14:creationId xmlns:p14="http://schemas.microsoft.com/office/powerpoint/2010/main" val="326577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B5AE5C-0720-4E63-BFA3-A0C2BEFA7B2C}" type="datetimeFigureOut">
              <a:rPr lang="en-IN" smtClean="0"/>
              <a:t>18-02-2025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0AFC0D6-877A-43B1-9B09-8184D6BE05D1}" type="slidenum">
              <a:rPr lang="en-IN" smtClean="0"/>
              <a:t>‹#›</a:t>
            </a:fld>
            <a:endParaRPr lang="en-IN" dirty="0"/>
          </a:p>
        </p:txBody>
      </p:sp>
    </p:spTree>
    <p:extLst>
      <p:ext uri="{BB962C8B-B14F-4D97-AF65-F5344CB8AC3E}">
        <p14:creationId xmlns:p14="http://schemas.microsoft.com/office/powerpoint/2010/main" val="3790952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B5AE5C-0720-4E63-BFA3-A0C2BEFA7B2C}" type="datetimeFigureOut">
              <a:rPr lang="en-IN" smtClean="0"/>
              <a:t>18-02-2025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0AFC0D6-877A-43B1-9B09-8184D6BE05D1}" type="slidenum">
              <a:rPr lang="en-IN" smtClean="0"/>
              <a:t>‹#›</a:t>
            </a:fld>
            <a:endParaRPr lang="en-IN"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46609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B5AE5C-0720-4E63-BFA3-A0C2BEFA7B2C}" type="datetimeFigureOut">
              <a:rPr lang="en-IN" smtClean="0"/>
              <a:t>18-02-2025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0AFC0D6-877A-43B1-9B09-8184D6BE05D1}" type="slidenum">
              <a:rPr lang="en-IN" smtClean="0"/>
              <a:t>‹#›</a:t>
            </a:fld>
            <a:endParaRPr lang="en-IN" dirty="0"/>
          </a:p>
        </p:txBody>
      </p:sp>
    </p:spTree>
    <p:extLst>
      <p:ext uri="{BB962C8B-B14F-4D97-AF65-F5344CB8AC3E}">
        <p14:creationId xmlns:p14="http://schemas.microsoft.com/office/powerpoint/2010/main" val="11622068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3B5AE5C-0720-4E63-BFA3-A0C2BEFA7B2C}" type="datetimeFigureOut">
              <a:rPr lang="en-IN" smtClean="0"/>
              <a:t>18-02-2025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0AFC0D6-877A-43B1-9B09-8184D6BE05D1}" type="slidenum">
              <a:rPr lang="en-IN" smtClean="0"/>
              <a:t>‹#›</a:t>
            </a:fld>
            <a:endParaRPr lang="en-IN" dirty="0"/>
          </a:p>
        </p:txBody>
      </p:sp>
    </p:spTree>
    <p:extLst>
      <p:ext uri="{BB962C8B-B14F-4D97-AF65-F5344CB8AC3E}">
        <p14:creationId xmlns:p14="http://schemas.microsoft.com/office/powerpoint/2010/main" val="10436163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3B5AE5C-0720-4E63-BFA3-A0C2BEFA7B2C}" type="datetimeFigureOut">
              <a:rPr lang="en-IN" smtClean="0"/>
              <a:t>18-02-2025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0AFC0D6-877A-43B1-9B09-8184D6BE05D1}" type="slidenum">
              <a:rPr lang="en-IN" smtClean="0"/>
              <a:t>‹#›</a:t>
            </a:fld>
            <a:endParaRPr lang="en-IN" dirty="0"/>
          </a:p>
        </p:txBody>
      </p:sp>
    </p:spTree>
    <p:extLst>
      <p:ext uri="{BB962C8B-B14F-4D97-AF65-F5344CB8AC3E}">
        <p14:creationId xmlns:p14="http://schemas.microsoft.com/office/powerpoint/2010/main" val="33656238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5AE5C-0720-4E63-BFA3-A0C2BEFA7B2C}" type="datetimeFigureOut">
              <a:rPr lang="en-IN" smtClean="0"/>
              <a:t>18-02-2025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0AFC0D6-877A-43B1-9B09-8184D6BE05D1}" type="slidenum">
              <a:rPr lang="en-IN" smtClean="0"/>
              <a:t>‹#›</a:t>
            </a:fld>
            <a:endParaRPr lang="en-IN" dirty="0"/>
          </a:p>
        </p:txBody>
      </p:sp>
    </p:spTree>
    <p:extLst>
      <p:ext uri="{BB962C8B-B14F-4D97-AF65-F5344CB8AC3E}">
        <p14:creationId xmlns:p14="http://schemas.microsoft.com/office/powerpoint/2010/main" val="9664524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5AE5C-0720-4E63-BFA3-A0C2BEFA7B2C}" type="datetimeFigureOut">
              <a:rPr lang="en-IN" smtClean="0"/>
              <a:t>18-02-2025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0AFC0D6-877A-43B1-9B09-8184D6BE05D1}" type="slidenum">
              <a:rPr lang="en-IN" smtClean="0"/>
              <a:t>‹#›</a:t>
            </a:fld>
            <a:endParaRPr lang="en-IN" dirty="0"/>
          </a:p>
        </p:txBody>
      </p:sp>
    </p:spTree>
    <p:extLst>
      <p:ext uri="{BB962C8B-B14F-4D97-AF65-F5344CB8AC3E}">
        <p14:creationId xmlns:p14="http://schemas.microsoft.com/office/powerpoint/2010/main" val="565780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B5AE5C-0720-4E63-BFA3-A0C2BEFA7B2C}" type="datetimeFigureOut">
              <a:rPr lang="en-IN" smtClean="0"/>
              <a:t>18-02-2025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0AFC0D6-877A-43B1-9B09-8184D6BE05D1}" type="slidenum">
              <a:rPr lang="en-IN" smtClean="0"/>
              <a:t>‹#›</a:t>
            </a:fld>
            <a:endParaRPr lang="en-IN" dirty="0"/>
          </a:p>
        </p:txBody>
      </p:sp>
    </p:spTree>
    <p:extLst>
      <p:ext uri="{BB962C8B-B14F-4D97-AF65-F5344CB8AC3E}">
        <p14:creationId xmlns:p14="http://schemas.microsoft.com/office/powerpoint/2010/main" val="1468977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B5AE5C-0720-4E63-BFA3-A0C2BEFA7B2C}" type="datetimeFigureOut">
              <a:rPr lang="en-IN" smtClean="0"/>
              <a:t>18-02-2025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0AFC0D6-877A-43B1-9B09-8184D6BE05D1}" type="slidenum">
              <a:rPr lang="en-IN" smtClean="0"/>
              <a:t>‹#›</a:t>
            </a:fld>
            <a:endParaRPr lang="en-IN" dirty="0"/>
          </a:p>
        </p:txBody>
      </p:sp>
    </p:spTree>
    <p:extLst>
      <p:ext uri="{BB962C8B-B14F-4D97-AF65-F5344CB8AC3E}">
        <p14:creationId xmlns:p14="http://schemas.microsoft.com/office/powerpoint/2010/main" val="2208523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B5AE5C-0720-4E63-BFA3-A0C2BEFA7B2C}" type="datetimeFigureOut">
              <a:rPr lang="en-IN" smtClean="0"/>
              <a:t>18-02-2025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0AFC0D6-877A-43B1-9B09-8184D6BE05D1}" type="slidenum">
              <a:rPr lang="en-IN" smtClean="0"/>
              <a:t>‹#›</a:t>
            </a:fld>
            <a:endParaRPr lang="en-IN" dirty="0"/>
          </a:p>
        </p:txBody>
      </p:sp>
    </p:spTree>
    <p:extLst>
      <p:ext uri="{BB962C8B-B14F-4D97-AF65-F5344CB8AC3E}">
        <p14:creationId xmlns:p14="http://schemas.microsoft.com/office/powerpoint/2010/main" val="406685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B5AE5C-0720-4E63-BFA3-A0C2BEFA7B2C}" type="datetimeFigureOut">
              <a:rPr lang="en-IN" smtClean="0"/>
              <a:t>18-02-2025</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0AFC0D6-877A-43B1-9B09-8184D6BE05D1}" type="slidenum">
              <a:rPr lang="en-IN" smtClean="0"/>
              <a:t>‹#›</a:t>
            </a:fld>
            <a:endParaRPr lang="en-IN" dirty="0"/>
          </a:p>
        </p:txBody>
      </p:sp>
    </p:spTree>
    <p:extLst>
      <p:ext uri="{BB962C8B-B14F-4D97-AF65-F5344CB8AC3E}">
        <p14:creationId xmlns:p14="http://schemas.microsoft.com/office/powerpoint/2010/main" val="4105210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B5AE5C-0720-4E63-BFA3-A0C2BEFA7B2C}" type="datetimeFigureOut">
              <a:rPr lang="en-IN" smtClean="0"/>
              <a:t>18-02-2025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0AFC0D6-877A-43B1-9B09-8184D6BE05D1}" type="slidenum">
              <a:rPr lang="en-IN" smtClean="0"/>
              <a:t>‹#›</a:t>
            </a:fld>
            <a:endParaRPr lang="en-IN" dirty="0"/>
          </a:p>
        </p:txBody>
      </p:sp>
    </p:spTree>
    <p:extLst>
      <p:ext uri="{BB962C8B-B14F-4D97-AF65-F5344CB8AC3E}">
        <p14:creationId xmlns:p14="http://schemas.microsoft.com/office/powerpoint/2010/main" val="1548470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B5AE5C-0720-4E63-BFA3-A0C2BEFA7B2C}" type="datetimeFigureOut">
              <a:rPr lang="en-IN" smtClean="0"/>
              <a:t>18-02-2025</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90AFC0D6-877A-43B1-9B09-8184D6BE05D1}" type="slidenum">
              <a:rPr lang="en-IN" smtClean="0"/>
              <a:t>‹#›</a:t>
            </a:fld>
            <a:endParaRPr lang="en-IN" dirty="0"/>
          </a:p>
        </p:txBody>
      </p:sp>
    </p:spTree>
    <p:extLst>
      <p:ext uri="{BB962C8B-B14F-4D97-AF65-F5344CB8AC3E}">
        <p14:creationId xmlns:p14="http://schemas.microsoft.com/office/powerpoint/2010/main" val="1098456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B5AE5C-0720-4E63-BFA3-A0C2BEFA7B2C}" type="datetimeFigureOut">
              <a:rPr lang="en-IN" smtClean="0"/>
              <a:t>18-02-2025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0AFC0D6-877A-43B1-9B09-8184D6BE05D1}" type="slidenum">
              <a:rPr lang="en-IN" smtClean="0"/>
              <a:t>‹#›</a:t>
            </a:fld>
            <a:endParaRPr lang="en-IN" dirty="0"/>
          </a:p>
        </p:txBody>
      </p:sp>
    </p:spTree>
    <p:extLst>
      <p:ext uri="{BB962C8B-B14F-4D97-AF65-F5344CB8AC3E}">
        <p14:creationId xmlns:p14="http://schemas.microsoft.com/office/powerpoint/2010/main" val="1398443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B5AE5C-0720-4E63-BFA3-A0C2BEFA7B2C}" type="datetimeFigureOut">
              <a:rPr lang="en-IN" smtClean="0"/>
              <a:t>18-02-2025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0AFC0D6-877A-43B1-9B09-8184D6BE05D1}" type="slidenum">
              <a:rPr lang="en-IN" smtClean="0"/>
              <a:t>‹#›</a:t>
            </a:fld>
            <a:endParaRPr lang="en-IN" dirty="0"/>
          </a:p>
        </p:txBody>
      </p:sp>
    </p:spTree>
    <p:extLst>
      <p:ext uri="{BB962C8B-B14F-4D97-AF65-F5344CB8AC3E}">
        <p14:creationId xmlns:p14="http://schemas.microsoft.com/office/powerpoint/2010/main" val="3750597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3B5AE5C-0720-4E63-BFA3-A0C2BEFA7B2C}" type="datetimeFigureOut">
              <a:rPr lang="en-IN" smtClean="0"/>
              <a:t>18-02-2025</a:t>
            </a:fld>
            <a:endParaRPr lang="en-IN"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0AFC0D6-877A-43B1-9B09-8184D6BE05D1}" type="slidenum">
              <a:rPr lang="en-IN" smtClean="0"/>
              <a:t>‹#›</a:t>
            </a:fld>
            <a:endParaRPr lang="en-IN" dirty="0"/>
          </a:p>
        </p:txBody>
      </p:sp>
    </p:spTree>
    <p:extLst>
      <p:ext uri="{BB962C8B-B14F-4D97-AF65-F5344CB8AC3E}">
        <p14:creationId xmlns:p14="http://schemas.microsoft.com/office/powerpoint/2010/main" val="1466113984"/>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D3703-48B4-F225-63B5-471C0CEA4BB0}"/>
              </a:ext>
            </a:extLst>
          </p:cNvPr>
          <p:cNvSpPr>
            <a:spLocks noGrp="1"/>
          </p:cNvSpPr>
          <p:nvPr>
            <p:ph type="ctrTitle"/>
          </p:nvPr>
        </p:nvSpPr>
        <p:spPr/>
        <p:txBody>
          <a:bodyPr/>
          <a:lstStyle/>
          <a:p>
            <a:r>
              <a:rPr lang="en-US" b="1" i="1" u="sng" dirty="0">
                <a:effectLst>
                  <a:outerShdw blurRad="38100" dist="38100" dir="2700000" algn="tl">
                    <a:srgbClr val="000000">
                      <a:alpha val="43137"/>
                    </a:srgbClr>
                  </a:outerShdw>
                </a:effectLst>
              </a:rPr>
              <a:t>Basic of Artificial Neural Network</a:t>
            </a:r>
            <a:endParaRPr lang="en-IN" b="1" i="1" u="sng"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2BF7BECB-EAD1-E699-40BA-F3524002EE7C}"/>
              </a:ext>
            </a:extLst>
          </p:cNvPr>
          <p:cNvSpPr>
            <a:spLocks noGrp="1"/>
          </p:cNvSpPr>
          <p:nvPr>
            <p:ph type="subTitle" idx="1"/>
          </p:nvPr>
        </p:nvSpPr>
        <p:spPr/>
        <p:txBody>
          <a:bodyPr>
            <a:normAutofit fontScale="77500" lnSpcReduction="20000"/>
          </a:bodyPr>
          <a:lstStyle/>
          <a:p>
            <a:pPr algn="r"/>
            <a:r>
              <a:rPr lang="en-US" sz="2400" b="1" i="1" u="sng" dirty="0">
                <a:effectLst>
                  <a:outerShdw blurRad="38100" dist="38100" dir="2700000" algn="tl">
                    <a:srgbClr val="000000">
                      <a:alpha val="43137"/>
                    </a:srgbClr>
                  </a:outerShdw>
                </a:effectLst>
              </a:rPr>
              <a:t>Team Ignite</a:t>
            </a:r>
          </a:p>
          <a:p>
            <a:pPr algn="r"/>
            <a:r>
              <a:rPr lang="en-US" sz="2400" dirty="0"/>
              <a:t>Saachi Yadav</a:t>
            </a:r>
          </a:p>
          <a:p>
            <a:pPr algn="r"/>
            <a:r>
              <a:rPr lang="en-US" sz="2400" dirty="0"/>
              <a:t>     Ankita mandal</a:t>
            </a:r>
          </a:p>
          <a:p>
            <a:pPr algn="r"/>
            <a:r>
              <a:rPr lang="en-US" sz="2400" dirty="0"/>
              <a:t>     diya maniyar</a:t>
            </a:r>
            <a:endParaRPr lang="en-IN" sz="2400" dirty="0"/>
          </a:p>
        </p:txBody>
      </p:sp>
    </p:spTree>
    <p:extLst>
      <p:ext uri="{BB962C8B-B14F-4D97-AF65-F5344CB8AC3E}">
        <p14:creationId xmlns:p14="http://schemas.microsoft.com/office/powerpoint/2010/main" val="4240250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92E59-74E7-552F-34E3-1A2D80F7D095}"/>
              </a:ext>
            </a:extLst>
          </p:cNvPr>
          <p:cNvSpPr>
            <a:spLocks noGrp="1"/>
          </p:cNvSpPr>
          <p:nvPr>
            <p:ph type="title"/>
          </p:nvPr>
        </p:nvSpPr>
        <p:spPr>
          <a:xfrm>
            <a:off x="1141410" y="408039"/>
            <a:ext cx="9906000" cy="1477961"/>
          </a:xfrm>
        </p:spPr>
        <p:txBody>
          <a:bodyPr>
            <a:normAutofit/>
          </a:bodyPr>
          <a:lstStyle/>
          <a:p>
            <a:pPr algn="ctr"/>
            <a:r>
              <a:rPr lang="en-US" sz="4400" b="1" i="1" u="sng" dirty="0">
                <a:effectLst>
                  <a:outerShdw blurRad="38100" dist="38100" dir="2700000" algn="tl">
                    <a:srgbClr val="000000">
                      <a:alpha val="43137"/>
                    </a:srgbClr>
                  </a:outerShdw>
                </a:effectLst>
              </a:rPr>
              <a:t>Introduction to Artificial Neural Networks (ANN) </a:t>
            </a:r>
            <a:endParaRPr lang="en-IN" sz="4400" b="1" i="1" u="sng" dirty="0">
              <a:effectLst>
                <a:outerShdw blurRad="38100" dist="38100" dir="2700000" algn="tl">
                  <a:srgbClr val="000000">
                    <a:alpha val="43137"/>
                  </a:srgbClr>
                </a:outerShdw>
              </a:effectLst>
            </a:endParaRPr>
          </a:p>
        </p:txBody>
      </p:sp>
      <p:sp>
        <p:nvSpPr>
          <p:cNvPr id="4" name="Content Placeholder 3">
            <a:extLst>
              <a:ext uri="{FF2B5EF4-FFF2-40B4-BE49-F238E27FC236}">
                <a16:creationId xmlns:a16="http://schemas.microsoft.com/office/drawing/2014/main" id="{C3EE25CA-9149-B2AB-457D-D80B4451A7D1}"/>
              </a:ext>
            </a:extLst>
          </p:cNvPr>
          <p:cNvSpPr>
            <a:spLocks noGrp="1"/>
          </p:cNvSpPr>
          <p:nvPr>
            <p:ph sz="half" idx="2"/>
          </p:nvPr>
        </p:nvSpPr>
        <p:spPr>
          <a:xfrm>
            <a:off x="1141410" y="2084436"/>
            <a:ext cx="5318384" cy="4041060"/>
          </a:xfrm>
        </p:spPr>
        <p:txBody>
          <a:bodyPr>
            <a:normAutofit/>
          </a:bodyPr>
          <a:lstStyle/>
          <a:p>
            <a:pPr marL="0" indent="0">
              <a:buNone/>
            </a:pPr>
            <a:r>
              <a:rPr lang="en-US" sz="2600" dirty="0"/>
              <a:t>ANN are inspired by the human brain and mimic its way of processing information. They consist of interconnected processing elements (neurons) that work together to solve problems. ANN learn from examples and adjust their connections, similar to how humans learn.</a:t>
            </a:r>
            <a:endParaRPr lang="en-IN" sz="2600" dirty="0"/>
          </a:p>
        </p:txBody>
      </p:sp>
      <p:pic>
        <p:nvPicPr>
          <p:cNvPr id="9" name="Content Placeholder 8">
            <a:extLst>
              <a:ext uri="{FF2B5EF4-FFF2-40B4-BE49-F238E27FC236}">
                <a16:creationId xmlns:a16="http://schemas.microsoft.com/office/drawing/2014/main" id="{9D42FF30-E66D-4F41-7CC7-7797C99120B8}"/>
              </a:ext>
            </a:extLst>
          </p:cNvPr>
          <p:cNvPicPr>
            <a:picLocks noGrp="1" noChangeAspect="1"/>
          </p:cNvPicPr>
          <p:nvPr>
            <p:ph sz="quarter" idx="4"/>
          </p:nvPr>
        </p:nvPicPr>
        <p:blipFill>
          <a:blip r:embed="rId2"/>
          <a:stretch>
            <a:fillRect/>
          </a:stretch>
        </p:blipFill>
        <p:spPr>
          <a:xfrm>
            <a:off x="6643663" y="2278065"/>
            <a:ext cx="4633937" cy="3670452"/>
          </a:xfrm>
          <a:prstGeom prst="rect">
            <a:avLst/>
          </a:prstGeom>
        </p:spPr>
      </p:pic>
    </p:spTree>
    <p:extLst>
      <p:ext uri="{BB962C8B-B14F-4D97-AF65-F5344CB8AC3E}">
        <p14:creationId xmlns:p14="http://schemas.microsoft.com/office/powerpoint/2010/main" val="170526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A31E5-AE3F-31FD-B091-E71A31F3D854}"/>
              </a:ext>
            </a:extLst>
          </p:cNvPr>
          <p:cNvSpPr>
            <a:spLocks noGrp="1"/>
          </p:cNvSpPr>
          <p:nvPr>
            <p:ph type="title"/>
          </p:nvPr>
        </p:nvSpPr>
        <p:spPr>
          <a:xfrm>
            <a:off x="1141410" y="327515"/>
            <a:ext cx="9905998" cy="1478570"/>
          </a:xfrm>
        </p:spPr>
        <p:txBody>
          <a:bodyPr>
            <a:normAutofit/>
          </a:bodyPr>
          <a:lstStyle/>
          <a:p>
            <a:pPr algn="ctr"/>
            <a:r>
              <a:rPr lang="en-IN" sz="4800" b="1" i="1" u="sng" dirty="0">
                <a:effectLst>
                  <a:outerShdw blurRad="38100" dist="38100" dir="2700000" algn="tl">
                    <a:srgbClr val="000000">
                      <a:alpha val="43137"/>
                    </a:srgbClr>
                  </a:outerShdw>
                </a:effectLst>
              </a:rPr>
              <a:t>Key Features of ANN</a:t>
            </a:r>
          </a:p>
        </p:txBody>
      </p:sp>
      <p:sp>
        <p:nvSpPr>
          <p:cNvPr id="3" name="Content Placeholder 2">
            <a:extLst>
              <a:ext uri="{FF2B5EF4-FFF2-40B4-BE49-F238E27FC236}">
                <a16:creationId xmlns:a16="http://schemas.microsoft.com/office/drawing/2014/main" id="{094EA6C2-EF0E-53D0-D737-32690646EB48}"/>
              </a:ext>
            </a:extLst>
          </p:cNvPr>
          <p:cNvSpPr>
            <a:spLocks noGrp="1"/>
          </p:cNvSpPr>
          <p:nvPr>
            <p:ph sz="half" idx="1"/>
          </p:nvPr>
        </p:nvSpPr>
        <p:spPr>
          <a:xfrm>
            <a:off x="1141410" y="1806085"/>
            <a:ext cx="9536422" cy="4555385"/>
          </a:xfrm>
        </p:spPr>
        <p:txBody>
          <a:bodyPr>
            <a:normAutofit/>
          </a:bodyPr>
          <a:lstStyle/>
          <a:p>
            <a:r>
              <a:rPr lang="en-US" dirty="0"/>
              <a:t>Adaptive Learning: Learns from experience and data provided for training. </a:t>
            </a:r>
          </a:p>
          <a:p>
            <a:r>
              <a:rPr lang="en-US" dirty="0"/>
              <a:t>Self-Organization: Can arrange and represent information on its own. </a:t>
            </a:r>
          </a:p>
          <a:p>
            <a:r>
              <a:rPr lang="en-US" dirty="0"/>
              <a:t>Real-Time Processing: Capable of handling computations in parallel for faster performance. </a:t>
            </a:r>
          </a:p>
          <a:p>
            <a:r>
              <a:rPr lang="en-US" dirty="0"/>
              <a:t>Fault Tolerance: Can still function even if some parts of the network are damaged. </a:t>
            </a:r>
            <a:endParaRPr lang="en-IN" dirty="0"/>
          </a:p>
        </p:txBody>
      </p:sp>
    </p:spTree>
    <p:extLst>
      <p:ext uri="{BB962C8B-B14F-4D97-AF65-F5344CB8AC3E}">
        <p14:creationId xmlns:p14="http://schemas.microsoft.com/office/powerpoint/2010/main" val="392240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DFF02-1C61-2A79-04F0-6B3819A3603B}"/>
              </a:ext>
            </a:extLst>
          </p:cNvPr>
          <p:cNvSpPr>
            <a:spLocks noGrp="1"/>
          </p:cNvSpPr>
          <p:nvPr>
            <p:ph type="title"/>
          </p:nvPr>
        </p:nvSpPr>
        <p:spPr>
          <a:xfrm>
            <a:off x="1141411" y="0"/>
            <a:ext cx="9905998" cy="1033301"/>
          </a:xfrm>
        </p:spPr>
        <p:txBody>
          <a:bodyPr/>
          <a:lstStyle/>
          <a:p>
            <a:pPr algn="ctr"/>
            <a:r>
              <a:rPr lang="en-IN" b="1" i="1" u="sng" dirty="0">
                <a:effectLst>
                  <a:outerShdw blurRad="38100" dist="38100" dir="2700000" algn="tl">
                    <a:srgbClr val="000000">
                      <a:alpha val="43137"/>
                    </a:srgbClr>
                  </a:outerShdw>
                </a:effectLst>
              </a:rPr>
              <a:t>How ANN Works</a:t>
            </a:r>
          </a:p>
        </p:txBody>
      </p:sp>
      <p:sp>
        <p:nvSpPr>
          <p:cNvPr id="3" name="Content Placeholder 2">
            <a:extLst>
              <a:ext uri="{FF2B5EF4-FFF2-40B4-BE49-F238E27FC236}">
                <a16:creationId xmlns:a16="http://schemas.microsoft.com/office/drawing/2014/main" id="{C7633AE9-3CAE-5C2B-972E-1C83B75B2110}"/>
              </a:ext>
            </a:extLst>
          </p:cNvPr>
          <p:cNvSpPr>
            <a:spLocks noGrp="1"/>
          </p:cNvSpPr>
          <p:nvPr>
            <p:ph sz="half" idx="1"/>
          </p:nvPr>
        </p:nvSpPr>
        <p:spPr>
          <a:xfrm>
            <a:off x="1448669" y="4336026"/>
            <a:ext cx="9294661" cy="1940534"/>
          </a:xfrm>
        </p:spPr>
        <p:txBody>
          <a:bodyPr>
            <a:normAutofit fontScale="92500" lnSpcReduction="10000"/>
          </a:bodyPr>
          <a:lstStyle/>
          <a:p>
            <a:r>
              <a:rPr lang="en-US" dirty="0"/>
              <a:t>ANN are structured in layers: </a:t>
            </a:r>
          </a:p>
          <a:p>
            <a:r>
              <a:rPr lang="en-US" dirty="0"/>
              <a:t>Input Layer: Receives raw data from external sources. </a:t>
            </a:r>
          </a:p>
          <a:p>
            <a:r>
              <a:rPr lang="en-US" dirty="0"/>
              <a:t>Hidden Layers: Process the data and extract patterns. </a:t>
            </a:r>
          </a:p>
          <a:p>
            <a:r>
              <a:rPr lang="en-US" dirty="0"/>
              <a:t>Output Layer: Provides the final result or classification. </a:t>
            </a:r>
            <a:endParaRPr lang="en-IN" dirty="0"/>
          </a:p>
        </p:txBody>
      </p:sp>
      <p:pic>
        <p:nvPicPr>
          <p:cNvPr id="6" name="Picture 5">
            <a:extLst>
              <a:ext uri="{FF2B5EF4-FFF2-40B4-BE49-F238E27FC236}">
                <a16:creationId xmlns:a16="http://schemas.microsoft.com/office/drawing/2014/main" id="{D312C5A8-7156-4575-FD38-09BC94CED838}"/>
              </a:ext>
            </a:extLst>
          </p:cNvPr>
          <p:cNvPicPr>
            <a:picLocks noChangeAspect="1"/>
          </p:cNvPicPr>
          <p:nvPr/>
        </p:nvPicPr>
        <p:blipFill>
          <a:blip r:embed="rId2"/>
          <a:stretch>
            <a:fillRect/>
          </a:stretch>
        </p:blipFill>
        <p:spPr>
          <a:xfrm>
            <a:off x="3322389" y="1033301"/>
            <a:ext cx="5544041" cy="3137290"/>
          </a:xfrm>
          <a:prstGeom prst="rect">
            <a:avLst/>
          </a:prstGeom>
        </p:spPr>
      </p:pic>
    </p:spTree>
    <p:extLst>
      <p:ext uri="{BB962C8B-B14F-4D97-AF65-F5344CB8AC3E}">
        <p14:creationId xmlns:p14="http://schemas.microsoft.com/office/powerpoint/2010/main" val="656466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847D9-5F7B-CF29-F77B-575BACEBAFDB}"/>
              </a:ext>
            </a:extLst>
          </p:cNvPr>
          <p:cNvSpPr>
            <a:spLocks noGrp="1"/>
          </p:cNvSpPr>
          <p:nvPr>
            <p:ph type="title"/>
          </p:nvPr>
        </p:nvSpPr>
        <p:spPr>
          <a:xfrm>
            <a:off x="1141411" y="284829"/>
            <a:ext cx="9906000" cy="1477961"/>
          </a:xfrm>
        </p:spPr>
        <p:txBody>
          <a:bodyPr/>
          <a:lstStyle/>
          <a:p>
            <a:pPr algn="ctr"/>
            <a:r>
              <a:rPr lang="en-US" b="1" i="1" u="sng" dirty="0">
                <a:effectLst>
                  <a:outerShdw blurRad="38100" dist="38100" dir="2700000" algn="tl">
                    <a:srgbClr val="000000">
                      <a:alpha val="43137"/>
                    </a:srgbClr>
                  </a:outerShdw>
                </a:effectLst>
              </a:rPr>
              <a:t>Training Methods of ANN </a:t>
            </a:r>
            <a:r>
              <a:rPr lang="en-US" b="1" i="1" u="sng" dirty="0" err="1">
                <a:effectLst>
                  <a:outerShdw blurRad="38100" dist="38100" dir="2700000" algn="tl">
                    <a:srgbClr val="000000">
                      <a:alpha val="43137"/>
                    </a:srgbClr>
                  </a:outerShdw>
                </a:effectLst>
              </a:rPr>
              <a:t>UNSupervised</a:t>
            </a:r>
            <a:r>
              <a:rPr lang="en-US" b="1" i="1" u="sng" dirty="0">
                <a:effectLst>
                  <a:outerShdw blurRad="38100" dist="38100" dir="2700000" algn="tl">
                    <a:srgbClr val="000000">
                      <a:alpha val="43137"/>
                    </a:srgbClr>
                  </a:outerShdw>
                </a:effectLst>
              </a:rPr>
              <a:t> and supervised Learning</a:t>
            </a:r>
            <a:endParaRPr lang="en-IN" b="1" i="1" u="sng" dirty="0">
              <a:effectLst>
                <a:outerShdw blurRad="38100" dist="38100" dir="2700000" algn="tl">
                  <a:srgbClr val="000000">
                    <a:alpha val="43137"/>
                  </a:srgbClr>
                </a:outerShdw>
              </a:effectLst>
            </a:endParaRPr>
          </a:p>
        </p:txBody>
      </p:sp>
      <p:sp>
        <p:nvSpPr>
          <p:cNvPr id="5" name="Text Placeholder 4">
            <a:extLst>
              <a:ext uri="{FF2B5EF4-FFF2-40B4-BE49-F238E27FC236}">
                <a16:creationId xmlns:a16="http://schemas.microsoft.com/office/drawing/2014/main" id="{E13B9BE5-6856-3B03-7B7A-38EE7F32FB7B}"/>
              </a:ext>
            </a:extLst>
          </p:cNvPr>
          <p:cNvSpPr>
            <a:spLocks noGrp="1"/>
          </p:cNvSpPr>
          <p:nvPr>
            <p:ph type="body" idx="1"/>
          </p:nvPr>
        </p:nvSpPr>
        <p:spPr>
          <a:xfrm>
            <a:off x="1255713" y="1497927"/>
            <a:ext cx="4649783" cy="823912"/>
          </a:xfrm>
        </p:spPr>
        <p:txBody>
          <a:bodyPr/>
          <a:lstStyle/>
          <a:p>
            <a:r>
              <a:rPr lang="en-US" dirty="0"/>
              <a:t>Unsupervised</a:t>
            </a:r>
            <a:endParaRPr lang="en-IN" dirty="0"/>
          </a:p>
        </p:txBody>
      </p:sp>
      <p:sp>
        <p:nvSpPr>
          <p:cNvPr id="3" name="Content Placeholder 2">
            <a:extLst>
              <a:ext uri="{FF2B5EF4-FFF2-40B4-BE49-F238E27FC236}">
                <a16:creationId xmlns:a16="http://schemas.microsoft.com/office/drawing/2014/main" id="{476F1D53-F8C2-A9C1-1AD6-419BB9BE5384}"/>
              </a:ext>
            </a:extLst>
          </p:cNvPr>
          <p:cNvSpPr>
            <a:spLocks noGrp="1"/>
          </p:cNvSpPr>
          <p:nvPr>
            <p:ph sz="half" idx="2"/>
          </p:nvPr>
        </p:nvSpPr>
        <p:spPr>
          <a:xfrm>
            <a:off x="944765" y="2602263"/>
            <a:ext cx="4878391" cy="3543713"/>
          </a:xfrm>
        </p:spPr>
        <p:txBody>
          <a:bodyPr>
            <a:noAutofit/>
          </a:bodyPr>
          <a:lstStyle/>
          <a:p>
            <a:r>
              <a:rPr lang="en-US" sz="1800" dirty="0"/>
              <a:t> The network is given input data along with the correct output. It adjusts itself based on errors and improves accuracy over time. Used in applications like handwriting recognition and medical diagnosis.</a:t>
            </a:r>
          </a:p>
          <a:p>
            <a:r>
              <a:rPr lang="en-US" sz="1800" dirty="0"/>
              <a:t>This is often referred to as self organization or adaption</a:t>
            </a:r>
          </a:p>
        </p:txBody>
      </p:sp>
      <p:sp>
        <p:nvSpPr>
          <p:cNvPr id="6" name="Text Placeholder 5">
            <a:extLst>
              <a:ext uri="{FF2B5EF4-FFF2-40B4-BE49-F238E27FC236}">
                <a16:creationId xmlns:a16="http://schemas.microsoft.com/office/drawing/2014/main" id="{C36E3EBB-B309-3053-60D1-26654359F11B}"/>
              </a:ext>
            </a:extLst>
          </p:cNvPr>
          <p:cNvSpPr>
            <a:spLocks noGrp="1"/>
          </p:cNvSpPr>
          <p:nvPr>
            <p:ph type="body" sz="quarter" idx="3"/>
          </p:nvPr>
        </p:nvSpPr>
        <p:spPr>
          <a:xfrm>
            <a:off x="6477008" y="1452969"/>
            <a:ext cx="4646602" cy="823912"/>
          </a:xfrm>
        </p:spPr>
        <p:txBody>
          <a:bodyPr/>
          <a:lstStyle/>
          <a:p>
            <a:r>
              <a:rPr lang="en-US" dirty="0"/>
              <a:t>supervised</a:t>
            </a:r>
            <a:endParaRPr lang="en-IN" dirty="0"/>
          </a:p>
        </p:txBody>
      </p:sp>
      <p:sp>
        <p:nvSpPr>
          <p:cNvPr id="4" name="Content Placeholder 3">
            <a:extLst>
              <a:ext uri="{FF2B5EF4-FFF2-40B4-BE49-F238E27FC236}">
                <a16:creationId xmlns:a16="http://schemas.microsoft.com/office/drawing/2014/main" id="{4B2B1B74-002D-616B-65AC-59BBD7634E7B}"/>
              </a:ext>
            </a:extLst>
          </p:cNvPr>
          <p:cNvSpPr>
            <a:spLocks noGrp="1"/>
          </p:cNvSpPr>
          <p:nvPr>
            <p:ph sz="quarter" idx="4"/>
          </p:nvPr>
        </p:nvSpPr>
        <p:spPr>
          <a:xfrm>
            <a:off x="6094411" y="2385138"/>
            <a:ext cx="4875210" cy="3784603"/>
          </a:xfrm>
        </p:spPr>
        <p:txBody>
          <a:bodyPr>
            <a:noAutofit/>
          </a:bodyPr>
          <a:lstStyle/>
          <a:p>
            <a:r>
              <a:rPr lang="en-US" sz="1800" dirty="0"/>
              <a:t>Supervised training involves a mechanism of providing the network with the desired output either by manually "grading" the network's performance or by providing the desired outputs with the inputs.</a:t>
            </a:r>
          </a:p>
          <a:p>
            <a:r>
              <a:rPr lang="en-US" sz="1800" dirty="0"/>
              <a:t>If a network simply can't solve the problem, the designer then has to review the input and outputs and the number of layers. Those changes required to create a successful network is where the hard work is required.</a:t>
            </a:r>
          </a:p>
        </p:txBody>
      </p:sp>
    </p:spTree>
    <p:extLst>
      <p:ext uri="{BB962C8B-B14F-4D97-AF65-F5344CB8AC3E}">
        <p14:creationId xmlns:p14="http://schemas.microsoft.com/office/powerpoint/2010/main" val="1773554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D3AA-32F6-23E8-6963-A02536BB5138}"/>
              </a:ext>
            </a:extLst>
          </p:cNvPr>
          <p:cNvSpPr>
            <a:spLocks noGrp="1"/>
          </p:cNvSpPr>
          <p:nvPr>
            <p:ph type="title"/>
          </p:nvPr>
        </p:nvSpPr>
        <p:spPr>
          <a:xfrm>
            <a:off x="1219204" y="325212"/>
            <a:ext cx="9905998" cy="1496573"/>
          </a:xfrm>
        </p:spPr>
        <p:txBody>
          <a:bodyPr>
            <a:normAutofit/>
          </a:bodyPr>
          <a:lstStyle/>
          <a:p>
            <a:pPr algn="ctr"/>
            <a:r>
              <a:rPr lang="en-IN" sz="4800" b="1" i="1" u="sng" dirty="0">
                <a:effectLst>
                  <a:outerShdw blurRad="38100" dist="38100" dir="2700000" algn="tl">
                    <a:srgbClr val="000000">
                      <a:alpha val="43137"/>
                    </a:srgbClr>
                  </a:outerShdw>
                </a:effectLst>
              </a:rPr>
              <a:t>Applications of ANN</a:t>
            </a:r>
          </a:p>
        </p:txBody>
      </p:sp>
      <p:sp>
        <p:nvSpPr>
          <p:cNvPr id="3" name="Content Placeholder 2">
            <a:extLst>
              <a:ext uri="{FF2B5EF4-FFF2-40B4-BE49-F238E27FC236}">
                <a16:creationId xmlns:a16="http://schemas.microsoft.com/office/drawing/2014/main" id="{FC8E8B52-951A-17BE-DE68-68E84B5D42DA}"/>
              </a:ext>
            </a:extLst>
          </p:cNvPr>
          <p:cNvSpPr>
            <a:spLocks noGrp="1"/>
          </p:cNvSpPr>
          <p:nvPr>
            <p:ph sz="half" idx="1"/>
          </p:nvPr>
        </p:nvSpPr>
        <p:spPr>
          <a:xfrm>
            <a:off x="1141410" y="1710813"/>
            <a:ext cx="4878389" cy="4660490"/>
          </a:xfrm>
        </p:spPr>
        <p:txBody>
          <a:bodyPr>
            <a:normAutofit fontScale="92500"/>
          </a:bodyPr>
          <a:lstStyle/>
          <a:p>
            <a:r>
              <a:rPr lang="en-IN" dirty="0"/>
              <a:t>Pattern Recognition: Face recognition, fingerprint scanning, speech recognition.</a:t>
            </a:r>
          </a:p>
          <a:p>
            <a:r>
              <a:rPr lang="en-IN" dirty="0"/>
              <a:t>Medical Diagnosis: Identifying diseases based on medical records. </a:t>
            </a:r>
          </a:p>
          <a:p>
            <a:r>
              <a:rPr lang="en-IN" dirty="0"/>
              <a:t>Financial Analysis: Stock market prediction, fraud detection. </a:t>
            </a:r>
          </a:p>
          <a:p>
            <a:r>
              <a:rPr lang="en-IN" dirty="0"/>
              <a:t>Control Systems: Autonomous vehicles, industrial automation. </a:t>
            </a:r>
          </a:p>
          <a:p>
            <a:r>
              <a:rPr lang="en-IN" dirty="0"/>
              <a:t>Data Processing: Image enhancement, voice filtering, spam detection.</a:t>
            </a:r>
          </a:p>
        </p:txBody>
      </p:sp>
      <p:pic>
        <p:nvPicPr>
          <p:cNvPr id="1026" name="Picture 2" descr="Identifying diseases symptoms and general rules using supervised and  unsupervised machine learning | Scientific Reports">
            <a:extLst>
              <a:ext uri="{FF2B5EF4-FFF2-40B4-BE49-F238E27FC236}">
                <a16:creationId xmlns:a16="http://schemas.microsoft.com/office/drawing/2014/main" id="{89947798-D2F8-0315-506F-E074B2F3158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97535" y="1960971"/>
            <a:ext cx="4549876" cy="166713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D15BFE1-CE7F-7245-C25A-B12A891F0C91}"/>
              </a:ext>
            </a:extLst>
          </p:cNvPr>
          <p:cNvPicPr>
            <a:picLocks noChangeAspect="1"/>
          </p:cNvPicPr>
          <p:nvPr/>
        </p:nvPicPr>
        <p:blipFill>
          <a:blip r:embed="rId3"/>
          <a:srcRect l="8869" t="10275" r="29435" b="19721"/>
          <a:stretch/>
        </p:blipFill>
        <p:spPr>
          <a:xfrm>
            <a:off x="6365592" y="4191656"/>
            <a:ext cx="4681819" cy="2065829"/>
          </a:xfrm>
          <a:prstGeom prst="rect">
            <a:avLst/>
          </a:prstGeom>
        </p:spPr>
      </p:pic>
    </p:spTree>
    <p:extLst>
      <p:ext uri="{BB962C8B-B14F-4D97-AF65-F5344CB8AC3E}">
        <p14:creationId xmlns:p14="http://schemas.microsoft.com/office/powerpoint/2010/main" val="2477268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47670-914F-EFB6-3682-5E6A4FEC5B62}"/>
              </a:ext>
            </a:extLst>
          </p:cNvPr>
          <p:cNvSpPr>
            <a:spLocks noGrp="1"/>
          </p:cNvSpPr>
          <p:nvPr>
            <p:ph type="title"/>
          </p:nvPr>
        </p:nvSpPr>
        <p:spPr/>
        <p:txBody>
          <a:bodyPr/>
          <a:lstStyle/>
          <a:p>
            <a:pPr algn="ctr"/>
            <a:r>
              <a:rPr lang="en-IN" b="1" i="1" u="sng" dirty="0">
                <a:effectLst>
                  <a:outerShdw blurRad="38100" dist="38100" dir="2700000" algn="tl">
                    <a:srgbClr val="000000">
                      <a:alpha val="43137"/>
                    </a:srgbClr>
                  </a:outerShdw>
                </a:effectLst>
              </a:rPr>
              <a:t>Advantages of ANN</a:t>
            </a:r>
          </a:p>
        </p:txBody>
      </p:sp>
      <p:sp>
        <p:nvSpPr>
          <p:cNvPr id="3" name="Content Placeholder 2">
            <a:extLst>
              <a:ext uri="{FF2B5EF4-FFF2-40B4-BE49-F238E27FC236}">
                <a16:creationId xmlns:a16="http://schemas.microsoft.com/office/drawing/2014/main" id="{33464C97-5DA3-FCAF-074E-098123695E66}"/>
              </a:ext>
            </a:extLst>
          </p:cNvPr>
          <p:cNvSpPr>
            <a:spLocks noGrp="1"/>
          </p:cNvSpPr>
          <p:nvPr>
            <p:ph sz="half" idx="1"/>
          </p:nvPr>
        </p:nvSpPr>
        <p:spPr>
          <a:xfrm>
            <a:off x="1141410" y="2249486"/>
            <a:ext cx="9801893" cy="3541714"/>
          </a:xfrm>
        </p:spPr>
        <p:txBody>
          <a:bodyPr>
            <a:normAutofit/>
          </a:bodyPr>
          <a:lstStyle/>
          <a:p>
            <a:r>
              <a:rPr lang="en-US" dirty="0"/>
              <a:t>Can handle complex, nonlinear relationships between data. </a:t>
            </a:r>
          </a:p>
          <a:p>
            <a:r>
              <a:rPr lang="en-US" dirty="0"/>
              <a:t>Do not require strict rules like traditional programming.</a:t>
            </a:r>
          </a:p>
          <a:p>
            <a:r>
              <a:rPr lang="en-US" dirty="0"/>
              <a:t>Work well in dynamic environments where data keeps changing. </a:t>
            </a:r>
          </a:p>
          <a:p>
            <a:r>
              <a:rPr lang="en-US" dirty="0"/>
              <a:t>Can generalize from past data to make predictions about new situations.</a:t>
            </a:r>
            <a:endParaRPr lang="en-IN" dirty="0"/>
          </a:p>
        </p:txBody>
      </p:sp>
    </p:spTree>
    <p:extLst>
      <p:ext uri="{BB962C8B-B14F-4D97-AF65-F5344CB8AC3E}">
        <p14:creationId xmlns:p14="http://schemas.microsoft.com/office/powerpoint/2010/main" val="3625576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FFC70-262E-2CBD-F774-5702ACD4DE2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A3320B6-8BAA-FE62-A528-C524D0CE8C4E}"/>
              </a:ext>
            </a:extLst>
          </p:cNvPr>
          <p:cNvSpPr>
            <a:spLocks noGrp="1"/>
          </p:cNvSpPr>
          <p:nvPr>
            <p:ph sz="half" idx="1"/>
          </p:nvPr>
        </p:nvSpPr>
        <p:spPr>
          <a:xfrm>
            <a:off x="905436" y="1846363"/>
            <a:ext cx="9388938" cy="3541714"/>
          </a:xfrm>
        </p:spPr>
        <p:txBody>
          <a:bodyPr>
            <a:normAutofit/>
          </a:bodyPr>
          <a:lstStyle/>
          <a:p>
            <a:pPr marL="0" indent="0">
              <a:buNone/>
            </a:pPr>
            <a:endParaRPr lang="en-IN" dirty="0"/>
          </a:p>
        </p:txBody>
      </p:sp>
      <p:pic>
        <p:nvPicPr>
          <p:cNvPr id="5" name="Picture 4">
            <a:extLst>
              <a:ext uri="{FF2B5EF4-FFF2-40B4-BE49-F238E27FC236}">
                <a16:creationId xmlns:a16="http://schemas.microsoft.com/office/drawing/2014/main" id="{B72710AF-51DE-0B8A-7415-CE84158D6D62}"/>
              </a:ext>
            </a:extLst>
          </p:cNvPr>
          <p:cNvPicPr>
            <a:picLocks noChangeAspect="1"/>
          </p:cNvPicPr>
          <p:nvPr/>
        </p:nvPicPr>
        <p:blipFill>
          <a:blip r:embed="rId2"/>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BAE5DECC-6049-04FB-6360-59FE95225BAB}"/>
              </a:ext>
            </a:extLst>
          </p:cNvPr>
          <p:cNvSpPr txBox="1"/>
          <p:nvPr/>
        </p:nvSpPr>
        <p:spPr>
          <a:xfrm>
            <a:off x="7000568" y="3145086"/>
            <a:ext cx="5083278" cy="3231654"/>
          </a:xfrm>
          <a:prstGeom prst="rect">
            <a:avLst/>
          </a:prstGeom>
          <a:noFill/>
        </p:spPr>
        <p:txBody>
          <a:bodyPr wrap="square" rtlCol="0">
            <a:spAutoFit/>
          </a:bodyPr>
          <a:lstStyle/>
          <a:p>
            <a:endParaRPr lang="en-US" dirty="0"/>
          </a:p>
          <a:p>
            <a:r>
              <a:rPr lang="en-US" sz="2400" dirty="0"/>
              <a:t>ANNs are powerful tools that provide an alternative to traditional computing. They can solve problems that are difficult for conventional algorithms. Their future depends on advancements in hardware for faster and more efficient processing</a:t>
            </a:r>
            <a:r>
              <a:rPr lang="en-US" dirty="0"/>
              <a:t>. </a:t>
            </a:r>
            <a:endParaRPr lang="en-IN" dirty="0"/>
          </a:p>
          <a:p>
            <a:endParaRPr lang="en-IN" dirty="0"/>
          </a:p>
        </p:txBody>
      </p:sp>
      <p:sp>
        <p:nvSpPr>
          <p:cNvPr id="8" name="TextBox 7">
            <a:extLst>
              <a:ext uri="{FF2B5EF4-FFF2-40B4-BE49-F238E27FC236}">
                <a16:creationId xmlns:a16="http://schemas.microsoft.com/office/drawing/2014/main" id="{A6EA3592-CA8C-8D25-FA74-B8F87B433424}"/>
              </a:ext>
            </a:extLst>
          </p:cNvPr>
          <p:cNvSpPr txBox="1"/>
          <p:nvPr/>
        </p:nvSpPr>
        <p:spPr>
          <a:xfrm>
            <a:off x="412955" y="244367"/>
            <a:ext cx="3602653" cy="830997"/>
          </a:xfrm>
          <a:prstGeom prst="rect">
            <a:avLst/>
          </a:prstGeom>
          <a:noFill/>
        </p:spPr>
        <p:txBody>
          <a:bodyPr wrap="none" rtlCol="0">
            <a:spAutoFit/>
          </a:bodyPr>
          <a:lstStyle/>
          <a:p>
            <a:r>
              <a:rPr lang="en-US" sz="4800" b="1" i="1" u="sng" dirty="0">
                <a:effectLst>
                  <a:outerShdw blurRad="38100" dist="38100" dir="2700000" algn="tl">
                    <a:srgbClr val="000000">
                      <a:alpha val="43137"/>
                    </a:srgbClr>
                  </a:outerShdw>
                </a:effectLst>
              </a:rPr>
              <a:t>CONCLUSION</a:t>
            </a:r>
            <a:endParaRPr lang="en-IN" sz="4800" b="1" i="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07029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A55EF-2CED-2E88-8A72-D8E32D5800EB}"/>
              </a:ext>
            </a:extLst>
          </p:cNvPr>
          <p:cNvSpPr>
            <a:spLocks noGrp="1"/>
          </p:cNvSpPr>
          <p:nvPr>
            <p:ph type="title"/>
          </p:nvPr>
        </p:nvSpPr>
        <p:spPr/>
        <p:txBody>
          <a:bodyPr/>
          <a:lstStyle/>
          <a:p>
            <a:endParaRPr lang="en-IN" dirty="0"/>
          </a:p>
        </p:txBody>
      </p:sp>
      <p:sp>
        <p:nvSpPr>
          <p:cNvPr id="4" name="Content Placeholder 3">
            <a:extLst>
              <a:ext uri="{FF2B5EF4-FFF2-40B4-BE49-F238E27FC236}">
                <a16:creationId xmlns:a16="http://schemas.microsoft.com/office/drawing/2014/main" id="{F728DA25-65D0-F97D-C2FE-5EC2E1CE20D5}"/>
              </a:ext>
            </a:extLst>
          </p:cNvPr>
          <p:cNvSpPr>
            <a:spLocks noGrp="1"/>
          </p:cNvSpPr>
          <p:nvPr>
            <p:ph sz="half" idx="2"/>
          </p:nvPr>
        </p:nvSpPr>
        <p:spPr/>
        <p:txBody>
          <a:bodyPr/>
          <a:lstStyle/>
          <a:p>
            <a:endParaRPr lang="en-IN" dirty="0"/>
          </a:p>
        </p:txBody>
      </p:sp>
      <p:pic>
        <p:nvPicPr>
          <p:cNvPr id="2050" name="Picture 2" descr="What is a neural network? - IONOS UK">
            <a:extLst>
              <a:ext uri="{FF2B5EF4-FFF2-40B4-BE49-F238E27FC236}">
                <a16:creationId xmlns:a16="http://schemas.microsoft.com/office/drawing/2014/main" id="{3209B86B-4CB5-CA2D-4D4F-D6A330A420E8}"/>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 y="0"/>
            <a:ext cx="12173301"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4F60E65-70C8-A565-163C-025BD4030CA0}"/>
              </a:ext>
            </a:extLst>
          </p:cNvPr>
          <p:cNvSpPr txBox="1"/>
          <p:nvPr/>
        </p:nvSpPr>
        <p:spPr>
          <a:xfrm>
            <a:off x="887361" y="2107872"/>
            <a:ext cx="10569678" cy="2015936"/>
          </a:xfrm>
          <a:prstGeom prst="rect">
            <a:avLst/>
          </a:prstGeom>
          <a:noFill/>
        </p:spPr>
        <p:txBody>
          <a:bodyPr wrap="square" rtlCol="0">
            <a:spAutoFit/>
          </a:bodyPr>
          <a:lstStyle/>
          <a:p>
            <a:pPr algn="ctr"/>
            <a:r>
              <a:rPr lang="en-US" sz="12500" b="1" i="1" u="sng" dirty="0">
                <a:effectLst>
                  <a:outerShdw blurRad="38100" dist="38100" dir="2700000" algn="tl">
                    <a:srgbClr val="000000">
                      <a:alpha val="43137"/>
                    </a:srgbClr>
                  </a:outerShdw>
                </a:effectLst>
              </a:rPr>
              <a:t>THANK YOU!</a:t>
            </a:r>
            <a:endParaRPr lang="en-IN" sz="12500" b="1" i="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17339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111</TotalTime>
  <Words>432</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Tw Cen MT</vt:lpstr>
      <vt:lpstr>Circuit</vt:lpstr>
      <vt:lpstr>Basic of Artificial Neural Network</vt:lpstr>
      <vt:lpstr>Introduction to Artificial Neural Networks (ANN) </vt:lpstr>
      <vt:lpstr>Key Features of ANN</vt:lpstr>
      <vt:lpstr>How ANN Works</vt:lpstr>
      <vt:lpstr>Training Methods of ANN UNSupervised and supervised Learning</vt:lpstr>
      <vt:lpstr>Applications of ANN</vt:lpstr>
      <vt:lpstr>Advantages of ANN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ankitagr2005@outlook.com</dc:creator>
  <cp:lastModifiedBy>ankitagr2005@outlook.com</cp:lastModifiedBy>
  <cp:revision>4</cp:revision>
  <dcterms:created xsi:type="dcterms:W3CDTF">2025-02-17T05:59:06Z</dcterms:created>
  <dcterms:modified xsi:type="dcterms:W3CDTF">2025-02-18T04:25:45Z</dcterms:modified>
</cp:coreProperties>
</file>