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1" Target="ppt/presentation.xml" Type="http://schemas.openxmlformats.org/officeDocument/2006/relationships/officeDocument"/><Relationship Id="rId2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Chakra Petch Medium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Montserrat"/>
      <p:bold r:id="rId25"/>
      <p:boldItalic r:id="rId26"/>
    </p:embeddedFont>
    <p:embeddedFont>
      <p:font typeface="Chakra Petch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hakraPetchMedium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ChakraPetch-bold.fntdata"/><Relationship Id="rId27" Type="http://schemas.openxmlformats.org/officeDocument/2006/relationships/font" Target="fonts/ChakraPetch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hakraPetch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ChakraPetch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hakraPetchMedium-regular.fntdata"/><Relationship Id="rId16" Type="http://schemas.openxmlformats.org/officeDocument/2006/relationships/slide" Target="slides/slide10.xml"/><Relationship Id="rId19" Type="http://schemas.openxmlformats.org/officeDocument/2006/relationships/font" Target="fonts/ChakraPetchMedium-italic.fntdata"/><Relationship Id="rId18" Type="http://schemas.openxmlformats.org/officeDocument/2006/relationships/font" Target="fonts/ChakraPetch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0e7df1845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b0e7df1845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b0e7df1845_2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b0e7df1845_2_4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0e7df1845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b0e7df1845_2_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0e7df1845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b0e7df1845_2_1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49284f85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749284f852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49284f85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749284f852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49284f8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749284f85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b0e7df1845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b0e7df1845_2_1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b0e7df1845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b0e7df1845_2_1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49284f85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749284f852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1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1.png"/></Relationships>
</file>

<file path=ppt/slides/slide1.xml><?xml version="1.0" encoding="utf-8"?>
<p:sld xmlns:p="http://schemas.openxmlformats.org/presentationml/2006/main" xmlns:a="http://schemas.openxmlformats.org/drawingml/2006/main" xmlns:ahyp="http://schemas.microsoft.com/office/drawing/2018/hyperlinkcolor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14="http://schemas.microsoft.com/office/powerpoint/2010/main" xmlns:p15="http://schemas.microsoft.com/office/powerpoint/2012/main" xmlns:pvml="urn:schemas-microsoft-com:office:powerpoint" xmlns:r="http://schemas.openxmlformats.org/officeDocument/2006/relationships" xmlns:v="urn:schemas-microsoft-com:vml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108" l="21" r="34" t="8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 rotWithShape="1">
          <a:blip r:embed="rId4">
            <a:alphaModFix amt="57000"/>
          </a:blip>
          <a:srcRect b="0" l="0" r="0" t="0"/>
          <a:stretch/>
        </p:blipFill>
        <p:spPr>
          <a:xfrm>
            <a:off x="6817484" y="-750832"/>
            <a:ext cx="2326516" cy="20182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25"/>
          <p:cNvGrpSpPr/>
          <p:nvPr/>
        </p:nvGrpSpPr>
        <p:grpSpPr>
          <a:xfrm>
            <a:off x="640754" y="1563665"/>
            <a:ext cx="5645708" cy="2368100"/>
            <a:chOff x="0" y="-38100"/>
            <a:chExt cx="2343687" cy="983063"/>
          </a:xfrm>
        </p:grpSpPr>
        <p:sp>
          <p:nvSpPr>
            <p:cNvPr id="132" name="Google Shape;132;p25"/>
            <p:cNvSpPr/>
            <p:nvPr/>
          </p:nvSpPr>
          <p:spPr>
            <a:xfrm>
              <a:off x="0" y="0"/>
              <a:ext cx="2343687" cy="944963"/>
            </a:xfrm>
            <a:custGeom>
              <a:rect b="b" l="l" r="r" t="t"/>
              <a:pathLst>
                <a:path extrusionOk="0" h="944963" w="2343687">
                  <a:moveTo>
                    <a:pt x="0" y="0"/>
                  </a:moveTo>
                  <a:lnTo>
                    <a:pt x="2343687" y="0"/>
                  </a:lnTo>
                  <a:lnTo>
                    <a:pt x="2343687" y="944963"/>
                  </a:lnTo>
                  <a:lnTo>
                    <a:pt x="0" y="9449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9525">
              <a:solidFill>
                <a:srgbClr val="EF4523"/>
              </a:solidFill>
              <a:prstDash val="solid"/>
              <a:round/>
              <a:headEnd len="sm" type="none" w="sm"/>
              <a:tailEnd len="sm" type="none" w="sm"/>
            </a:ln>
          </p:spPr>
        </p:sp>
        <p:sp>
          <p:nvSpPr>
            <p:cNvPr id="133" name="Google Shape;133;p2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 anchorCtr="0" bIns="25400" lIns="25400" rIns="25400" spcFirstLastPara="1" tIns="25400" wrap="square">
              <a:noAutofit/>
            </a:bodyPr>
            <a:lstStyle/>
            <a:p>
              <a:pPr algn="ctr" indent="0" lvl="0" marL="0" marR="0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cap="none" i="0" strike="noStrike" sz="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4" name="Google Shape;13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604623" y="3119010"/>
            <a:ext cx="2335038" cy="21511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25"/>
          <p:cNvGrpSpPr/>
          <p:nvPr/>
        </p:nvGrpSpPr>
        <p:grpSpPr>
          <a:xfrm>
            <a:off x="640750" y="1047575"/>
            <a:ext cx="1957960" cy="613912"/>
            <a:chOff x="-2" y="-73"/>
            <a:chExt cx="812802" cy="254852"/>
          </a:xfrm>
        </p:grpSpPr>
        <p:sp>
          <p:nvSpPr>
            <p:cNvPr id="136" name="Google Shape;136;p25"/>
            <p:cNvSpPr/>
            <p:nvPr/>
          </p:nvSpPr>
          <p:spPr>
            <a:xfrm>
              <a:off x="0" y="0"/>
              <a:ext cx="812800" cy="254779"/>
            </a:xfrm>
            <a:custGeom>
              <a:rect b="b" l="l" r="r" t="t"/>
              <a:pathLst>
                <a:path extrusionOk="0" h="25477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54779"/>
                  </a:lnTo>
                  <a:lnTo>
                    <a:pt x="0" y="254779"/>
                  </a:lnTo>
                  <a:close/>
                </a:path>
              </a:pathLst>
            </a:custGeom>
            <a:solidFill>
              <a:srgbClr val="D94334"/>
            </a:solidFill>
            <a:ln cap="flat" cmpd="sng" w="9525">
              <a:solidFill>
                <a:srgbClr val="EF4523"/>
              </a:solidFill>
              <a:prstDash val="solid"/>
              <a:round/>
              <a:headEnd len="sm" type="none" w="sm"/>
              <a:tailEnd len="sm" type="none" w="sm"/>
            </a:ln>
          </p:spPr>
        </p:sp>
        <p:sp>
          <p:nvSpPr>
            <p:cNvPr id="137" name="Google Shape;137;p25"/>
            <p:cNvSpPr txBox="1"/>
            <p:nvPr/>
          </p:nvSpPr>
          <p:spPr>
            <a:xfrm>
              <a:off x="-2" y="-73"/>
              <a:ext cx="812700" cy="2547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 anchorCtr="0" bIns="19050" lIns="19050" rIns="19050" spcFirstLastPara="1" tIns="19050" wrap="square">
              <a:noAutofit/>
            </a:bodyPr>
            <a:lstStyle/>
            <a:p>
              <a:pPr algn="ctr" indent="0" lvl="0" marL="0" marR="0" rtl="0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Presented By: Ankita Thomas</a:t>
              </a:r>
              <a:endParaRPr sz="700"/>
            </a:p>
          </p:txBody>
        </p:sp>
      </p:grpSp>
      <p:pic>
        <p:nvPicPr>
          <p:cNvPr id="138" name="Google Shape;138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88908" y="1585749"/>
            <a:ext cx="4281998" cy="418565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808325" y="1731300"/>
            <a:ext cx="5382600" cy="16254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/>
          <a:p>
            <a:pPr algn="just" indent="0" lvl="0" marL="0" marR="0" rtl="0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lt1"/>
                </a:solidFill>
                <a:latin typeface="Chakra Petch"/>
                <a:ea typeface="Chakra Petch"/>
                <a:cs typeface="Chakra Petch"/>
                <a:sym typeface="Chakra Petch"/>
              </a:rPr>
              <a:t>Analyzing </a:t>
            </a:r>
            <a:r>
              <a:rPr b="1" lang="en" sz="4300">
                <a:solidFill>
                  <a:schemeClr val="lt1"/>
                </a:solidFill>
                <a:latin typeface="Chakra Petch"/>
                <a:ea typeface="Chakra Petch"/>
                <a:cs typeface="Chakra Petch"/>
                <a:sym typeface="Chakra Petch"/>
              </a:rPr>
              <a:t>NYC </a:t>
            </a:r>
            <a:r>
              <a:rPr b="1" lang="en" sz="4400">
                <a:solidFill>
                  <a:schemeClr val="lt1"/>
                </a:solidFill>
                <a:latin typeface="Chakra Petch"/>
                <a:ea typeface="Chakra Petch"/>
                <a:cs typeface="Chakra Petch"/>
                <a:sym typeface="Chakra Petch"/>
              </a:rPr>
              <a:t>Jobs Datasets</a:t>
            </a:r>
            <a:endParaRPr b="1" sz="4400">
              <a:solidFill>
                <a:schemeClr val="lt1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ahyp="http://schemas.microsoft.com/office/drawing/2018/hyperlinkcolor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14="http://schemas.microsoft.com/office/powerpoint/2010/main" xmlns:p15="http://schemas.microsoft.com/office/powerpoint/2012/main" xmlns:pvml="urn:schemas-microsoft-com:office:powerpoint" xmlns:r="http://schemas.openxmlformats.org/officeDocument/2006/relationships" xmlns:v="urn:schemas-microsoft-com:vml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4"/>
          <p:cNvPicPr preferRelativeResize="0"/>
          <p:nvPr/>
        </p:nvPicPr>
        <p:blipFill rotWithShape="1">
          <a:blip r:embed="rId3">
            <a:alphaModFix/>
          </a:blip>
          <a:srcRect b="108" l="21" r="34" t="8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1" name="Google Shape;251;p34"/>
          <p:cNvGrpSpPr/>
          <p:nvPr/>
        </p:nvGrpSpPr>
        <p:grpSpPr>
          <a:xfrm>
            <a:off x="926737" y="888789"/>
            <a:ext cx="7290526" cy="3274143"/>
            <a:chOff x="0" y="-38100"/>
            <a:chExt cx="3026492" cy="1359184"/>
          </a:xfrm>
        </p:grpSpPr>
        <p:sp>
          <p:nvSpPr>
            <p:cNvPr id="252" name="Google Shape;252;p34"/>
            <p:cNvSpPr/>
            <p:nvPr/>
          </p:nvSpPr>
          <p:spPr>
            <a:xfrm>
              <a:off x="0" y="0"/>
              <a:ext cx="3026492" cy="1321084"/>
            </a:xfrm>
            <a:custGeom>
              <a:rect b="b" l="l" r="r" t="t"/>
              <a:pathLst>
                <a:path extrusionOk="0" h="1321084" w="3026492">
                  <a:moveTo>
                    <a:pt x="0" y="0"/>
                  </a:moveTo>
                  <a:lnTo>
                    <a:pt x="3026492" y="0"/>
                  </a:lnTo>
                  <a:lnTo>
                    <a:pt x="3026492" y="1321084"/>
                  </a:lnTo>
                  <a:lnTo>
                    <a:pt x="0" y="13210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9525">
              <a:solidFill>
                <a:srgbClr val="EF4523"/>
              </a:solidFill>
              <a:prstDash val="solid"/>
              <a:round/>
              <a:headEnd len="sm" type="none" w="sm"/>
              <a:tailEnd len="sm" type="none" w="sm"/>
            </a:ln>
          </p:spPr>
        </p:sp>
        <p:sp>
          <p:nvSpPr>
            <p:cNvPr id="253" name="Google Shape;253;p3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 anchorCtr="0" bIns="25400" lIns="25400" rIns="25400" spcFirstLastPara="1" tIns="25400" wrap="square">
              <a:noAutofit/>
            </a:bodyPr>
            <a:lstStyle/>
            <a:p>
              <a:pPr algn="ctr" indent="0" lvl="0" marL="0" marR="0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cap="none" i="0" strike="noStrike" sz="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4" name="Google Shape;254;p34"/>
          <p:cNvSpPr txBox="1"/>
          <p:nvPr/>
        </p:nvSpPr>
        <p:spPr>
          <a:xfrm>
            <a:off x="1864537" y="2026187"/>
            <a:ext cx="5415000" cy="6156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/>
          <a:p>
            <a:pPr algn="ctr" indent="0" lvl="0" marL="0" marR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i="0" lang="en" strike="noStrike" sz="4000" u="none">
                <a:solidFill>
                  <a:srgbClr val="FFFFFF"/>
                </a:solidFill>
                <a:latin typeface="Chakra Petch"/>
                <a:ea typeface="Chakra Petch"/>
                <a:cs typeface="Chakra Petch"/>
                <a:sym typeface="Chakra Petch"/>
              </a:rPr>
              <a:t>THANK YOU!</a:t>
            </a:r>
            <a:endParaRPr sz="700"/>
          </a:p>
        </p:txBody>
      </p:sp>
      <p:pic>
        <p:nvPicPr>
          <p:cNvPr id="255" name="Google Shape;25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399373" y="-1627248"/>
            <a:ext cx="3263899" cy="3006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25550" y="-566151"/>
            <a:ext cx="3349450" cy="3511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046427" y="2913950"/>
            <a:ext cx="3349461" cy="32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ahyp="http://schemas.microsoft.com/office/drawing/2018/hyperlinkcolor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14="http://schemas.microsoft.com/office/powerpoint/2010/main" xmlns:p15="http://schemas.microsoft.com/office/powerpoint/2012/main" xmlns:pvml="urn:schemas-microsoft-com:office:powerpoint" xmlns:r="http://schemas.openxmlformats.org/officeDocument/2006/relationships" xmlns:v="urn:schemas-microsoft-com:vml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6"/>
          <p:cNvPicPr preferRelativeResize="0"/>
          <p:nvPr/>
        </p:nvPicPr>
        <p:blipFill rotWithShape="1">
          <a:blip r:embed="rId3">
            <a:alphaModFix/>
          </a:blip>
          <a:srcRect b="108" l="21" r="34" t="8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26"/>
          <p:cNvGrpSpPr/>
          <p:nvPr/>
        </p:nvGrpSpPr>
        <p:grpSpPr>
          <a:xfrm>
            <a:off x="1205987" y="2070737"/>
            <a:ext cx="768841" cy="772287"/>
            <a:chOff x="1813" y="0"/>
            <a:chExt cx="809173" cy="812800"/>
          </a:xfrm>
        </p:grpSpPr>
        <p:sp>
          <p:nvSpPr>
            <p:cNvPr id="146" name="Google Shape;146;p2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anchor="ctr" anchorCtr="0" bIns="45725" lIns="45725" rIns="45725" spcFirstLastPara="1" tIns="457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 anchorCtr="0" bIns="25400" lIns="25400" rIns="25400" spcFirstLastPara="1" tIns="25400" wrap="square">
              <a:noAutofit/>
            </a:bodyPr>
            <a:lstStyle/>
            <a:p>
              <a:pPr algn="ctr" indent="0" lvl="0" marL="0" marR="0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grpSp>
        <p:nvGrpSpPr>
          <p:cNvPr id="148" name="Google Shape;148;p26"/>
          <p:cNvGrpSpPr/>
          <p:nvPr/>
        </p:nvGrpSpPr>
        <p:grpSpPr>
          <a:xfrm>
            <a:off x="4187579" y="2070737"/>
            <a:ext cx="768841" cy="772287"/>
            <a:chOff x="1813" y="0"/>
            <a:chExt cx="809173" cy="812800"/>
          </a:xfrm>
        </p:grpSpPr>
        <p:sp>
          <p:nvSpPr>
            <p:cNvPr id="149" name="Google Shape;149;p2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anchor="ctr" anchorCtr="0" bIns="45725" lIns="45725" rIns="45725" spcFirstLastPara="1" tIns="457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 anchorCtr="0" bIns="25400" lIns="25400" rIns="25400" spcFirstLastPara="1" tIns="25400" wrap="square">
              <a:noAutofit/>
            </a:bodyPr>
            <a:lstStyle/>
            <a:p>
              <a:pPr algn="l" indent="0" lvl="0" marL="0" marR="0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sp>
        <p:nvSpPr>
          <p:cNvPr id="151" name="Google Shape;151;p26"/>
          <p:cNvSpPr txBox="1"/>
          <p:nvPr/>
        </p:nvSpPr>
        <p:spPr>
          <a:xfrm>
            <a:off x="3745482" y="3274406"/>
            <a:ext cx="1653000" cy="1077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/>
          <a:p>
            <a:pPr algn="ctr" indent="0" lvl="0" marL="0" marR="0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52" name="Google Shape;152;p26"/>
          <p:cNvSpPr txBox="1"/>
          <p:nvPr/>
        </p:nvSpPr>
        <p:spPr>
          <a:xfrm>
            <a:off x="3745482" y="3722125"/>
            <a:ext cx="1653000" cy="1077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/>
          <a:p>
            <a:pPr algn="ctr" indent="0" lvl="0" marL="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53" name="Google Shape;153;p26"/>
          <p:cNvSpPr txBox="1"/>
          <p:nvPr/>
        </p:nvSpPr>
        <p:spPr>
          <a:xfrm>
            <a:off x="806650" y="1427050"/>
            <a:ext cx="6988200" cy="14160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/>
          <a:p>
            <a:pPr algn="ctr" indent="0" lvl="0" marL="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The decision to analyze NYC Jobs datasets was driven by the need to gain deeper insights into the city's job market dynamics. Understanding trends in job postings, different agencies, salary. </a:t>
            </a:r>
            <a:endParaRPr sz="1500">
              <a:solidFill>
                <a:srgbClr val="FFFFFF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6562213" y="3274406"/>
            <a:ext cx="1897200" cy="1077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/>
          <a:p>
            <a:pPr algn="ctr" indent="0" lvl="0" marL="0" marR="0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55" name="Google Shape;155;p26"/>
          <p:cNvSpPr txBox="1"/>
          <p:nvPr/>
        </p:nvSpPr>
        <p:spPr>
          <a:xfrm>
            <a:off x="6684314" y="3722125"/>
            <a:ext cx="1653000" cy="1077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/>
          <a:p>
            <a:pPr algn="l" indent="0" lvl="0" marL="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56" name="Google Shape;156;p26"/>
          <p:cNvSpPr txBox="1"/>
          <p:nvPr/>
        </p:nvSpPr>
        <p:spPr>
          <a:xfrm>
            <a:off x="806649" y="555775"/>
            <a:ext cx="6988200" cy="6156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/>
          <a:p>
            <a:pPr algn="ctr" indent="0" lvl="0" marL="0" marR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Chakra Petch"/>
                <a:ea typeface="Chakra Petch"/>
                <a:cs typeface="Chakra Petch"/>
                <a:sym typeface="Chakra Petch"/>
              </a:rPr>
              <a:t>Motivation Behind Analysis</a:t>
            </a:r>
            <a:endParaRPr sz="700"/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0315" y="-790097"/>
            <a:ext cx="3007371" cy="2608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55226" y="3722124"/>
            <a:ext cx="2522648" cy="218840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482688" y="3029425"/>
            <a:ext cx="8258400" cy="8004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/>
          <a:p>
            <a:pPr algn="l" indent="457200" lvl="0" marL="18288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Chakra Petch"/>
                <a:ea typeface="Chakra Petch"/>
                <a:cs typeface="Chakra Petch"/>
                <a:sym typeface="Chakra Petch"/>
              </a:rPr>
              <a:t>Data Source </a:t>
            </a:r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664050" y="3742400"/>
            <a:ext cx="8258400" cy="10035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/>
          <a:p>
            <a:pPr algn="l" indent="457200" lvl="0" marL="22860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hakra Petch"/>
                <a:ea typeface="Chakra Petch"/>
                <a:cs typeface="Chakra Petch"/>
                <a:sym typeface="Chakra Petch"/>
              </a:rPr>
              <a:t>WEBSITE:</a:t>
            </a:r>
            <a:r>
              <a:rPr lang="en">
                <a:solidFill>
                  <a:schemeClr val="lt1"/>
                </a:solidFill>
                <a:latin typeface="Chakra Petch"/>
                <a:ea typeface="Chakra Petch"/>
                <a:cs typeface="Chakra Petch"/>
                <a:sym typeface="Chakra Petch"/>
              </a:rPr>
              <a:t> DATA.GOV</a:t>
            </a:r>
            <a:endParaRPr>
              <a:solidFill>
                <a:schemeClr val="lt1"/>
              </a:solidFill>
              <a:latin typeface="Chakra Petch"/>
              <a:ea typeface="Chakra Petch"/>
              <a:cs typeface="Chakra Petch"/>
              <a:sym typeface="Chakra Petch"/>
            </a:endParaRPr>
          </a:p>
          <a:p>
            <a:pPr algn="l" indent="0" lvl="0" mar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hakra Petch"/>
                <a:ea typeface="Chakra Petch"/>
                <a:cs typeface="Chakra Petch"/>
                <a:sym typeface="Chakra Petch"/>
              </a:rPr>
              <a:t>Link:</a:t>
            </a:r>
            <a:r>
              <a:rPr lang="en">
                <a:solidFill>
                  <a:schemeClr val="lt1"/>
                </a:solidFill>
                <a:latin typeface="Chakra Petch"/>
                <a:ea typeface="Chakra Petch"/>
                <a:cs typeface="Chakra Petch"/>
                <a:sym typeface="Chakra Petch"/>
              </a:rPr>
              <a:t>https://catalog.data.gov/dataset/nyc-jobs/resource/ab4444d9-85a6-4946-a0ef-3d3638485de8 </a:t>
            </a:r>
            <a:endParaRPr>
              <a:solidFill>
                <a:schemeClr val="lt1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ahyp="http://schemas.microsoft.com/office/drawing/2018/hyperlinkcolor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14="http://schemas.microsoft.com/office/powerpoint/2010/main" xmlns:p15="http://schemas.microsoft.com/office/powerpoint/2012/main" xmlns:pvml="urn:schemas-microsoft-com:office:powerpoint" xmlns:r="http://schemas.openxmlformats.org/officeDocument/2006/relationships" xmlns:v="urn:schemas-microsoft-com:vml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 rotWithShape="1">
          <a:blip r:embed="rId3">
            <a:alphaModFix/>
          </a:blip>
          <a:srcRect b="108" l="21" r="34" t="8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27"/>
          <p:cNvGrpSpPr/>
          <p:nvPr/>
        </p:nvGrpSpPr>
        <p:grpSpPr>
          <a:xfrm>
            <a:off x="1416376" y="2058224"/>
            <a:ext cx="7099796" cy="1049814"/>
            <a:chOff x="-7" y="-152400"/>
            <a:chExt cx="9837600" cy="2799505"/>
          </a:xfrm>
        </p:grpSpPr>
        <p:sp>
          <p:nvSpPr>
            <p:cNvPr id="167" name="Google Shape;167;p27"/>
            <p:cNvSpPr txBox="1"/>
            <p:nvPr/>
          </p:nvSpPr>
          <p:spPr>
            <a:xfrm>
              <a:off x="0" y="-152400"/>
              <a:ext cx="98373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rIns="0" spcFirstLastPara="1" tIns="0" wrap="square">
              <a:spAutoFit/>
            </a:bodyPr>
            <a:lstStyle/>
            <a:p>
              <a:pPr algn="l" indent="0" lvl="0" marL="0" marR="0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68" name="Google Shape;168;p27"/>
            <p:cNvSpPr txBox="1"/>
            <p:nvPr/>
          </p:nvSpPr>
          <p:spPr>
            <a:xfrm>
              <a:off x="-7" y="2015005"/>
              <a:ext cx="9837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rIns="0" spcFirstLastPara="1" tIns="0" wrap="square">
              <a:spAutoFit/>
            </a:bodyPr>
            <a:lstStyle/>
            <a:p>
              <a:pPr algn="l" indent="0" lvl="0" marL="0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algn="l" indent="0" lvl="0" marL="0" marR="0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grpSp>
        <p:nvGrpSpPr>
          <p:cNvPr id="169" name="Google Shape;169;p27"/>
          <p:cNvGrpSpPr/>
          <p:nvPr/>
        </p:nvGrpSpPr>
        <p:grpSpPr>
          <a:xfrm>
            <a:off x="3721987" y="2185607"/>
            <a:ext cx="768841" cy="772287"/>
            <a:chOff x="1813" y="0"/>
            <a:chExt cx="809173" cy="812800"/>
          </a:xfrm>
        </p:grpSpPr>
        <p:sp>
          <p:nvSpPr>
            <p:cNvPr id="170" name="Google Shape;170;p2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anchor="ctr" anchorCtr="0" bIns="45725" lIns="45725" rIns="45725" spcFirstLastPara="1" tIns="457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 anchorCtr="0" bIns="25400" lIns="25400" rIns="25400" spcFirstLastPara="1" tIns="25400" wrap="square">
              <a:noAutofit/>
            </a:bodyPr>
            <a:lstStyle/>
            <a:p>
              <a:pPr algn="ctr" indent="0" lvl="0" marL="0" marR="0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pic>
        <p:nvPicPr>
          <p:cNvPr id="172" name="Google Shape;17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12851" y="-813875"/>
            <a:ext cx="2180385" cy="228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62166" y="3207260"/>
            <a:ext cx="2338733" cy="228611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/>
        </p:nvSpPr>
        <p:spPr>
          <a:xfrm>
            <a:off x="495950" y="1309175"/>
            <a:ext cx="8402100" cy="38172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/>
          <a:p>
            <a:pPr algn="l"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The Dataset includes:</a:t>
            </a:r>
            <a:endParaRPr sz="2000">
              <a:solidFill>
                <a:srgbClr val="FFFFFF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  <a:p>
            <a:pPr algn="l" indent="-355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hakra Petch Medium"/>
              <a:buChar char="❖"/>
            </a:pPr>
            <a:r>
              <a:rPr lang="en" sz="2000">
                <a:solidFill>
                  <a:srgbClr val="FFFFFF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6548 Rows and 30 Columns</a:t>
            </a:r>
            <a:endParaRPr sz="2000">
              <a:solidFill>
                <a:srgbClr val="FFFFFF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  <a:p>
            <a:pPr algn="l" indent="-355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hakra Petch Medium"/>
              <a:buChar char="❖"/>
            </a:pPr>
            <a:r>
              <a:rPr lang="en" sz="2000">
                <a:solidFill>
                  <a:srgbClr val="FFFFFF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Each row details a job posted by various city agencies</a:t>
            </a:r>
            <a:r>
              <a:rPr lang="en" sz="2000">
                <a:solidFill>
                  <a:srgbClr val="FFFFFF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.</a:t>
            </a:r>
            <a:endParaRPr sz="2000">
              <a:solidFill>
                <a:srgbClr val="FFFFFF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  <a:p>
            <a:pPr algn="l" indent="-355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hakra Petch Medium"/>
              <a:buChar char="❖"/>
            </a:pPr>
            <a:r>
              <a:rPr lang="en" sz="2000">
                <a:solidFill>
                  <a:srgbClr val="FFFFFF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Each posting specifies public or internal job availability.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algn="l" indent="-355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hakra Petch Medium"/>
              <a:buChar char="❖"/>
            </a:pPr>
            <a:r>
              <a:rPr lang="en" sz="2000">
                <a:solidFill>
                  <a:srgbClr val="FFFFFF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Dataset was cleaned, Null columns were removed, used Regex to clean Residency Requirement where</a:t>
            </a:r>
            <a:r>
              <a:rPr b="1" lang="en" sz="2000">
                <a:solidFill>
                  <a:srgbClr val="FFFFFF"/>
                </a:solidFill>
                <a:latin typeface="Chakra Petch"/>
                <a:ea typeface="Chakra Petch"/>
                <a:cs typeface="Chakra Petch"/>
                <a:sym typeface="Chakra Petch"/>
              </a:rPr>
              <a:t> 95 unique values </a:t>
            </a:r>
            <a:r>
              <a:rPr lang="en" sz="2000">
                <a:solidFill>
                  <a:srgbClr val="FFFFFF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were used just to indicate 3 things </a:t>
            </a:r>
            <a:r>
              <a:rPr b="1" i="1" lang="en" sz="2000">
                <a:solidFill>
                  <a:srgbClr val="FFFFFF"/>
                </a:solidFill>
                <a:latin typeface="Chakra Petch"/>
                <a:ea typeface="Chakra Petch"/>
                <a:cs typeface="Chakra Petch"/>
                <a:sym typeface="Chakra Petch"/>
              </a:rPr>
              <a:t>a) </a:t>
            </a:r>
            <a:r>
              <a:rPr lang="en" sz="2000">
                <a:solidFill>
                  <a:srgbClr val="FFFFFF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NY residency must </a:t>
            </a:r>
            <a:r>
              <a:rPr b="1" lang="en" sz="2000">
                <a:solidFill>
                  <a:srgbClr val="FFFFFF"/>
                </a:solidFill>
                <a:latin typeface="Chakra Petch"/>
                <a:ea typeface="Chakra Petch"/>
                <a:cs typeface="Chakra Petch"/>
                <a:sym typeface="Chakra Petch"/>
              </a:rPr>
              <a:t>b)</a:t>
            </a:r>
            <a:r>
              <a:rPr lang="en" sz="2000">
                <a:solidFill>
                  <a:srgbClr val="FFFFFF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 NY Residency not required, </a:t>
            </a:r>
            <a:r>
              <a:rPr b="1" lang="en" sz="2000">
                <a:solidFill>
                  <a:srgbClr val="FFFFFF"/>
                </a:solidFill>
                <a:latin typeface="Chakra Petch"/>
                <a:ea typeface="Chakra Petch"/>
                <a:cs typeface="Chakra Petch"/>
                <a:sym typeface="Chakra Petch"/>
              </a:rPr>
              <a:t>c)</a:t>
            </a:r>
            <a:r>
              <a:rPr lang="en" sz="2000">
                <a:solidFill>
                  <a:srgbClr val="FFFFFF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 NY Residency required after certain amount of time.</a:t>
            </a:r>
            <a:endParaRPr sz="2000">
              <a:solidFill>
                <a:srgbClr val="FFFFFF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  <a:p>
            <a:pPr algn="l" indent="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701988" y="338050"/>
            <a:ext cx="8258400" cy="8004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/>
          <a:p>
            <a:pPr algn="l" indent="0" lvl="0" marL="18288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Chakra Petch"/>
                <a:ea typeface="Chakra Petch"/>
                <a:cs typeface="Chakra Petch"/>
                <a:sym typeface="Chakra Petch"/>
              </a:rPr>
              <a:t>About the Dataset</a:t>
            </a:r>
            <a:r>
              <a:rPr b="1" lang="en" sz="4000">
                <a:solidFill>
                  <a:schemeClr val="lt1"/>
                </a:solidFill>
                <a:latin typeface="Chakra Petch"/>
                <a:ea typeface="Chakra Petch"/>
                <a:cs typeface="Chakra Petch"/>
                <a:sym typeface="Chakra Petch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ahyp="http://schemas.microsoft.com/office/drawing/2018/hyperlinkcolor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14="http://schemas.microsoft.com/office/powerpoint/2010/main" xmlns:p15="http://schemas.microsoft.com/office/powerpoint/2012/main" xmlns:pvml="urn:schemas-microsoft-com:office:powerpoint" xmlns:r="http://schemas.openxmlformats.org/officeDocument/2006/relationships" xmlns:v="urn:schemas-microsoft-com:vml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8"/>
          <p:cNvPicPr preferRelativeResize="0"/>
          <p:nvPr/>
        </p:nvPicPr>
        <p:blipFill rotWithShape="1">
          <a:blip r:embed="rId3">
            <a:alphaModFix/>
          </a:blip>
          <a:srcRect b="102" l="16" r="40" t="90"/>
          <a:stretch/>
        </p:blipFill>
        <p:spPr>
          <a:xfrm>
            <a:off x="0" y="0"/>
            <a:ext cx="9143998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8"/>
          <p:cNvGrpSpPr/>
          <p:nvPr/>
        </p:nvGrpSpPr>
        <p:grpSpPr>
          <a:xfrm>
            <a:off x="4827224" y="2058223"/>
            <a:ext cx="3689100" cy="1049814"/>
            <a:chOff x="-7" y="-152400"/>
            <a:chExt cx="9837600" cy="2799505"/>
          </a:xfrm>
        </p:grpSpPr>
        <p:sp>
          <p:nvSpPr>
            <p:cNvPr id="182" name="Google Shape;182;p28"/>
            <p:cNvSpPr txBox="1"/>
            <p:nvPr/>
          </p:nvSpPr>
          <p:spPr>
            <a:xfrm>
              <a:off x="0" y="-152400"/>
              <a:ext cx="98373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rIns="0" spcFirstLastPara="1" tIns="0" wrap="square">
              <a:spAutoFit/>
            </a:bodyPr>
            <a:lstStyle/>
            <a:p>
              <a:pPr algn="l" indent="0" lvl="0" marL="0" marR="0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83" name="Google Shape;183;p28"/>
            <p:cNvSpPr txBox="1"/>
            <p:nvPr/>
          </p:nvSpPr>
          <p:spPr>
            <a:xfrm>
              <a:off x="-7" y="2015005"/>
              <a:ext cx="9837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rIns="0" spcFirstLastPara="1" tIns="0" wrap="square">
              <a:spAutoFit/>
            </a:bodyPr>
            <a:lstStyle/>
            <a:p>
              <a:pPr algn="l" indent="0" lvl="0" marL="0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algn="l" indent="0" lvl="0" marL="0" marR="0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grpSp>
        <p:nvGrpSpPr>
          <p:cNvPr id="184" name="Google Shape;184;p28"/>
          <p:cNvGrpSpPr/>
          <p:nvPr/>
        </p:nvGrpSpPr>
        <p:grpSpPr>
          <a:xfrm>
            <a:off x="3721987" y="2185606"/>
            <a:ext cx="768876" cy="772323"/>
            <a:chOff x="1813" y="0"/>
            <a:chExt cx="809173" cy="812800"/>
          </a:xfrm>
        </p:grpSpPr>
        <p:sp>
          <p:nvSpPr>
            <p:cNvPr id="185" name="Google Shape;185;p2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anchor="ctr" anchorCtr="0" bIns="45725" lIns="45725" rIns="45725" spcFirstLastPara="1" tIns="457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8"/>
            <p:cNvSpPr txBox="1"/>
            <p:nvPr/>
          </p:nvSpPr>
          <p:spPr>
            <a:xfrm>
              <a:off x="76200" y="76200"/>
              <a:ext cx="660300" cy="6603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 anchorCtr="0" bIns="25400" lIns="25400" rIns="25400" spcFirstLastPara="1" tIns="25400" wrap="square">
              <a:noAutofit/>
            </a:bodyPr>
            <a:lstStyle/>
            <a:p>
              <a:pPr algn="ctr" indent="0" lvl="0" marL="0" marR="0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pic>
        <p:nvPicPr>
          <p:cNvPr id="187" name="Google Shape;18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32800" y="-654400"/>
            <a:ext cx="1639499" cy="17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3975" y="1064600"/>
            <a:ext cx="6006281" cy="402904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/>
        </p:nvSpPr>
        <p:spPr>
          <a:xfrm>
            <a:off x="1356550" y="110650"/>
            <a:ext cx="7695600" cy="7722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F7F8"/>
                </a:solidFill>
                <a:latin typeface="Chakra Petch"/>
                <a:ea typeface="Chakra Petch"/>
                <a:cs typeface="Chakra Petch"/>
                <a:sym typeface="Chakra Petch"/>
              </a:rPr>
              <a:t>Interestingly, there were around </a:t>
            </a:r>
            <a:r>
              <a:rPr b="1" lang="en" sz="1800">
                <a:solidFill>
                  <a:srgbClr val="F7F7F8"/>
                </a:solidFill>
                <a:latin typeface="Chakra Petch"/>
                <a:ea typeface="Chakra Petch"/>
                <a:cs typeface="Chakra Petch"/>
                <a:sym typeface="Chakra Petch"/>
              </a:rPr>
              <a:t>3500</a:t>
            </a:r>
            <a:r>
              <a:rPr lang="en" sz="1800">
                <a:solidFill>
                  <a:srgbClr val="F7F7F8"/>
                </a:solidFill>
                <a:latin typeface="Chakra Petch"/>
                <a:ea typeface="Chakra Petch"/>
                <a:cs typeface="Chakra Petch"/>
                <a:sym typeface="Chakra Petch"/>
              </a:rPr>
              <a:t> positions for </a:t>
            </a:r>
            <a:r>
              <a:rPr b="1" lang="en" sz="1700">
                <a:solidFill>
                  <a:srgbClr val="F7F7F8"/>
                </a:solidFill>
                <a:latin typeface="Chakra Petch"/>
                <a:ea typeface="Chakra Petch"/>
                <a:cs typeface="Chakra Petch"/>
                <a:sym typeface="Chakra Petch"/>
              </a:rPr>
              <a:t>internal candidates</a:t>
            </a:r>
            <a:r>
              <a:rPr lang="en" sz="1800">
                <a:solidFill>
                  <a:srgbClr val="F7F7F8"/>
                </a:solidFill>
                <a:latin typeface="Chakra Petch"/>
                <a:ea typeface="Chakra Petch"/>
                <a:cs typeface="Chakra Petch"/>
                <a:sym typeface="Chakra Petch"/>
              </a:rPr>
              <a:t>, while nearly </a:t>
            </a:r>
            <a:r>
              <a:rPr b="1" lang="en" sz="1800">
                <a:solidFill>
                  <a:srgbClr val="F7F7F8"/>
                </a:solidFill>
                <a:latin typeface="Chakra Petch"/>
                <a:ea typeface="Chakra Petch"/>
                <a:cs typeface="Chakra Petch"/>
                <a:sym typeface="Chakra Petch"/>
              </a:rPr>
              <a:t>3000</a:t>
            </a:r>
            <a:r>
              <a:rPr lang="en" sz="1800">
                <a:solidFill>
                  <a:srgbClr val="F7F7F8"/>
                </a:solidFill>
                <a:latin typeface="Chakra Petch"/>
                <a:ea typeface="Chakra Petch"/>
                <a:cs typeface="Chakra Petch"/>
                <a:sym typeface="Chakra Petch"/>
              </a:rPr>
              <a:t> jobs were open to </a:t>
            </a:r>
            <a:r>
              <a:rPr b="1" lang="en" sz="1700">
                <a:solidFill>
                  <a:srgbClr val="F7F7F8"/>
                </a:solidFill>
                <a:latin typeface="Chakra Petch"/>
                <a:ea typeface="Chakra Petch"/>
                <a:cs typeface="Chakra Petch"/>
                <a:sym typeface="Chakra Petch"/>
              </a:rPr>
              <a:t>external applicants</a:t>
            </a:r>
            <a:r>
              <a:rPr lang="en" sz="1800">
                <a:solidFill>
                  <a:srgbClr val="F7F7F8"/>
                </a:solidFill>
                <a:latin typeface="Chakra Petch"/>
                <a:ea typeface="Chakra Petch"/>
                <a:cs typeface="Chakra Petch"/>
                <a:sym typeface="Chakra Petch"/>
              </a:rPr>
              <a:t> from the public.</a:t>
            </a:r>
            <a:endParaRPr sz="1800">
              <a:solidFill>
                <a:srgbClr val="F7F7F8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ahyp="http://schemas.microsoft.com/office/drawing/2018/hyperlinkcolor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14="http://schemas.microsoft.com/office/powerpoint/2010/main" xmlns:p15="http://schemas.microsoft.com/office/powerpoint/2012/main" xmlns:pvml="urn:schemas-microsoft-com:office:powerpoint" xmlns:r="http://schemas.openxmlformats.org/officeDocument/2006/relationships" xmlns:v="urn:schemas-microsoft-com:vml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9"/>
          <p:cNvPicPr preferRelativeResize="0"/>
          <p:nvPr/>
        </p:nvPicPr>
        <p:blipFill rotWithShape="1">
          <a:blip r:embed="rId3">
            <a:alphaModFix/>
          </a:blip>
          <a:srcRect b="102" l="16" r="40" t="90"/>
          <a:stretch/>
        </p:blipFill>
        <p:spPr>
          <a:xfrm>
            <a:off x="0" y="0"/>
            <a:ext cx="9143998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" name="Google Shape;195;p29"/>
          <p:cNvGrpSpPr/>
          <p:nvPr/>
        </p:nvGrpSpPr>
        <p:grpSpPr>
          <a:xfrm>
            <a:off x="4827224" y="2058223"/>
            <a:ext cx="3689100" cy="1049814"/>
            <a:chOff x="-7" y="-152400"/>
            <a:chExt cx="9837600" cy="2799505"/>
          </a:xfrm>
        </p:grpSpPr>
        <p:sp>
          <p:nvSpPr>
            <p:cNvPr id="196" name="Google Shape;196;p29"/>
            <p:cNvSpPr txBox="1"/>
            <p:nvPr/>
          </p:nvSpPr>
          <p:spPr>
            <a:xfrm>
              <a:off x="0" y="-152400"/>
              <a:ext cx="98373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rIns="0" spcFirstLastPara="1" tIns="0" wrap="square">
              <a:spAutoFit/>
            </a:bodyPr>
            <a:lstStyle/>
            <a:p>
              <a:pPr algn="l" indent="0" lvl="0" marL="0" marR="0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97" name="Google Shape;197;p29"/>
            <p:cNvSpPr txBox="1"/>
            <p:nvPr/>
          </p:nvSpPr>
          <p:spPr>
            <a:xfrm>
              <a:off x="-7" y="2015005"/>
              <a:ext cx="9837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rIns="0" spcFirstLastPara="1" tIns="0" wrap="square">
              <a:spAutoFit/>
            </a:bodyPr>
            <a:lstStyle/>
            <a:p>
              <a:pPr algn="l" indent="0" lvl="0" marL="0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algn="l" indent="0" lvl="0" marL="0" marR="0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grpSp>
        <p:nvGrpSpPr>
          <p:cNvPr id="198" name="Google Shape;198;p29"/>
          <p:cNvGrpSpPr/>
          <p:nvPr/>
        </p:nvGrpSpPr>
        <p:grpSpPr>
          <a:xfrm>
            <a:off x="3721987" y="2185606"/>
            <a:ext cx="768876" cy="772323"/>
            <a:chOff x="1813" y="0"/>
            <a:chExt cx="809173" cy="812800"/>
          </a:xfrm>
        </p:grpSpPr>
        <p:sp>
          <p:nvSpPr>
            <p:cNvPr id="199" name="Google Shape;199;p29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anchor="ctr" anchorCtr="0" bIns="45725" lIns="45725" rIns="45725" spcFirstLastPara="1" tIns="457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9"/>
            <p:cNvSpPr txBox="1"/>
            <p:nvPr/>
          </p:nvSpPr>
          <p:spPr>
            <a:xfrm>
              <a:off x="76200" y="76200"/>
              <a:ext cx="660300" cy="6603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 anchorCtr="0" bIns="25400" lIns="25400" rIns="25400" spcFirstLastPara="1" tIns="25400" wrap="square">
              <a:noAutofit/>
            </a:bodyPr>
            <a:lstStyle/>
            <a:p>
              <a:pPr algn="ctr" indent="0" lvl="0" marL="0" marR="0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pic>
        <p:nvPicPr>
          <p:cNvPr id="201" name="Google Shape;20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12856" y="-813880"/>
            <a:ext cx="1679374" cy="176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62166" y="3207260"/>
            <a:ext cx="2338733" cy="2286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8475" y="946950"/>
            <a:ext cx="6463989" cy="41965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/>
          <p:nvPr/>
        </p:nvSpPr>
        <p:spPr>
          <a:xfrm>
            <a:off x="1077450" y="130575"/>
            <a:ext cx="7924500" cy="5484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7F7F8"/>
                </a:solidFill>
                <a:latin typeface="Chakra Petch"/>
                <a:ea typeface="Chakra Petch"/>
                <a:cs typeface="Chakra Petch"/>
                <a:sym typeface="Chakra Petch"/>
              </a:rPr>
              <a:t>Majority of the Jobs are Competitive and nearly one-third of jobs are Non-Competitive, selection based on Experience, Qualifications &amp; skills.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ahyp="http://schemas.microsoft.com/office/drawing/2018/hyperlinkcolor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14="http://schemas.microsoft.com/office/powerpoint/2010/main" xmlns:p15="http://schemas.microsoft.com/office/powerpoint/2012/main" xmlns:pvml="urn:schemas-microsoft-com:office:powerpoint" xmlns:r="http://schemas.openxmlformats.org/officeDocument/2006/relationships" xmlns:v="urn:schemas-microsoft-com:vml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 b="102" l="16" r="40" t="90"/>
          <a:stretch/>
        </p:blipFill>
        <p:spPr>
          <a:xfrm>
            <a:off x="0" y="0"/>
            <a:ext cx="9143998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30"/>
          <p:cNvGrpSpPr/>
          <p:nvPr/>
        </p:nvGrpSpPr>
        <p:grpSpPr>
          <a:xfrm>
            <a:off x="4827224" y="2058223"/>
            <a:ext cx="3689100" cy="1049814"/>
            <a:chOff x="-7" y="-152400"/>
            <a:chExt cx="9837600" cy="2799505"/>
          </a:xfrm>
        </p:grpSpPr>
        <p:sp>
          <p:nvSpPr>
            <p:cNvPr id="211" name="Google Shape;211;p30"/>
            <p:cNvSpPr txBox="1"/>
            <p:nvPr/>
          </p:nvSpPr>
          <p:spPr>
            <a:xfrm>
              <a:off x="0" y="-152400"/>
              <a:ext cx="98373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rIns="0" spcFirstLastPara="1" tIns="0" wrap="square">
              <a:spAutoFit/>
            </a:bodyPr>
            <a:lstStyle/>
            <a:p>
              <a:pPr algn="l" indent="0" lvl="0" marL="0" marR="0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12" name="Google Shape;212;p30"/>
            <p:cNvSpPr txBox="1"/>
            <p:nvPr/>
          </p:nvSpPr>
          <p:spPr>
            <a:xfrm>
              <a:off x="-7" y="2015005"/>
              <a:ext cx="9837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rIns="0" spcFirstLastPara="1" tIns="0" wrap="square">
              <a:spAutoFit/>
            </a:bodyPr>
            <a:lstStyle/>
            <a:p>
              <a:pPr algn="l" indent="0" lvl="0" marL="0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algn="l" indent="0" lvl="0" marL="0" marR="0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grpSp>
        <p:nvGrpSpPr>
          <p:cNvPr id="213" name="Google Shape;213;p30"/>
          <p:cNvGrpSpPr/>
          <p:nvPr/>
        </p:nvGrpSpPr>
        <p:grpSpPr>
          <a:xfrm>
            <a:off x="3721987" y="2185606"/>
            <a:ext cx="768876" cy="772323"/>
            <a:chOff x="1813" y="0"/>
            <a:chExt cx="809173" cy="812800"/>
          </a:xfrm>
        </p:grpSpPr>
        <p:sp>
          <p:nvSpPr>
            <p:cNvPr id="214" name="Google Shape;214;p30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anchor="ctr" anchorCtr="0" bIns="45725" lIns="45725" rIns="45725" spcFirstLastPara="1" tIns="457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0"/>
            <p:cNvSpPr txBox="1"/>
            <p:nvPr/>
          </p:nvSpPr>
          <p:spPr>
            <a:xfrm>
              <a:off x="76200" y="76200"/>
              <a:ext cx="660300" cy="6603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 anchorCtr="0" bIns="25400" lIns="25400" rIns="25400" spcFirstLastPara="1" tIns="25400" wrap="square">
              <a:noAutofit/>
            </a:bodyPr>
            <a:lstStyle/>
            <a:p>
              <a:pPr algn="ctr" indent="0" lvl="0" marL="0" marR="0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pic>
        <p:nvPicPr>
          <p:cNvPr id="216" name="Google Shape;21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375"/>
            <a:ext cx="6081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0"/>
          <p:cNvSpPr txBox="1"/>
          <p:nvPr/>
        </p:nvSpPr>
        <p:spPr>
          <a:xfrm>
            <a:off x="6151175" y="151425"/>
            <a:ext cx="2900700" cy="48345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/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7F7F8"/>
              </a:buClr>
              <a:buSzPts val="1800"/>
              <a:buChar char="❖"/>
            </a:pPr>
            <a:r>
              <a:rPr lang="en" sz="1800">
                <a:solidFill>
                  <a:srgbClr val="F7F7F8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The analysis reveals strong competition, as many jobs </a:t>
            </a:r>
            <a:r>
              <a:rPr b="1" lang="en" sz="1800">
                <a:solidFill>
                  <a:srgbClr val="F7F7F8"/>
                </a:solidFill>
                <a:latin typeface="Chakra Petch"/>
                <a:ea typeface="Chakra Petch"/>
                <a:cs typeface="Chakra Petch"/>
                <a:sym typeface="Chakra Petch"/>
              </a:rPr>
              <a:t>Don't</a:t>
            </a:r>
            <a:r>
              <a:rPr lang="en" sz="1800">
                <a:solidFill>
                  <a:srgbClr val="F7F7F8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 require NY residency or ask for it after around 90 days.</a:t>
            </a:r>
            <a:endParaRPr sz="1800">
              <a:solidFill>
                <a:srgbClr val="F7F7F8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7F7F8"/>
              </a:buClr>
              <a:buSzPts val="1800"/>
              <a:buChar char="❖"/>
            </a:pPr>
            <a:r>
              <a:rPr lang="en" sz="1800">
                <a:solidFill>
                  <a:srgbClr val="F7F7F8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Can also mean diversity in a work environment. </a:t>
            </a:r>
            <a:endParaRPr sz="1800">
              <a:solidFill>
                <a:srgbClr val="F7F7F8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  <a:p>
            <a:pPr algn="l"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7F7F8"/>
              </a:buClr>
              <a:buSzPts val="1800"/>
              <a:buFont typeface="Chakra Petch Medium"/>
              <a:buChar char="❖"/>
            </a:pPr>
            <a:r>
              <a:rPr lang="en" sz="1800">
                <a:solidFill>
                  <a:srgbClr val="F7F7F8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The number of jobs with immediate residency requirements is relatively low.</a:t>
            </a:r>
            <a:endParaRPr sz="1800">
              <a:solidFill>
                <a:srgbClr val="F7F7F8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ahyp="http://schemas.microsoft.com/office/drawing/2018/hyperlinkcolor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14="http://schemas.microsoft.com/office/powerpoint/2010/main" xmlns:p15="http://schemas.microsoft.com/office/powerpoint/2012/main" xmlns:pvml="urn:schemas-microsoft-com:office:powerpoint" xmlns:r="http://schemas.openxmlformats.org/officeDocument/2006/relationships" xmlns:v="urn:schemas-microsoft-com:vml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1"/>
          <p:cNvPicPr preferRelativeResize="0"/>
          <p:nvPr/>
        </p:nvPicPr>
        <p:blipFill rotWithShape="1">
          <a:blip r:embed="rId3">
            <a:alphaModFix/>
          </a:blip>
          <a:srcRect b="102" l="16" r="40" t="90"/>
          <a:stretch/>
        </p:blipFill>
        <p:spPr>
          <a:xfrm>
            <a:off x="0" y="0"/>
            <a:ext cx="9143998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1"/>
          <p:cNvSpPr txBox="1"/>
          <p:nvPr/>
        </p:nvSpPr>
        <p:spPr>
          <a:xfrm>
            <a:off x="824238" y="1415329"/>
            <a:ext cx="3211500" cy="1077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/>
          <a:p>
            <a:pPr algn="l" indent="0" lvl="0" marL="0" marR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0" y="779425"/>
            <a:ext cx="4405676" cy="436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739550"/>
            <a:ext cx="4572000" cy="440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/>
          <p:nvPr/>
        </p:nvSpPr>
        <p:spPr>
          <a:xfrm>
            <a:off x="60725" y="91625"/>
            <a:ext cx="8991300" cy="5184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7F7F8"/>
                </a:solidFill>
                <a:latin typeface="Chakra Petch"/>
                <a:ea typeface="Chakra Petch"/>
                <a:cs typeface="Chakra Petch"/>
                <a:sym typeface="Chakra Petch"/>
              </a:rPr>
              <a:t>M</a:t>
            </a:r>
            <a:r>
              <a:rPr b="1" lang="en" sz="1500">
                <a:solidFill>
                  <a:srgbClr val="F7F7F8"/>
                </a:solidFill>
                <a:latin typeface="Chakra Petch"/>
                <a:ea typeface="Chakra Petch"/>
                <a:cs typeface="Chakra Petch"/>
                <a:sym typeface="Chakra Petch"/>
              </a:rPr>
              <a:t>inimum and Maximum salary for </a:t>
            </a:r>
            <a:r>
              <a:rPr b="1" lang="en" sz="1500">
                <a:solidFill>
                  <a:srgbClr val="F7F7F8"/>
                </a:solidFill>
                <a:latin typeface="Chakra Petch"/>
                <a:ea typeface="Chakra Petch"/>
                <a:cs typeface="Chakra Petch"/>
                <a:sym typeface="Chakra Petch"/>
              </a:rPr>
              <a:t>Engineering, Architecture, and Planning job category both </a:t>
            </a:r>
            <a:r>
              <a:rPr b="1" lang="en" sz="1500">
                <a:solidFill>
                  <a:srgbClr val="F7F7F8"/>
                </a:solidFill>
                <a:latin typeface="Chakra Petch"/>
                <a:ea typeface="Chakra Petch"/>
                <a:cs typeface="Chakra Petch"/>
                <a:sym typeface="Chakra Petch"/>
              </a:rPr>
              <a:t>Annually</a:t>
            </a:r>
            <a:r>
              <a:rPr b="1" lang="en" sz="1500">
                <a:solidFill>
                  <a:srgbClr val="F7F7F8"/>
                </a:solidFill>
                <a:latin typeface="Chakra Petch"/>
                <a:ea typeface="Chakra Petch"/>
                <a:cs typeface="Chakra Petch"/>
                <a:sym typeface="Chakra Petch"/>
              </a:rPr>
              <a:t> and Hourly.</a:t>
            </a:r>
            <a:endParaRPr b="1" sz="1700">
              <a:solidFill>
                <a:srgbClr val="F7F7F8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ahyp="http://schemas.microsoft.com/office/drawing/2018/hyperlinkcolor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14="http://schemas.microsoft.com/office/powerpoint/2010/main" xmlns:p15="http://schemas.microsoft.com/office/powerpoint/2012/main" xmlns:pvml="urn:schemas-microsoft-com:office:powerpoint" xmlns:r="http://schemas.openxmlformats.org/officeDocument/2006/relationships" xmlns:v="urn:schemas-microsoft-com:vml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2"/>
          <p:cNvPicPr preferRelativeResize="0"/>
          <p:nvPr/>
        </p:nvPicPr>
        <p:blipFill rotWithShape="1">
          <a:blip r:embed="rId3">
            <a:alphaModFix/>
          </a:blip>
          <a:srcRect b="108" l="21" r="34" t="8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8292" y="-679376"/>
            <a:ext cx="1569582" cy="144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67667" y="3647349"/>
            <a:ext cx="1731697" cy="1595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3225" y="913375"/>
            <a:ext cx="4734826" cy="42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50" y="915950"/>
            <a:ext cx="4296224" cy="422755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 txBox="1"/>
          <p:nvPr/>
        </p:nvSpPr>
        <p:spPr>
          <a:xfrm>
            <a:off x="90625" y="49000"/>
            <a:ext cx="8622300" cy="7176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/>
          <a:p>
            <a:pPr algn="l" indent="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Among the Job Titles- Community Coordinator, City Research Scientist have most vacancies. Among the agencies-Dept of Mental Hygiene has the most vacancies followed by Dept of Environmental Protection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ahyp="http://schemas.microsoft.com/office/drawing/2018/hyperlinkcolor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14="http://schemas.microsoft.com/office/powerpoint/2010/main" xmlns:p15="http://schemas.microsoft.com/office/powerpoint/2012/main" xmlns:pvml="urn:schemas-microsoft-com:office:powerpoint" xmlns:r="http://schemas.openxmlformats.org/officeDocument/2006/relationships" xmlns:v="urn:schemas-microsoft-com:vml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3"/>
          <p:cNvPicPr preferRelativeResize="0"/>
          <p:nvPr/>
        </p:nvPicPr>
        <p:blipFill rotWithShape="1">
          <a:blip r:embed="rId3">
            <a:alphaModFix/>
          </a:blip>
          <a:srcRect b="102" l="16" r="40" t="90"/>
          <a:stretch/>
        </p:blipFill>
        <p:spPr>
          <a:xfrm>
            <a:off x="0" y="0"/>
            <a:ext cx="9143998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6173" y="-679383"/>
            <a:ext cx="1731697" cy="1595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97867" y="2351500"/>
            <a:ext cx="1731697" cy="159532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 txBox="1"/>
          <p:nvPr/>
        </p:nvSpPr>
        <p:spPr>
          <a:xfrm>
            <a:off x="579850" y="0"/>
            <a:ext cx="7627500" cy="8004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/>
          <a:p>
            <a:pPr algn="l" indent="457200" lvl="0" marL="22860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Chakra Petch"/>
                <a:ea typeface="Chakra Petch"/>
                <a:cs typeface="Chakra Petch"/>
                <a:sym typeface="Chakra Petch"/>
              </a:rPr>
              <a:t>Conclusion</a:t>
            </a:r>
            <a:endParaRPr/>
          </a:p>
        </p:txBody>
      </p:sp>
      <p:sp>
        <p:nvSpPr>
          <p:cNvPr id="245" name="Google Shape;245;p33"/>
          <p:cNvSpPr txBox="1"/>
          <p:nvPr/>
        </p:nvSpPr>
        <p:spPr>
          <a:xfrm>
            <a:off x="439500" y="916200"/>
            <a:ext cx="8562600" cy="4126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/>
          <a:p>
            <a:pPr algn="l"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hakra Petch Medium"/>
              <a:buChar char="❖"/>
            </a:pPr>
            <a:r>
              <a:rPr lang="en" sz="2000">
                <a:solidFill>
                  <a:srgbClr val="FFFFFF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NYC JOB MARKET is very diversified </a:t>
            </a:r>
            <a:endParaRPr sz="2000">
              <a:solidFill>
                <a:srgbClr val="FFFFFF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  <a:p>
            <a:pPr algn="l"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hakra Petch Medium"/>
              <a:buChar char="❖"/>
            </a:pPr>
            <a:r>
              <a:rPr lang="en" sz="2000">
                <a:solidFill>
                  <a:srgbClr val="FFFFFF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Almost equal opportunities for General Public as well as Internal Employees</a:t>
            </a:r>
            <a:endParaRPr sz="2000">
              <a:solidFill>
                <a:srgbClr val="FFFFFF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  <a:p>
            <a:pPr algn="l"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hakra Petch Medium"/>
              <a:buChar char="❖"/>
            </a:pPr>
            <a:r>
              <a:rPr lang="en" sz="2000">
                <a:solidFill>
                  <a:srgbClr val="FFFFFF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Most Jobs have relaxed NY residency rules which invites diversity at the same time, competition.</a:t>
            </a:r>
            <a:endParaRPr sz="2000">
              <a:solidFill>
                <a:srgbClr val="FFFFFF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  <a:p>
            <a:pPr algn="l"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hakra Petch Medium"/>
              <a:buChar char="❖"/>
            </a:pPr>
            <a:r>
              <a:rPr lang="en" sz="2000">
                <a:solidFill>
                  <a:srgbClr val="FFFFFF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Highest vacancies in Mental Health &amp; Hygiene and an equal need for City Research Scientist underscores 2 things:</a:t>
            </a:r>
            <a:endParaRPr sz="2000">
              <a:solidFill>
                <a:srgbClr val="FFFFFF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  <a:p>
            <a:pPr algn="l"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  <a:p>
            <a:pPr algn="l"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hakra Petch Medium"/>
              <a:buChar char="➢"/>
            </a:pPr>
            <a:r>
              <a:rPr lang="en" sz="2000">
                <a:solidFill>
                  <a:srgbClr val="FFFFFF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Critical need for more workforce within Healthcare</a:t>
            </a:r>
            <a:endParaRPr sz="2000">
              <a:solidFill>
                <a:srgbClr val="FFFFFF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  <a:p>
            <a:pPr algn="l"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hakra Petch Medium"/>
              <a:buChar char="➢"/>
            </a:pPr>
            <a:r>
              <a:rPr lang="en" sz="2000">
                <a:solidFill>
                  <a:srgbClr val="FFFFFF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City </a:t>
            </a:r>
            <a:r>
              <a:rPr lang="en" sz="2000">
                <a:solidFill>
                  <a:srgbClr val="FFFFFF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realizes the importance of a Data Driven Decision and Analytics and is welcoming more people with opportunities.</a:t>
            </a:r>
            <a:endParaRPr sz="2000">
              <a:solidFill>
                <a:srgbClr val="FFFFFF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  <a:p>
            <a:pPr algn="l"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7F7F8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7F7F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3202128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S10.0.0</vt:lpwstr>
  </property>
</Properties>
</file>