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1" r:id="rId5"/>
    <p:sldId id="262" r:id="rId6"/>
    <p:sldId id="263" r:id="rId7"/>
    <p:sldId id="264" r:id="rId8"/>
    <p:sldId id="265" r:id="rId9"/>
    <p:sldId id="270" r:id="rId10"/>
    <p:sldId id="271" r:id="rId11"/>
  </p:sldIdLst>
  <p:sldSz cx="18288000" cy="10287000"/>
  <p:notesSz cx="6858000" cy="9144000"/>
  <p:embeddedFontLst>
    <p:embeddedFont>
      <p:font typeface="Montserrat Classic Bold" charset="0"/>
      <p:regular r:id="rId12"/>
    </p:embeddedFont>
    <p:embeddedFont>
      <p:font typeface="Eras Medium ITC" pitchFamily="34" charset="0"/>
      <p:regular r:id="rId13"/>
    </p:embeddedFont>
    <p:embeddedFont>
      <p:font typeface="Footlight MT Light" pitchFamily="18" charset="0"/>
      <p:regular r:id="rId14"/>
    </p:embeddedFont>
    <p:embeddedFont>
      <p:font typeface="Montserrat Classic" charset="0"/>
      <p:regular r:id="rId15"/>
    </p:embeddedFont>
    <p:embeddedFont>
      <p:font typeface="Baskerville Old Face" pitchFamily="18" charset="0"/>
      <p:regular r:id="rId16"/>
    </p:embeddedFont>
    <p:embeddedFont>
      <p:font typeface="Calibri"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2" d="100"/>
          <a:sy n="42" d="100"/>
        </p:scale>
        <p:origin x="-7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16.svg"/><Relationship Id="rId4" Type="http://schemas.openxmlformats.org/officeDocument/2006/relationships/image" Target="../media/image2.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5" name="TextBox 5"/>
          <p:cNvSpPr txBox="1"/>
          <p:nvPr/>
        </p:nvSpPr>
        <p:spPr>
          <a:xfrm>
            <a:off x="857192" y="3214674"/>
            <a:ext cx="16502178" cy="3052118"/>
          </a:xfrm>
          <a:prstGeom prst="rect">
            <a:avLst/>
          </a:prstGeom>
        </p:spPr>
        <p:txBody>
          <a:bodyPr wrap="square" lIns="0" tIns="0" rIns="0" bIns="0" rtlCol="0" anchor="t">
            <a:spAutoFit/>
          </a:bodyPr>
          <a:lstStyle/>
          <a:p>
            <a:pPr>
              <a:lnSpc>
                <a:spcPts val="11926"/>
              </a:lnSpc>
            </a:pPr>
            <a:r>
              <a:rPr lang="en-US" sz="12047" dirty="0" smtClean="0">
                <a:solidFill>
                  <a:srgbClr val="004AAD"/>
                </a:solidFill>
                <a:latin typeface="Montserrat Classic Bold"/>
              </a:rPr>
              <a:t>Full-Stack </a:t>
            </a:r>
            <a:r>
              <a:rPr lang="en-US" sz="12047" dirty="0" smtClean="0">
                <a:solidFill>
                  <a:srgbClr val="2BB4D4"/>
                </a:solidFill>
                <a:latin typeface="Montserrat Classic Bold"/>
              </a:rPr>
              <a:t>Developer</a:t>
            </a:r>
          </a:p>
          <a:p>
            <a:pPr>
              <a:lnSpc>
                <a:spcPts val="11926"/>
              </a:lnSpc>
            </a:pPr>
            <a:endParaRPr lang="en-US" sz="12047" dirty="0">
              <a:solidFill>
                <a:srgbClr val="004AAD"/>
              </a:solidFill>
              <a:latin typeface="Montserrat Classic Bold"/>
            </a:endParaRPr>
          </a:p>
        </p:txBody>
      </p:sp>
      <p:sp>
        <p:nvSpPr>
          <p:cNvPr id="7" name="Rectangle 6"/>
          <p:cNvSpPr/>
          <p:nvPr/>
        </p:nvSpPr>
        <p:spPr>
          <a:xfrm>
            <a:off x="10787074" y="8858276"/>
            <a:ext cx="4729180" cy="520463"/>
          </a:xfrm>
          <a:prstGeom prst="rect">
            <a:avLst/>
          </a:prstGeom>
        </p:spPr>
        <p:txBody>
          <a:bodyPr wrap="none">
            <a:spAutoFit/>
          </a:bodyPr>
          <a:lstStyle/>
          <a:p>
            <a:pPr>
              <a:lnSpc>
                <a:spcPts val="3499"/>
              </a:lnSpc>
            </a:pPr>
            <a:r>
              <a:rPr lang="en-US" sz="2800" b="1" spc="124" dirty="0" smtClean="0">
                <a:solidFill>
                  <a:srgbClr val="2E2E2E"/>
                </a:solidFill>
                <a:latin typeface="Eras Medium ITC" pitchFamily="34" charset="0"/>
              </a:rPr>
              <a:t>Presented By: </a:t>
            </a:r>
            <a:r>
              <a:rPr lang="en-US" sz="2800" b="1" spc="124" dirty="0" err="1" smtClean="0">
                <a:solidFill>
                  <a:srgbClr val="2E2E2E"/>
                </a:solidFill>
                <a:latin typeface="Eras Medium ITC" pitchFamily="34" charset="0"/>
              </a:rPr>
              <a:t>Ankita</a:t>
            </a:r>
            <a:r>
              <a:rPr lang="en-US" sz="2800" b="1" spc="124" dirty="0" smtClean="0">
                <a:solidFill>
                  <a:srgbClr val="2E2E2E"/>
                </a:solidFill>
                <a:latin typeface="Eras Medium ITC" pitchFamily="34" charset="0"/>
              </a:rPr>
              <a:t> </a:t>
            </a:r>
            <a:r>
              <a:rPr lang="en-US" sz="2800" b="1" spc="124" dirty="0" err="1" smtClean="0">
                <a:solidFill>
                  <a:srgbClr val="2E2E2E"/>
                </a:solidFill>
                <a:latin typeface="Eras Medium ITC" pitchFamily="34" charset="0"/>
              </a:rPr>
              <a:t>Sahu</a:t>
            </a:r>
            <a:endParaRPr lang="en-US" sz="2800" b="1" spc="124" dirty="0">
              <a:solidFill>
                <a:srgbClr val="2E2E2E"/>
              </a:solidFill>
              <a:latin typeface="Eras Medium ITC" pitchFamily="34" charset="0"/>
            </a:endParaRPr>
          </a:p>
        </p:txBody>
      </p:sp>
      <p:sp>
        <p:nvSpPr>
          <p:cNvPr id="9" name="TextBox 8"/>
          <p:cNvSpPr txBox="1"/>
          <p:nvPr/>
        </p:nvSpPr>
        <p:spPr>
          <a:xfrm>
            <a:off x="785754" y="5500690"/>
            <a:ext cx="16716492" cy="2554545"/>
          </a:xfrm>
          <a:prstGeom prst="rect">
            <a:avLst/>
          </a:prstGeom>
          <a:noFill/>
        </p:spPr>
        <p:txBody>
          <a:bodyPr wrap="square" rtlCol="0">
            <a:spAutoFit/>
          </a:bodyPr>
          <a:lstStyle/>
          <a:p>
            <a:pPr algn="just"/>
            <a:r>
              <a:rPr lang="en-US" sz="4000" b="1" dirty="0" smtClean="0">
                <a:solidFill>
                  <a:srgbClr val="FF0000"/>
                </a:solidFill>
                <a:latin typeface="Footlight MT Light" pitchFamily="18" charset="0"/>
              </a:rPr>
              <a:t>Full-stack developers</a:t>
            </a:r>
            <a:r>
              <a:rPr lang="en-US" sz="4000" dirty="0" smtClean="0">
                <a:latin typeface="Footlight MT Light" pitchFamily="18" charset="0"/>
              </a:rPr>
              <a:t> design and create websites and applications for various platforms. A full-stack developer's job description might include the following: Develop and maintain web services and interfaces. Contribute to </a:t>
            </a:r>
            <a:r>
              <a:rPr lang="en-US" sz="4000" dirty="0" smtClean="0">
                <a:solidFill>
                  <a:srgbClr val="0099FF"/>
                </a:solidFill>
                <a:latin typeface="Footlight MT Light" pitchFamily="18" charset="0"/>
              </a:rPr>
              <a:t>Front-end</a:t>
            </a:r>
            <a:r>
              <a:rPr lang="en-US" sz="4000" dirty="0" smtClean="0">
                <a:latin typeface="Footlight MT Light" pitchFamily="18" charset="0"/>
              </a:rPr>
              <a:t> and </a:t>
            </a:r>
            <a:r>
              <a:rPr lang="en-US" sz="4000" dirty="0" smtClean="0">
                <a:solidFill>
                  <a:srgbClr val="0099FF"/>
                </a:solidFill>
                <a:latin typeface="Footlight MT Light" pitchFamily="18" charset="0"/>
              </a:rPr>
              <a:t>Back-end</a:t>
            </a:r>
            <a:r>
              <a:rPr lang="en-US" sz="4000" dirty="0" smtClean="0">
                <a:latin typeface="Footlight MT Light" pitchFamily="18" charset="0"/>
              </a:rPr>
              <a:t> development processes. </a:t>
            </a:r>
            <a:endParaRPr lang="en-US" sz="4000" dirty="0">
              <a:latin typeface="Footlight MT Light" pitchFamily="18" charset="0"/>
            </a:endParaRPr>
          </a:p>
        </p:txBody>
      </p:sp>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202931" y="-9631794"/>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2857456" y="4071930"/>
            <a:ext cx="12287336" cy="2432782"/>
          </a:xfrm>
          <a:prstGeom prst="rect">
            <a:avLst/>
          </a:prstGeom>
        </p:spPr>
        <p:txBody>
          <a:bodyPr wrap="square" lIns="0" tIns="0" rIns="0" bIns="0" rtlCol="0" anchor="t">
            <a:spAutoFit/>
          </a:bodyPr>
          <a:lstStyle/>
          <a:p>
            <a:pPr algn="ctr">
              <a:lnSpc>
                <a:spcPts val="9000"/>
              </a:lnSpc>
            </a:pPr>
            <a:endParaRPr lang="en-US" sz="16600" dirty="0" smtClean="0">
              <a:solidFill>
                <a:srgbClr val="004AAD"/>
              </a:solidFill>
              <a:latin typeface="Montserrat Classic Bold"/>
            </a:endParaRPr>
          </a:p>
          <a:p>
            <a:pPr algn="ctr">
              <a:lnSpc>
                <a:spcPts val="9000"/>
              </a:lnSpc>
            </a:pPr>
            <a:r>
              <a:rPr lang="en-US" sz="16600" dirty="0" smtClean="0">
                <a:solidFill>
                  <a:srgbClr val="004AAD"/>
                </a:solidFill>
                <a:latin typeface="Montserrat Classic Bold"/>
              </a:rPr>
              <a:t>Thank You!</a:t>
            </a:r>
            <a:endParaRPr lang="en-US" sz="16600" dirty="0">
              <a:solidFill>
                <a:srgbClr val="004AAD"/>
              </a:solidFill>
              <a:latin typeface="Montserrat Classic Bold"/>
            </a:endParaRPr>
          </a:p>
        </p:txBody>
      </p:sp>
      <p:sp>
        <p:nvSpPr>
          <p:cNvPr id="14" name="Freeform 14"/>
          <p:cNvSpPr/>
          <p:nvPr/>
        </p:nvSpPr>
        <p:spPr>
          <a:xfrm rot="4582733" flipH="1">
            <a:off x="12032359" y="56994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 xmlns:asvg="http://schemas.microsoft.com/office/drawing/2016/SVG/main" r:embed="rId11"/>
                </a:ext>
              </a:extLst>
            </a:blip>
            <a:stretch>
              <a:fillRect/>
            </a:stretch>
          </a:blipFill>
        </p:spPr>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1190625"/>
            <a:ext cx="12230230" cy="2308324"/>
          </a:xfrm>
          <a:prstGeom prst="rect">
            <a:avLst/>
          </a:prstGeom>
        </p:spPr>
        <p:txBody>
          <a:bodyPr lIns="0" tIns="0" rIns="0" bIns="0" rtlCol="0" anchor="t">
            <a:spAutoFit/>
          </a:bodyPr>
          <a:lstStyle/>
          <a:p>
            <a:pPr>
              <a:lnSpc>
                <a:spcPts val="9000"/>
              </a:lnSpc>
            </a:pPr>
            <a:r>
              <a:rPr lang="en-US" sz="9000" dirty="0" smtClean="0">
                <a:solidFill>
                  <a:srgbClr val="004AAD"/>
                </a:solidFill>
                <a:latin typeface="Montserrat Classic Bold"/>
              </a:rPr>
              <a:t>What is Full-Stack Developer?</a:t>
            </a:r>
            <a:endParaRPr lang="en-US" sz="9000" dirty="0">
              <a:solidFill>
                <a:srgbClr val="004AAD"/>
              </a:solidFill>
              <a:latin typeface="Montserrat Classic Bold"/>
            </a:endParaRPr>
          </a:p>
        </p:txBody>
      </p:sp>
      <p:sp>
        <p:nvSpPr>
          <p:cNvPr id="6" name="TextBox 6"/>
          <p:cNvSpPr txBox="1"/>
          <p:nvPr/>
        </p:nvSpPr>
        <p:spPr>
          <a:xfrm>
            <a:off x="1214382" y="4000492"/>
            <a:ext cx="15859236" cy="4062651"/>
          </a:xfrm>
          <a:prstGeom prst="rect">
            <a:avLst/>
          </a:prstGeom>
        </p:spPr>
        <p:txBody>
          <a:bodyPr wrap="square" lIns="0" tIns="0" rIns="0" bIns="0" rtlCol="0" anchor="t">
            <a:spAutoFit/>
          </a:bodyPr>
          <a:lstStyle/>
          <a:p>
            <a:r>
              <a:rPr lang="en-US" sz="4400" dirty="0" smtClean="0">
                <a:latin typeface="Footlight MT Light" pitchFamily="18" charset="0"/>
              </a:rPr>
              <a:t>A full-stack developer is a developer or engineer who can build both the front end and the back end of a website. The front end (the parts of a website a user sees and interacts with) and the back end (the behind-the-scenes data storage and processing) require different skill sets. Since full-stack developers are involved with all aspects of the development process, they must have expertise in both.</a:t>
            </a:r>
          </a:p>
        </p:txBody>
      </p:sp>
      <p:sp>
        <p:nvSpPr>
          <p:cNvPr id="8" name="Freeform 8"/>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 xmlns:asvg="http://schemas.microsoft.com/office/drawing/2016/SVG/main" r:embed="rId4"/>
                </a:ext>
              </a:extLst>
            </a:blip>
            <a:stretch>
              <a:fillRect/>
            </a:stretch>
          </a:blipFill>
        </p:spPr>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5690637" y="-3861861"/>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799293">
            <a:off x="12017499" y="-448088"/>
            <a:ext cx="6885296" cy="11055409"/>
          </a:xfrm>
          <a:custGeom>
            <a:avLst/>
            <a:gdLst/>
            <a:ahLst/>
            <a:cxnLst/>
            <a:rect l="l" t="t" r="r" b="b"/>
            <a:pathLst>
              <a:path w="6885296" h="11055409">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 xmlns:asvg="http://schemas.microsoft.com/office/drawing/2016/SVG/main" r:embed="rId5"/>
                </a:ext>
              </a:extLst>
            </a:blip>
            <a:stretch>
              <a:fillRect/>
            </a:stretch>
          </a:blipFill>
        </p:spPr>
      </p:sp>
      <p:sp>
        <p:nvSpPr>
          <p:cNvPr id="4" name="Rectangle 3"/>
          <p:cNvSpPr/>
          <p:nvPr/>
        </p:nvSpPr>
        <p:spPr>
          <a:xfrm>
            <a:off x="785754" y="785782"/>
            <a:ext cx="12573088" cy="9094797"/>
          </a:xfrm>
          <a:prstGeom prst="rect">
            <a:avLst/>
          </a:prstGeom>
        </p:spPr>
        <p:txBody>
          <a:bodyPr wrap="square">
            <a:spAutoFit/>
          </a:bodyPr>
          <a:lstStyle/>
          <a:p>
            <a:pPr algn="just"/>
            <a:r>
              <a:rPr lang="en-US" sz="3900" dirty="0" smtClean="0">
                <a:latin typeface="Footlight MT Light" pitchFamily="18" charset="0"/>
              </a:rPr>
              <a:t>Full-stack developers design and create websites and applications for various platforms. A full-stack developer’s job description might include the following:</a:t>
            </a:r>
          </a:p>
          <a:p>
            <a:pPr algn="just"/>
            <a:r>
              <a:rPr lang="en-US" sz="3900" dirty="0" smtClean="0">
                <a:latin typeface="Footlight MT Light" pitchFamily="18" charset="0"/>
              </a:rPr>
              <a:t>Develop and maintain web services and interfaces</a:t>
            </a:r>
          </a:p>
          <a:p>
            <a:pPr algn="just"/>
            <a:r>
              <a:rPr lang="en-US" sz="3900" dirty="0" smtClean="0">
                <a:latin typeface="Footlight MT Light" pitchFamily="18" charset="0"/>
              </a:rPr>
              <a:t>Contribute to front-end and back-end development processes</a:t>
            </a:r>
          </a:p>
          <a:p>
            <a:pPr algn="just"/>
            <a:r>
              <a:rPr lang="en-US" sz="3900" dirty="0" smtClean="0">
                <a:latin typeface="Footlight MT Light" pitchFamily="18" charset="0"/>
              </a:rPr>
              <a:t>Build new product features or APIs</a:t>
            </a:r>
          </a:p>
          <a:p>
            <a:pPr algn="just"/>
            <a:r>
              <a:rPr lang="en-US" sz="3900" dirty="0" smtClean="0">
                <a:latin typeface="Footlight MT Light" pitchFamily="18" charset="0"/>
              </a:rPr>
              <a:t>Perform tests, troubleshoot software, and fix bugs</a:t>
            </a:r>
          </a:p>
          <a:p>
            <a:pPr algn="just"/>
            <a:r>
              <a:rPr lang="en-US" sz="3900" dirty="0" smtClean="0">
                <a:latin typeface="Footlight MT Light" pitchFamily="18" charset="0"/>
              </a:rPr>
              <a:t>Collaborate with other departments on projects and sprints</a:t>
            </a:r>
          </a:p>
          <a:p>
            <a:pPr algn="just"/>
            <a:r>
              <a:rPr lang="en-US" sz="3900" dirty="0" smtClean="0">
                <a:latin typeface="Footlight MT Light" pitchFamily="18" charset="0"/>
              </a:rPr>
              <a:t>The world of full-stack development is large, and many new and evolving technologies continually push the limits of what a full-stack developer can create. Staying on top of cutting-edge technology and techniques in the full-stack development field is one of the many exciting aspects of working in this role.</a:t>
            </a:r>
            <a:endParaRPr lang="en-US" sz="3900" dirty="0">
              <a:latin typeface="Footlight MT Light" pitchFamily="18"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525861">
            <a:off x="8777887" y="-2612009"/>
            <a:ext cx="13709384" cy="13709384"/>
          </a:xfrm>
          <a:custGeom>
            <a:avLst/>
            <a:gdLst/>
            <a:ahLst/>
            <a:cxnLst/>
            <a:rect l="l" t="t" r="r" b="b"/>
            <a:pathLst>
              <a:path w="13709384" h="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12858776" y="2214542"/>
            <a:ext cx="4549597" cy="837537"/>
          </a:xfrm>
          <a:prstGeom prst="rect">
            <a:avLst/>
          </a:prstGeom>
        </p:spPr>
        <p:txBody>
          <a:bodyPr wrap="square" lIns="0" tIns="0" rIns="0" bIns="0" rtlCol="0" anchor="t">
            <a:spAutoFit/>
          </a:bodyPr>
          <a:lstStyle/>
          <a:p>
            <a:pPr>
              <a:lnSpc>
                <a:spcPts val="3200"/>
              </a:lnSpc>
            </a:pPr>
            <a:endParaRPr lang="en-US" sz="4800" dirty="0" smtClean="0">
              <a:solidFill>
                <a:srgbClr val="2E2E2E"/>
              </a:solidFill>
              <a:latin typeface="Montserrat Classic"/>
            </a:endParaRPr>
          </a:p>
          <a:p>
            <a:pPr>
              <a:lnSpc>
                <a:spcPts val="3200"/>
              </a:lnSpc>
            </a:pPr>
            <a:endParaRPr lang="en-US" sz="4800" dirty="0">
              <a:solidFill>
                <a:srgbClr val="2E2E2E"/>
              </a:solidFill>
              <a:latin typeface="Montserrat Classic"/>
            </a:endParaRPr>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08728">
            <a:off x="6461224" y="-4582532"/>
            <a:ext cx="15887340" cy="15887340"/>
          </a:xfrm>
          <a:custGeom>
            <a:avLst/>
            <a:gdLst/>
            <a:ahLst/>
            <a:cxnLst/>
            <a:rect l="l" t="t" r="r" b="b"/>
            <a:pathLst>
              <a:path w="15887340" h="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15" name="Freeform 15"/>
          <p:cNvSpPr/>
          <p:nvPr/>
        </p:nvSpPr>
        <p:spPr>
          <a:xfrm rot="20190673" flipH="1">
            <a:off x="11883943" y="114307"/>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extLst>
                <a:ext uri="{96DAC541-7B7A-43D3-8B79-37D633B846F1}">
                  <asvg:svgBlip xmlns="" xmlns:asvg="http://schemas.microsoft.com/office/drawing/2016/SVG/main" r:embed="rId8"/>
                </a:ext>
              </a:extLst>
            </a:blip>
            <a:stretch>
              <a:fillRect/>
            </a:stretch>
          </a:blipFill>
        </p:spPr>
      </p:sp>
      <p:sp>
        <p:nvSpPr>
          <p:cNvPr id="22" name="TextBox 22"/>
          <p:cNvSpPr txBox="1"/>
          <p:nvPr/>
        </p:nvSpPr>
        <p:spPr>
          <a:xfrm>
            <a:off x="785754" y="785782"/>
            <a:ext cx="9715568" cy="2308324"/>
          </a:xfrm>
          <a:prstGeom prst="rect">
            <a:avLst/>
          </a:prstGeom>
        </p:spPr>
        <p:txBody>
          <a:bodyPr wrap="square" lIns="0" tIns="0" rIns="0" bIns="0" rtlCol="0" anchor="t">
            <a:spAutoFit/>
          </a:bodyPr>
          <a:lstStyle/>
          <a:p>
            <a:pPr>
              <a:lnSpc>
                <a:spcPts val="9000"/>
              </a:lnSpc>
            </a:pPr>
            <a:r>
              <a:rPr lang="en-US" sz="7200" dirty="0" smtClean="0">
                <a:solidFill>
                  <a:srgbClr val="004AAD"/>
                </a:solidFill>
                <a:latin typeface="Montserrat Classic Bold"/>
              </a:rPr>
              <a:t>Current &amp; Upcoming Trends in </a:t>
            </a:r>
            <a:r>
              <a:rPr lang="en-US" sz="7200" dirty="0" err="1" smtClean="0">
                <a:solidFill>
                  <a:srgbClr val="004AAD"/>
                </a:solidFill>
                <a:latin typeface="Montserrat Classic Bold"/>
              </a:rPr>
              <a:t>ReactJs</a:t>
            </a:r>
            <a:endParaRPr lang="en-US" sz="7200" dirty="0">
              <a:solidFill>
                <a:srgbClr val="004AAD"/>
              </a:solidFill>
              <a:latin typeface="Montserrat Classic Bold"/>
            </a:endParaRPr>
          </a:p>
        </p:txBody>
      </p:sp>
      <p:sp>
        <p:nvSpPr>
          <p:cNvPr id="23" name="TextBox 23"/>
          <p:cNvSpPr txBox="1"/>
          <p:nvPr/>
        </p:nvSpPr>
        <p:spPr>
          <a:xfrm>
            <a:off x="714316" y="3857616"/>
            <a:ext cx="11858708" cy="4103688"/>
          </a:xfrm>
          <a:prstGeom prst="rect">
            <a:avLst/>
          </a:prstGeom>
        </p:spPr>
        <p:txBody>
          <a:bodyPr wrap="square" lIns="0" tIns="0" rIns="0" bIns="0" rtlCol="0" anchor="t">
            <a:spAutoFit/>
          </a:bodyPr>
          <a:lstStyle/>
          <a:p>
            <a:pPr algn="just">
              <a:lnSpc>
                <a:spcPts val="3999"/>
              </a:lnSpc>
              <a:buFont typeface="Wingdings" pitchFamily="2" charset="2"/>
              <a:buChar char="Ø"/>
            </a:pPr>
            <a:endParaRPr lang="en-US" sz="4800" dirty="0" smtClean="0">
              <a:solidFill>
                <a:srgbClr val="2E2E2E"/>
              </a:solidFill>
              <a:latin typeface="Footlight MT Light" pitchFamily="18" charset="0"/>
            </a:endParaRPr>
          </a:p>
          <a:p>
            <a:pPr algn="just">
              <a:lnSpc>
                <a:spcPts val="3999"/>
              </a:lnSpc>
              <a:buFont typeface="Wingdings" pitchFamily="2" charset="2"/>
              <a:buChar char="Ø"/>
            </a:pPr>
            <a:r>
              <a:rPr lang="en-US" sz="4400" dirty="0" smtClean="0">
                <a:solidFill>
                  <a:srgbClr val="2E2E2E"/>
                </a:solidFill>
                <a:latin typeface="Footlight MT Light" pitchFamily="18" charset="0"/>
              </a:rPr>
              <a:t>Full stack development enables responsive and interactive user interfaces. Creating AI-enabled full stack web and mobile applications streamlines and simplifies tasks, saving time and money. You can process large amounts of data quickly and accurately to make better decisions or forecasts.</a:t>
            </a:r>
          </a:p>
          <a:p>
            <a:pPr>
              <a:lnSpc>
                <a:spcPts val="3999"/>
              </a:lnSpc>
            </a:pPr>
            <a:endParaRPr lang="en-US" sz="3200" dirty="0" smtClean="0">
              <a:solidFill>
                <a:srgbClr val="2E2E2E"/>
              </a:solidFill>
              <a:latin typeface="Baskerville Old Face" pitchFamily="18" charset="0"/>
            </a:endParaRPr>
          </a:p>
        </p:txBody>
      </p:sp>
      <p:sp>
        <p:nvSpPr>
          <p:cNvPr id="24" name="Freeform 24"/>
          <p:cNvSpPr/>
          <p:nvPr/>
        </p:nvSpPr>
        <p:spPr>
          <a:xfrm rot="1082301">
            <a:off x="-5072607" y="6650746"/>
            <a:ext cx="11928886" cy="8231043"/>
          </a:xfrm>
          <a:custGeom>
            <a:avLst/>
            <a:gdLst/>
            <a:ahLst/>
            <a:cxnLst/>
            <a:rect l="l" t="t" r="r" b="b"/>
            <a:pathLst>
              <a:path w="11928886" h="8231043">
                <a:moveTo>
                  <a:pt x="0" y="0"/>
                </a:moveTo>
                <a:lnTo>
                  <a:pt x="11928886" y="0"/>
                </a:lnTo>
                <a:lnTo>
                  <a:pt x="11928886" y="8231043"/>
                </a:lnTo>
                <a:lnTo>
                  <a:pt x="0" y="8231043"/>
                </a:lnTo>
                <a:lnTo>
                  <a:pt x="0" y="0"/>
                </a:lnTo>
                <a:close/>
              </a:path>
            </a:pathLst>
          </a:custGeom>
          <a:blipFill>
            <a:blip r:embed="rId9">
              <a:alphaModFix amt="50000"/>
              <a:extLst>
                <a:ext uri="{96DAC541-7B7A-43D3-8B79-37D633B846F1}">
                  <asvg:svgBlip xmlns="" xmlns:asvg="http://schemas.microsoft.com/office/drawing/2016/SVG/main" r:embed="rId11"/>
                </a:ext>
              </a:extLst>
            </a:blip>
            <a:stretch>
              <a:fillRect/>
            </a:stretch>
          </a:blipFill>
        </p:spPr>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073461">
            <a:off x="-9281995" y="-5154521"/>
            <a:ext cx="17617704" cy="17617704"/>
          </a:xfrm>
          <a:custGeom>
            <a:avLst/>
            <a:gdLst/>
            <a:ahLst/>
            <a:cxnLst/>
            <a:rect l="l" t="t" r="r" b="b"/>
            <a:pathLst>
              <a:path w="17617704" h="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8" name="Rectangle 7"/>
          <p:cNvSpPr/>
          <p:nvPr/>
        </p:nvSpPr>
        <p:spPr>
          <a:xfrm>
            <a:off x="1142944" y="1214410"/>
            <a:ext cx="12215898" cy="7889339"/>
          </a:xfrm>
          <a:prstGeom prst="rect">
            <a:avLst/>
          </a:prstGeom>
        </p:spPr>
        <p:txBody>
          <a:bodyPr wrap="square">
            <a:spAutoFit/>
          </a:bodyPr>
          <a:lstStyle/>
          <a:p>
            <a:pPr algn="just">
              <a:lnSpc>
                <a:spcPts val="3840"/>
              </a:lnSpc>
              <a:buFont typeface="Wingdings" pitchFamily="2" charset="2"/>
              <a:buChar char="Ø"/>
            </a:pPr>
            <a:r>
              <a:rPr lang="en-US" sz="4400" dirty="0" smtClean="0">
                <a:solidFill>
                  <a:srgbClr val="2E2E2E"/>
                </a:solidFill>
                <a:latin typeface="Baskerville Old Face" pitchFamily="18" charset="0"/>
              </a:rPr>
              <a:t> In </a:t>
            </a:r>
            <a:r>
              <a:rPr lang="en-US" sz="4400" dirty="0" smtClean="0">
                <a:solidFill>
                  <a:srgbClr val="2E2E2E"/>
                </a:solidFill>
                <a:latin typeface="Baskerville Old Face" pitchFamily="18" charset="0"/>
              </a:rPr>
              <a:t>the future, Full Stack Development is likely to see a greater emphasis on </a:t>
            </a:r>
            <a:r>
              <a:rPr lang="en-US" sz="4400" dirty="0" err="1" smtClean="0">
                <a:solidFill>
                  <a:srgbClr val="2E2E2E"/>
                </a:solidFill>
                <a:latin typeface="Baskerville Old Face" pitchFamily="18" charset="0"/>
              </a:rPr>
              <a:t>microservices</a:t>
            </a:r>
            <a:r>
              <a:rPr lang="en-US" sz="4400" dirty="0" smtClean="0">
                <a:solidFill>
                  <a:srgbClr val="2E2E2E"/>
                </a:solidFill>
                <a:latin typeface="Baskerville Old Face" pitchFamily="18" charset="0"/>
              </a:rPr>
              <a:t> architecture, which allows developers to build complex applications as a collection of smaller, loosely coupled services. This approach provides flexibility and scalability, making it easier to develop and maintain large-scale applications</a:t>
            </a:r>
            <a:r>
              <a:rPr lang="en-US" sz="4400" dirty="0" smtClean="0">
                <a:solidFill>
                  <a:srgbClr val="2E2E2E"/>
                </a:solidFill>
                <a:latin typeface="Baskerville Old Face" pitchFamily="18" charset="0"/>
              </a:rPr>
              <a:t>.</a:t>
            </a:r>
          </a:p>
          <a:p>
            <a:pPr algn="just">
              <a:lnSpc>
                <a:spcPts val="3840"/>
              </a:lnSpc>
              <a:buFont typeface="Wingdings" pitchFamily="2" charset="2"/>
              <a:buChar char="Ø"/>
            </a:pPr>
            <a:endParaRPr lang="en-US" sz="4400" dirty="0" smtClean="0">
              <a:solidFill>
                <a:srgbClr val="2E2E2E"/>
              </a:solidFill>
              <a:latin typeface="Baskerville Old Face" pitchFamily="18" charset="0"/>
            </a:endParaRPr>
          </a:p>
          <a:p>
            <a:pPr algn="just">
              <a:lnSpc>
                <a:spcPts val="3840"/>
              </a:lnSpc>
              <a:buFont typeface="Wingdings" pitchFamily="2" charset="2"/>
              <a:buChar char="Ø"/>
            </a:pPr>
            <a:r>
              <a:rPr lang="en-US" sz="4400" dirty="0" smtClean="0">
                <a:latin typeface="Footlight MT Light" pitchFamily="18" charset="0"/>
              </a:rPr>
              <a:t>In conclusion, the future of full stack development looks promising. With challenges come opportunities, and full stack developers are well-equipped to navigate the changing technological landscape. By embracing online training, developers can stay ahead of the curve and continuously expand their skill sets.</a:t>
            </a:r>
            <a:endParaRPr lang="en-US" sz="4400" dirty="0" smtClean="0">
              <a:solidFill>
                <a:srgbClr val="2E2E2E"/>
              </a:solidFill>
              <a:latin typeface="Footlight MT Light" pitchFamily="18" charset="0"/>
            </a:endParaRPr>
          </a:p>
          <a:p>
            <a:pPr>
              <a:lnSpc>
                <a:spcPts val="3840"/>
              </a:lnSpc>
            </a:pPr>
            <a:endParaRPr lang="en-US" sz="3600" dirty="0" smtClean="0">
              <a:solidFill>
                <a:schemeClr val="tx2">
                  <a:lumMod val="50000"/>
                </a:schemeClr>
              </a:solidFill>
              <a:latin typeface="Footlight MT Light" pitchFamily="18" charset="0"/>
            </a:endParaRPr>
          </a:p>
        </p:txBody>
      </p:sp>
      <p:sp>
        <p:nvSpPr>
          <p:cNvPr id="9" name="Freeform 3"/>
          <p:cNvSpPr/>
          <p:nvPr/>
        </p:nvSpPr>
        <p:spPr>
          <a:xfrm rot="4662819">
            <a:off x="9135487" y="-1796081"/>
            <a:ext cx="12794948" cy="882863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 xmlns:asvg="http://schemas.microsoft.com/office/drawing/2016/SVG/main" r:embed="rId5"/>
                </a:ext>
              </a:extLst>
            </a:blip>
            <a:stretch>
              <a:fillRect/>
            </a:stretch>
          </a:blipFill>
        </p:spPr>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144593">
            <a:off x="8023448" y="-2009860"/>
            <a:ext cx="17617704" cy="17617704"/>
          </a:xfrm>
          <a:custGeom>
            <a:avLst/>
            <a:gdLst/>
            <a:ahLst/>
            <a:cxnLst/>
            <a:rect l="l" t="t" r="r" b="b"/>
            <a:pathLst>
              <a:path w="17617704" h="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662819">
            <a:off x="8489744" y="-2841143"/>
            <a:ext cx="12794948" cy="882863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428564" y="1071534"/>
            <a:ext cx="13858972" cy="2308324"/>
          </a:xfrm>
          <a:prstGeom prst="rect">
            <a:avLst/>
          </a:prstGeom>
        </p:spPr>
        <p:txBody>
          <a:bodyPr wrap="square" lIns="0" tIns="0" rIns="0" bIns="0" rtlCol="0" anchor="t">
            <a:spAutoFit/>
          </a:bodyPr>
          <a:lstStyle/>
          <a:p>
            <a:pPr>
              <a:lnSpc>
                <a:spcPts val="9000"/>
              </a:lnSpc>
            </a:pPr>
            <a:r>
              <a:rPr lang="en-US" sz="7200" dirty="0" smtClean="0">
                <a:solidFill>
                  <a:srgbClr val="004AAD"/>
                </a:solidFill>
                <a:latin typeface="Montserrat Classic Bold"/>
              </a:rPr>
              <a:t>Technology Skills Up-gradation &amp; Learning Growth</a:t>
            </a:r>
            <a:endParaRPr lang="en-US" sz="6600" dirty="0">
              <a:solidFill>
                <a:srgbClr val="004AAD"/>
              </a:solidFill>
              <a:latin typeface="Montserrat Classic Bold"/>
            </a:endParaRPr>
          </a:p>
        </p:txBody>
      </p:sp>
      <p:sp>
        <p:nvSpPr>
          <p:cNvPr id="5" name="TextBox 5"/>
          <p:cNvSpPr txBox="1"/>
          <p:nvPr/>
        </p:nvSpPr>
        <p:spPr>
          <a:xfrm>
            <a:off x="3571836" y="3857616"/>
            <a:ext cx="10787138" cy="4080220"/>
          </a:xfrm>
          <a:prstGeom prst="rect">
            <a:avLst/>
          </a:prstGeom>
        </p:spPr>
        <p:txBody>
          <a:bodyPr wrap="square" lIns="0" tIns="0" rIns="0" bIns="0" rtlCol="0" anchor="t">
            <a:spAutoFit/>
          </a:bodyPr>
          <a:lstStyle/>
          <a:p>
            <a:pPr algn="just">
              <a:lnSpc>
                <a:spcPts val="3999"/>
              </a:lnSpc>
              <a:buFont typeface="Wingdings" pitchFamily="2" charset="2"/>
              <a:buChar char="Ø"/>
            </a:pPr>
            <a:r>
              <a:rPr lang="en-US" sz="3200" b="1" dirty="0" smtClean="0">
                <a:solidFill>
                  <a:srgbClr val="2E2E2E"/>
                </a:solidFill>
                <a:latin typeface="Footlight MT Light" pitchFamily="18" charset="0"/>
              </a:rPr>
              <a:t>As a learner, you have many libraries and frameworks that can help you develop projects for the web. It may even become tricky to pick one and get started at </a:t>
            </a:r>
            <a:r>
              <a:rPr lang="en-US" sz="3200" b="1" dirty="0" err="1" smtClean="0">
                <a:solidFill>
                  <a:srgbClr val="2E2E2E"/>
                </a:solidFill>
                <a:latin typeface="Footlight MT Light" pitchFamily="18" charset="0"/>
              </a:rPr>
              <a:t>times.But</a:t>
            </a:r>
            <a:r>
              <a:rPr lang="en-US" sz="3200" b="1" dirty="0" smtClean="0">
                <a:solidFill>
                  <a:srgbClr val="2E2E2E"/>
                </a:solidFill>
                <a:latin typeface="Footlight MT Light" pitchFamily="18" charset="0"/>
              </a:rPr>
              <a:t> when it comes to learning </a:t>
            </a:r>
            <a:r>
              <a:rPr lang="en-US" sz="3200" b="1" dirty="0" err="1" smtClean="0">
                <a:solidFill>
                  <a:srgbClr val="2E2E2E"/>
                </a:solidFill>
                <a:latin typeface="Footlight MT Light" pitchFamily="18" charset="0"/>
              </a:rPr>
              <a:t>ReactJS</a:t>
            </a:r>
            <a:r>
              <a:rPr lang="en-US" sz="3200" b="1" dirty="0" smtClean="0">
                <a:solidFill>
                  <a:srgbClr val="2E2E2E"/>
                </a:solidFill>
                <a:latin typeface="Footlight MT Light" pitchFamily="18" charset="0"/>
              </a:rPr>
              <a:t>, it shouldn't be a difficult decision to </a:t>
            </a:r>
            <a:r>
              <a:rPr lang="en-US" sz="3200" b="1" dirty="0" err="1" smtClean="0">
                <a:solidFill>
                  <a:srgbClr val="2E2E2E"/>
                </a:solidFill>
                <a:latin typeface="Footlight MT Light" pitchFamily="18" charset="0"/>
              </a:rPr>
              <a:t>make.ReactJS</a:t>
            </a:r>
            <a:r>
              <a:rPr lang="en-US" sz="3200" b="1" dirty="0" smtClean="0">
                <a:solidFill>
                  <a:srgbClr val="2E2E2E"/>
                </a:solidFill>
                <a:latin typeface="Footlight MT Light" pitchFamily="18" charset="0"/>
              </a:rPr>
              <a:t> (aka React) is an open-source JavaScript-based user interface library. It is insanely popular in web development communities today. React Native is equally popular among mobile application developers.</a:t>
            </a:r>
            <a:endParaRPr lang="en-US" sz="3200" b="1" dirty="0">
              <a:solidFill>
                <a:srgbClr val="2E2E2E"/>
              </a:solidFill>
              <a:latin typeface="Footlight MT Light" pitchFamily="18" charset="0"/>
            </a:endParaRPr>
          </a:p>
        </p:txBody>
      </p:sp>
      <p:sp>
        <p:nvSpPr>
          <p:cNvPr id="14" name="Freeform 14"/>
          <p:cNvSpPr/>
          <p:nvPr/>
        </p:nvSpPr>
        <p:spPr>
          <a:xfrm rot="8905814" flipH="1">
            <a:off x="-4266374" y="6074235"/>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 xmlns:asvg="http://schemas.microsoft.com/office/drawing/2016/SVG/main" r:embed="rId7"/>
                </a:ext>
              </a:extLst>
            </a:blip>
            <a:stretch>
              <a:fillRect/>
            </a:stretch>
          </a:blipFill>
        </p:spPr>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345939" y="-11417745"/>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785754" y="1357286"/>
            <a:ext cx="16287864" cy="1154162"/>
          </a:xfrm>
          <a:prstGeom prst="rect">
            <a:avLst/>
          </a:prstGeom>
        </p:spPr>
        <p:txBody>
          <a:bodyPr wrap="square" lIns="0" tIns="0" rIns="0" bIns="0" rtlCol="0" anchor="t">
            <a:spAutoFit/>
          </a:bodyPr>
          <a:lstStyle/>
          <a:p>
            <a:pPr>
              <a:lnSpc>
                <a:spcPts val="9000"/>
              </a:lnSpc>
            </a:pPr>
            <a:r>
              <a:rPr lang="en-US" sz="8100" dirty="0" smtClean="0">
                <a:solidFill>
                  <a:srgbClr val="004AAD"/>
                </a:solidFill>
                <a:latin typeface="Montserrat Classic Bold"/>
              </a:rPr>
              <a:t>Learning at </a:t>
            </a:r>
            <a:r>
              <a:rPr lang="en-US" sz="8100" dirty="0" smtClean="0">
                <a:solidFill>
                  <a:srgbClr val="004AAD"/>
                </a:solidFill>
                <a:latin typeface="Montserrat Classic Bold"/>
              </a:rPr>
              <a:t>TOPS Technologies</a:t>
            </a:r>
            <a:endParaRPr lang="en-US" sz="8100" dirty="0">
              <a:solidFill>
                <a:srgbClr val="004AAD"/>
              </a:solidFill>
              <a:latin typeface="Montserrat Classic Bold"/>
            </a:endParaRP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 xmlns:asvg="http://schemas.microsoft.com/office/drawing/2016/SVG/main" r:embed="rId11"/>
                </a:ext>
              </a:extLst>
            </a:blip>
            <a:stretch>
              <a:fillRect/>
            </a:stretch>
          </a:blipFill>
        </p:spPr>
      </p:sp>
      <p:sp>
        <p:nvSpPr>
          <p:cNvPr id="28" name="TextBox 27"/>
          <p:cNvSpPr txBox="1"/>
          <p:nvPr/>
        </p:nvSpPr>
        <p:spPr>
          <a:xfrm>
            <a:off x="2500266" y="3500426"/>
            <a:ext cx="12968487" cy="3231654"/>
          </a:xfrm>
          <a:prstGeom prst="rect">
            <a:avLst/>
          </a:prstGeom>
          <a:noFill/>
        </p:spPr>
        <p:txBody>
          <a:bodyPr wrap="none" rtlCol="0">
            <a:spAutoFit/>
          </a:bodyPr>
          <a:lstStyle/>
          <a:p>
            <a:pPr algn="ctr"/>
            <a:r>
              <a:rPr lang="en-US" sz="6000" dirty="0" smtClean="0">
                <a:latin typeface="Footlight MT Light" pitchFamily="18" charset="0"/>
              </a:rPr>
              <a:t>HTML, CSS, Bootstrap, </a:t>
            </a:r>
            <a:r>
              <a:rPr lang="en-US" sz="6000" dirty="0" err="1" smtClean="0">
                <a:latin typeface="Footlight MT Light" pitchFamily="18" charset="0"/>
              </a:rPr>
              <a:t>Javascript</a:t>
            </a:r>
            <a:r>
              <a:rPr lang="en-US" sz="6000" dirty="0" smtClean="0">
                <a:latin typeface="Footlight MT Light" pitchFamily="18" charset="0"/>
              </a:rPr>
              <a:t>, </a:t>
            </a:r>
            <a:r>
              <a:rPr lang="en-US" sz="6000" dirty="0" err="1" smtClean="0">
                <a:latin typeface="Footlight MT Light" pitchFamily="18" charset="0"/>
              </a:rPr>
              <a:t>Jquery</a:t>
            </a:r>
            <a:endParaRPr lang="en-US" sz="6000" dirty="0" smtClean="0">
              <a:latin typeface="Footlight MT Light" pitchFamily="18" charset="0"/>
            </a:endParaRPr>
          </a:p>
          <a:p>
            <a:pPr algn="ctr"/>
            <a:r>
              <a:rPr lang="en-US" sz="6000" dirty="0" err="1" smtClean="0">
                <a:latin typeface="Footlight MT Light" pitchFamily="18" charset="0"/>
              </a:rPr>
              <a:t>Ad.</a:t>
            </a:r>
            <a:r>
              <a:rPr lang="en-US" sz="6000" dirty="0" smtClean="0">
                <a:latin typeface="Footlight MT Light" pitchFamily="18" charset="0"/>
              </a:rPr>
              <a:t> </a:t>
            </a:r>
            <a:r>
              <a:rPr lang="en-US" sz="6000" dirty="0" err="1" smtClean="0">
                <a:latin typeface="Footlight MT Light" pitchFamily="18" charset="0"/>
              </a:rPr>
              <a:t>Javascript</a:t>
            </a:r>
            <a:r>
              <a:rPr lang="en-US" sz="6000" dirty="0" smtClean="0">
                <a:latin typeface="Footlight MT Light" pitchFamily="18" charset="0"/>
              </a:rPr>
              <a:t>, </a:t>
            </a:r>
            <a:r>
              <a:rPr lang="en-US" sz="6000" dirty="0" err="1" smtClean="0">
                <a:latin typeface="Footlight MT Light" pitchFamily="18" charset="0"/>
              </a:rPr>
              <a:t>ReactJS</a:t>
            </a:r>
            <a:r>
              <a:rPr lang="en-US" sz="6000" dirty="0" smtClean="0">
                <a:latin typeface="Footlight MT Light" pitchFamily="18" charset="0"/>
              </a:rPr>
              <a:t>, </a:t>
            </a:r>
            <a:r>
              <a:rPr lang="en-US" sz="6000" dirty="0" err="1" smtClean="0">
                <a:latin typeface="Footlight MT Light" pitchFamily="18" charset="0"/>
              </a:rPr>
              <a:t>Redux</a:t>
            </a:r>
            <a:endParaRPr lang="en-US" sz="6000" dirty="0" smtClean="0">
              <a:latin typeface="Footlight MT Light" pitchFamily="18" charset="0"/>
            </a:endParaRPr>
          </a:p>
          <a:p>
            <a:pPr algn="ctr"/>
            <a:r>
              <a:rPr lang="en-US" sz="6000" dirty="0" smtClean="0">
                <a:latin typeface="Footlight MT Light" pitchFamily="18" charset="0"/>
              </a:rPr>
              <a:t>PHP, </a:t>
            </a:r>
            <a:r>
              <a:rPr lang="en-US" sz="6000" dirty="0" err="1" smtClean="0">
                <a:latin typeface="Footlight MT Light" pitchFamily="18" charset="0"/>
              </a:rPr>
              <a:t>Laravel</a:t>
            </a:r>
            <a:r>
              <a:rPr lang="en-US" sz="6000" dirty="0" smtClean="0">
                <a:latin typeface="Footlight MT Light" pitchFamily="18" charset="0"/>
              </a:rPr>
              <a:t>, Ajax, SQL</a:t>
            </a:r>
            <a:endParaRPr lang="en-US" sz="6000" dirty="0" smtClean="0">
              <a:latin typeface="Footlight MT Light" pitchFamily="18" charset="0"/>
            </a:endParaRPr>
          </a:p>
          <a:p>
            <a:r>
              <a:rPr lang="en-US" sz="2400" dirty="0" smtClean="0"/>
              <a:t> </a:t>
            </a:r>
            <a:endParaRPr lang="en-US" sz="2400"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1643010" y="714344"/>
            <a:ext cx="14787666" cy="1154162"/>
          </a:xfrm>
          <a:prstGeom prst="rect">
            <a:avLst/>
          </a:prstGeom>
        </p:spPr>
        <p:txBody>
          <a:bodyPr wrap="square" lIns="0" tIns="0" rIns="0" bIns="0" rtlCol="0" anchor="t">
            <a:spAutoFit/>
          </a:bodyPr>
          <a:lstStyle/>
          <a:p>
            <a:pPr algn="ctr">
              <a:lnSpc>
                <a:spcPts val="9000"/>
              </a:lnSpc>
            </a:pPr>
            <a:r>
              <a:rPr lang="en-US" sz="8000" dirty="0" smtClean="0">
                <a:solidFill>
                  <a:srgbClr val="004AAD"/>
                </a:solidFill>
                <a:latin typeface="Montserrat Classic Bold"/>
              </a:rPr>
              <a:t>Why this Course : this Field?</a:t>
            </a:r>
            <a:endParaRPr lang="en-US" sz="8000" dirty="0">
              <a:solidFill>
                <a:srgbClr val="004AAD"/>
              </a:solidFill>
              <a:latin typeface="Montserrat Classic Bold"/>
            </a:endParaRPr>
          </a:p>
        </p:txBody>
      </p:sp>
      <p:sp>
        <p:nvSpPr>
          <p:cNvPr id="11" name="TextBox 11"/>
          <p:cNvSpPr txBox="1"/>
          <p:nvPr/>
        </p:nvSpPr>
        <p:spPr>
          <a:xfrm>
            <a:off x="3000332" y="2714608"/>
            <a:ext cx="12287336" cy="4431983"/>
          </a:xfrm>
          <a:prstGeom prst="rect">
            <a:avLst/>
          </a:prstGeom>
        </p:spPr>
        <p:txBody>
          <a:bodyPr wrap="square" lIns="0" tIns="0" rIns="0" bIns="0" rtlCol="0" anchor="t">
            <a:spAutoFit/>
          </a:bodyPr>
          <a:lstStyle/>
          <a:p>
            <a:pPr algn="just">
              <a:buFont typeface="Wingdings" pitchFamily="2" charset="2"/>
              <a:buChar char="v"/>
            </a:pPr>
            <a:r>
              <a:rPr lang="en-US" sz="4800" dirty="0" smtClean="0">
                <a:latin typeface="Footlight MT Light" pitchFamily="18" charset="0"/>
              </a:rPr>
              <a:t>A Full Stack Developer's career goal should include achieving proficiency in a variety of programming languages and frameworks. This mastery allows for flexibility in tackling different projects and staying relevant in a field that's constantly introducing new technologies.</a:t>
            </a:r>
            <a:endParaRPr lang="en-US" sz="4800" dirty="0">
              <a:latin typeface="Footlight MT Light" pitchFamily="18"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478</Words>
  <Application>Microsoft Office PowerPoint</Application>
  <PresentationFormat>Custom</PresentationFormat>
  <Paragraphs>29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Montserrat Classic Bold</vt:lpstr>
      <vt:lpstr>Eras Medium ITC</vt:lpstr>
      <vt:lpstr>Footlight MT Light</vt:lpstr>
      <vt:lpstr>Montserrat Classic</vt:lpstr>
      <vt:lpstr>Baskerville Old Face</vt:lpstr>
      <vt:lpstr>Wingdings</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dc:creator>Ankita Sahu</dc:creator>
  <cp:lastModifiedBy>hp</cp:lastModifiedBy>
  <cp:revision>40</cp:revision>
  <dcterms:created xsi:type="dcterms:W3CDTF">2006-08-16T00:00:00Z</dcterms:created>
  <dcterms:modified xsi:type="dcterms:W3CDTF">2024-05-11T13:13:32Z</dcterms:modified>
  <dc:identifier>DAGCwLFgfcI</dc:identifier>
</cp:coreProperties>
</file>