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87" r:id="rId7"/>
    <p:sldId id="264" r:id="rId8"/>
    <p:sldId id="265" r:id="rId9"/>
    <p:sldId id="288" r:id="rId10"/>
    <p:sldId id="289" r:id="rId11"/>
    <p:sldId id="260" r:id="rId12"/>
    <p:sldId id="261" r:id="rId13"/>
    <p:sldId id="262" r:id="rId14"/>
    <p:sldId id="290" r:id="rId15"/>
    <p:sldId id="278" r:id="rId16"/>
    <p:sldId id="279" r:id="rId17"/>
    <p:sldId id="280" r:id="rId18"/>
    <p:sldId id="281" r:id="rId19"/>
    <p:sldId id="282" r:id="rId20"/>
    <p:sldId id="283" r:id="rId21"/>
    <p:sldId id="284" r:id="rId22"/>
    <p:sldId id="285"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3.jpg"/></Relationships>
</file>

<file path=ppt/diagrams/_rels/data2.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2B6639-5002-4EF2-88E8-4D2E27909E87}" type="doc">
      <dgm:prSet loTypeId="urn:microsoft.com/office/officeart/2008/layout/HexagonCluster" loCatId="picture" qsTypeId="urn:microsoft.com/office/officeart/2005/8/quickstyle/simple1" qsCatId="simple" csTypeId="urn:microsoft.com/office/officeart/2005/8/colors/accent1_2" csCatId="accent1" phldr="1"/>
      <dgm:spPr/>
    </dgm:pt>
    <dgm:pt modelId="{DE7D2569-A50C-41C5-92F5-BDC2985C4483}">
      <dgm:prSet phldrT="[Text]"/>
      <dgm:spPr>
        <a:solidFill>
          <a:schemeClr val="bg1">
            <a:lumMod val="85000"/>
            <a:lumOff val="15000"/>
          </a:schemeClr>
        </a:solidFill>
      </dgm:spPr>
      <dgm:t>
        <a:bodyPr/>
        <a:lstStyle/>
        <a:p>
          <a:r>
            <a:rPr lang="en-US" dirty="0">
              <a:solidFill>
                <a:schemeClr val="tx1">
                  <a:lumMod val="95000"/>
                </a:schemeClr>
              </a:solidFill>
            </a:rPr>
            <a:t>VLSI </a:t>
          </a:r>
          <a:r>
            <a:rPr lang="en-US" dirty="0" err="1">
              <a:solidFill>
                <a:schemeClr val="tx1">
                  <a:lumMod val="95000"/>
                </a:schemeClr>
              </a:solidFill>
            </a:rPr>
            <a:t>arduino</a:t>
          </a:r>
          <a:r>
            <a:rPr lang="en-US" dirty="0">
              <a:solidFill>
                <a:schemeClr val="tx1">
                  <a:lumMod val="95000"/>
                </a:schemeClr>
              </a:solidFill>
            </a:rPr>
            <a:t> based PROJECT</a:t>
          </a:r>
          <a:endParaRPr lang="en-IN" dirty="0">
            <a:solidFill>
              <a:schemeClr val="tx1">
                <a:lumMod val="95000"/>
              </a:schemeClr>
            </a:solidFill>
          </a:endParaRPr>
        </a:p>
      </dgm:t>
    </dgm:pt>
    <dgm:pt modelId="{B7BAD77B-48D6-481B-8797-88B08D2BEF02}" type="parTrans" cxnId="{B0B1819A-C2DC-4402-9FC7-617168077898}">
      <dgm:prSet/>
      <dgm:spPr/>
      <dgm:t>
        <a:bodyPr/>
        <a:lstStyle/>
        <a:p>
          <a:endParaRPr lang="en-IN"/>
        </a:p>
      </dgm:t>
    </dgm:pt>
    <dgm:pt modelId="{976E8599-5D59-4FED-AE05-4FDD5FB879BB}" type="sibTrans" cxnId="{B0B1819A-C2DC-4402-9FC7-617168077898}">
      <dgm:prSet/>
      <dgm:spPr>
        <a:blipFill>
          <a:blip xmlns:r="http://schemas.openxmlformats.org/officeDocument/2006/relationships" r:embed="rId1"/>
          <a:srcRect/>
          <a:stretch>
            <a:fillRect l="-7000" r="-7000"/>
          </a:stretch>
        </a:blipFill>
      </dgm:spPr>
      <dgm:t>
        <a:bodyPr/>
        <a:lstStyle/>
        <a:p>
          <a:endParaRPr lang="en-IN"/>
        </a:p>
      </dgm:t>
    </dgm:pt>
    <dgm:pt modelId="{1704FF78-8D99-426D-8535-508DB2CC7C6B}" type="pres">
      <dgm:prSet presAssocID="{022B6639-5002-4EF2-88E8-4D2E27909E87}" presName="Name0" presStyleCnt="0">
        <dgm:presLayoutVars>
          <dgm:chMax val="21"/>
          <dgm:chPref val="21"/>
        </dgm:presLayoutVars>
      </dgm:prSet>
      <dgm:spPr/>
    </dgm:pt>
    <dgm:pt modelId="{399B948F-15EE-4972-AC79-DE80916E0AB5}" type="pres">
      <dgm:prSet presAssocID="{DE7D2569-A50C-41C5-92F5-BDC2985C4483}" presName="text1" presStyleCnt="0"/>
      <dgm:spPr/>
    </dgm:pt>
    <dgm:pt modelId="{B082E26A-4301-461A-8EF4-396E722AC0E9}" type="pres">
      <dgm:prSet presAssocID="{DE7D2569-A50C-41C5-92F5-BDC2985C4483}" presName="textRepeatNode" presStyleLbl="alignNode1" presStyleIdx="0" presStyleCnt="1">
        <dgm:presLayoutVars>
          <dgm:chMax val="0"/>
          <dgm:chPref val="0"/>
          <dgm:bulletEnabled val="1"/>
        </dgm:presLayoutVars>
      </dgm:prSet>
      <dgm:spPr/>
    </dgm:pt>
    <dgm:pt modelId="{4D4463E0-AC2A-441B-81CF-7EED7BB182BE}" type="pres">
      <dgm:prSet presAssocID="{DE7D2569-A50C-41C5-92F5-BDC2985C4483}" presName="textaccent1" presStyleCnt="0"/>
      <dgm:spPr/>
    </dgm:pt>
    <dgm:pt modelId="{C79C42E4-59A7-4630-8B8D-D8DADEC789C2}" type="pres">
      <dgm:prSet presAssocID="{DE7D2569-A50C-41C5-92F5-BDC2985C4483}" presName="accentRepeatNode" presStyleLbl="solidAlignAcc1" presStyleIdx="0" presStyleCnt="2"/>
      <dgm:spPr/>
    </dgm:pt>
    <dgm:pt modelId="{D907AFCC-C5C5-483D-8826-31CDAA72D35D}" type="pres">
      <dgm:prSet presAssocID="{976E8599-5D59-4FED-AE05-4FDD5FB879BB}" presName="image1" presStyleCnt="0"/>
      <dgm:spPr/>
    </dgm:pt>
    <dgm:pt modelId="{95A3E1D1-37FC-4A74-B597-A26F2108B7C4}" type="pres">
      <dgm:prSet presAssocID="{976E8599-5D59-4FED-AE05-4FDD5FB879BB}" presName="imageRepeatNode" presStyleLbl="alignAcc1" presStyleIdx="0" presStyleCnt="1"/>
      <dgm:spPr/>
    </dgm:pt>
    <dgm:pt modelId="{68277AFB-5FB4-4984-B901-E4AA482E7A02}" type="pres">
      <dgm:prSet presAssocID="{976E8599-5D59-4FED-AE05-4FDD5FB879BB}" presName="imageaccent1" presStyleCnt="0"/>
      <dgm:spPr/>
    </dgm:pt>
    <dgm:pt modelId="{BE178A12-BE1B-4E00-83FA-1A6B241ED680}" type="pres">
      <dgm:prSet presAssocID="{976E8599-5D59-4FED-AE05-4FDD5FB879BB}" presName="accentRepeatNode" presStyleLbl="solidAlignAcc1" presStyleIdx="1" presStyleCnt="2"/>
      <dgm:spPr/>
    </dgm:pt>
  </dgm:ptLst>
  <dgm:cxnLst>
    <dgm:cxn modelId="{4F9DA305-3624-4F24-ADD6-E16B425D1C1D}" type="presOf" srcId="{976E8599-5D59-4FED-AE05-4FDD5FB879BB}" destId="{95A3E1D1-37FC-4A74-B597-A26F2108B7C4}" srcOrd="0" destOrd="0" presId="urn:microsoft.com/office/officeart/2008/layout/HexagonCluster"/>
    <dgm:cxn modelId="{8A232B28-6F13-468F-B62B-52E2885B557F}" type="presOf" srcId="{022B6639-5002-4EF2-88E8-4D2E27909E87}" destId="{1704FF78-8D99-426D-8535-508DB2CC7C6B}" srcOrd="0" destOrd="0" presId="urn:microsoft.com/office/officeart/2008/layout/HexagonCluster"/>
    <dgm:cxn modelId="{B0B1819A-C2DC-4402-9FC7-617168077898}" srcId="{022B6639-5002-4EF2-88E8-4D2E27909E87}" destId="{DE7D2569-A50C-41C5-92F5-BDC2985C4483}" srcOrd="0" destOrd="0" parTransId="{B7BAD77B-48D6-481B-8797-88B08D2BEF02}" sibTransId="{976E8599-5D59-4FED-AE05-4FDD5FB879BB}"/>
    <dgm:cxn modelId="{4C520FEF-7B3F-4D8F-93EB-CD502DB52340}" type="presOf" srcId="{DE7D2569-A50C-41C5-92F5-BDC2985C4483}" destId="{B082E26A-4301-461A-8EF4-396E722AC0E9}" srcOrd="0" destOrd="0" presId="urn:microsoft.com/office/officeart/2008/layout/HexagonCluster"/>
    <dgm:cxn modelId="{00FF030A-D039-4F29-B588-6D994B96198E}" type="presParOf" srcId="{1704FF78-8D99-426D-8535-508DB2CC7C6B}" destId="{399B948F-15EE-4972-AC79-DE80916E0AB5}" srcOrd="0" destOrd="0" presId="urn:microsoft.com/office/officeart/2008/layout/HexagonCluster"/>
    <dgm:cxn modelId="{FC62B9FF-FDB6-4E5E-B51D-DAF0921CECDF}" type="presParOf" srcId="{399B948F-15EE-4972-AC79-DE80916E0AB5}" destId="{B082E26A-4301-461A-8EF4-396E722AC0E9}" srcOrd="0" destOrd="0" presId="urn:microsoft.com/office/officeart/2008/layout/HexagonCluster"/>
    <dgm:cxn modelId="{71B34CF6-F7E4-4581-9E8D-8080E99D369A}" type="presParOf" srcId="{1704FF78-8D99-426D-8535-508DB2CC7C6B}" destId="{4D4463E0-AC2A-441B-81CF-7EED7BB182BE}" srcOrd="1" destOrd="0" presId="urn:microsoft.com/office/officeart/2008/layout/HexagonCluster"/>
    <dgm:cxn modelId="{9F5A720F-350A-4DA1-9D7D-13FEED074074}" type="presParOf" srcId="{4D4463E0-AC2A-441B-81CF-7EED7BB182BE}" destId="{C79C42E4-59A7-4630-8B8D-D8DADEC789C2}" srcOrd="0" destOrd="0" presId="urn:microsoft.com/office/officeart/2008/layout/HexagonCluster"/>
    <dgm:cxn modelId="{6F63BD0B-966B-44E7-9409-85208009C327}" type="presParOf" srcId="{1704FF78-8D99-426D-8535-508DB2CC7C6B}" destId="{D907AFCC-C5C5-483D-8826-31CDAA72D35D}" srcOrd="2" destOrd="0" presId="urn:microsoft.com/office/officeart/2008/layout/HexagonCluster"/>
    <dgm:cxn modelId="{3B03B8DF-3FD6-4070-9323-4E10A02EE8D5}" type="presParOf" srcId="{D907AFCC-C5C5-483D-8826-31CDAA72D35D}" destId="{95A3E1D1-37FC-4A74-B597-A26F2108B7C4}" srcOrd="0" destOrd="0" presId="urn:microsoft.com/office/officeart/2008/layout/HexagonCluster"/>
    <dgm:cxn modelId="{B733B275-A844-43B3-809F-AA593D6E2E0A}" type="presParOf" srcId="{1704FF78-8D99-426D-8535-508DB2CC7C6B}" destId="{68277AFB-5FB4-4984-B901-E4AA482E7A02}" srcOrd="3" destOrd="0" presId="urn:microsoft.com/office/officeart/2008/layout/HexagonCluster"/>
    <dgm:cxn modelId="{471E330E-132B-461D-B841-AF66CD27243B}" type="presParOf" srcId="{68277AFB-5FB4-4984-B901-E4AA482E7A02}" destId="{BE178A12-BE1B-4E00-83FA-1A6B241ED680}"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9B3B0C-602C-4154-9D1C-D2AAFCFC4988}"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714CDBB5-6BE7-4E47-BADF-ABD15CCEAFFD}">
      <dgm:prSet phldrT="[Text]"/>
      <dgm:spPr/>
      <dgm:t>
        <a:bodyPr/>
        <a:lstStyle/>
        <a:p>
          <a:r>
            <a:rPr lang="en-US" b="1" u="sng" dirty="0">
              <a:solidFill>
                <a:schemeClr val="bg1">
                  <a:lumMod val="95000"/>
                  <a:lumOff val="5000"/>
                </a:schemeClr>
              </a:solidFill>
            </a:rPr>
            <a:t>Electronics and telecommunications </a:t>
          </a:r>
        </a:p>
        <a:p>
          <a:r>
            <a:rPr lang="en-US" b="1" u="none" dirty="0">
              <a:solidFill>
                <a:srgbClr val="FFC000"/>
              </a:solidFill>
            </a:rPr>
            <a:t>(TC-A)    3</a:t>
          </a:r>
          <a:r>
            <a:rPr lang="en-US" b="1" u="none" baseline="30000" dirty="0">
              <a:solidFill>
                <a:srgbClr val="FFC000"/>
              </a:solidFill>
            </a:rPr>
            <a:t>RD</a:t>
          </a:r>
          <a:r>
            <a:rPr lang="en-US" b="1" u="none" dirty="0">
              <a:solidFill>
                <a:srgbClr val="FFC000"/>
              </a:solidFill>
            </a:rPr>
            <a:t> YEAR</a:t>
          </a:r>
        </a:p>
      </dgm:t>
    </dgm:pt>
    <dgm:pt modelId="{539B123D-AA89-4914-B80D-CA684DCCD6A4}" type="parTrans" cxnId="{AB730485-04F0-4135-A19F-08DC42C7E1F6}">
      <dgm:prSet/>
      <dgm:spPr/>
      <dgm:t>
        <a:bodyPr/>
        <a:lstStyle/>
        <a:p>
          <a:endParaRPr lang="en-IN"/>
        </a:p>
      </dgm:t>
    </dgm:pt>
    <dgm:pt modelId="{37FB0D70-3114-4143-BAF2-35EC13A6C192}" type="sibTrans" cxnId="{AB730485-04F0-4135-A19F-08DC42C7E1F6}">
      <dgm:prSet/>
      <dgm:spPr/>
      <dgm:t>
        <a:bodyPr/>
        <a:lstStyle/>
        <a:p>
          <a:endParaRPr lang="en-IN"/>
        </a:p>
      </dgm:t>
    </dgm:pt>
    <dgm:pt modelId="{56880188-209B-4A51-ADC9-2E4EE447FCF6}" type="pres">
      <dgm:prSet presAssocID="{F59B3B0C-602C-4154-9D1C-D2AAFCFC4988}" presName="Name0" presStyleCnt="0">
        <dgm:presLayoutVars>
          <dgm:chMax/>
          <dgm:chPref/>
          <dgm:dir/>
        </dgm:presLayoutVars>
      </dgm:prSet>
      <dgm:spPr/>
    </dgm:pt>
    <dgm:pt modelId="{26321528-BEC4-44CC-B30C-5090DA34413D}" type="pres">
      <dgm:prSet presAssocID="{714CDBB5-6BE7-4E47-BADF-ABD15CCEAFFD}" presName="composite" presStyleCnt="0">
        <dgm:presLayoutVars>
          <dgm:chMax val="1"/>
          <dgm:chPref val="1"/>
        </dgm:presLayoutVars>
      </dgm:prSet>
      <dgm:spPr/>
    </dgm:pt>
    <dgm:pt modelId="{88F3121A-3DA9-4EA5-96F3-D89ED731389A}" type="pres">
      <dgm:prSet presAssocID="{714CDBB5-6BE7-4E47-BADF-ABD15CCEAFFD}" presName="Accent" presStyleLbl="trAlignAcc1" presStyleIdx="0" presStyleCnt="1" custLinFactNeighborX="-3301" custLinFactNeighborY="2466">
        <dgm:presLayoutVars>
          <dgm:chMax val="0"/>
          <dgm:chPref val="0"/>
        </dgm:presLayoutVars>
      </dgm:prSet>
      <dgm:spPr>
        <a:solidFill>
          <a:schemeClr val="accent2">
            <a:alpha val="40000"/>
          </a:schemeClr>
        </a:solidFill>
      </dgm:spPr>
    </dgm:pt>
    <dgm:pt modelId="{847891AF-AF6F-4545-93F8-CBF8C07A27DE}" type="pres">
      <dgm:prSet presAssocID="{714CDBB5-6BE7-4E47-BADF-ABD15CCEAFFD}" presName="Image" presStyleLbl="alignImgPlace1" presStyleIdx="0" presStyleCnt="1" custScaleX="108868" custLinFactNeighborX="-3673" custLinFactNeighborY="-6152">
        <dgm:presLayoutVars>
          <dgm:chMax val="0"/>
          <dgm:chPref val="0"/>
        </dgm:presLayoutVars>
      </dgm:prSet>
      <dgm:spPr>
        <a:blipFill>
          <a:blip xmlns:r="http://schemas.openxmlformats.org/officeDocument/2006/relationships" r:embed="rId1"/>
          <a:srcRect/>
          <a:stretch>
            <a:fillRect l="-7000" r="-7000"/>
          </a:stretch>
        </a:blipFill>
      </dgm:spPr>
    </dgm:pt>
    <dgm:pt modelId="{906C4EFB-BE8B-4532-B957-712A1A342084}" type="pres">
      <dgm:prSet presAssocID="{714CDBB5-6BE7-4E47-BADF-ABD15CCEAFFD}" presName="ChildComposite" presStyleCnt="0"/>
      <dgm:spPr/>
    </dgm:pt>
    <dgm:pt modelId="{0F52445A-1A30-4F6E-8247-C45E17A38A5A}" type="pres">
      <dgm:prSet presAssocID="{714CDBB5-6BE7-4E47-BADF-ABD15CCEAFFD}" presName="Child" presStyleLbl="node1" presStyleIdx="0" presStyleCnt="0">
        <dgm:presLayoutVars>
          <dgm:chMax val="0"/>
          <dgm:chPref val="0"/>
          <dgm:bulletEnabled val="1"/>
        </dgm:presLayoutVars>
      </dgm:prSet>
      <dgm:spPr/>
    </dgm:pt>
    <dgm:pt modelId="{3AED9EEC-4A17-41F1-9D92-B4B3E010652B}" type="pres">
      <dgm:prSet presAssocID="{714CDBB5-6BE7-4E47-BADF-ABD15CCEAFFD}" presName="Parent" presStyleLbl="revTx" presStyleIdx="0" presStyleCnt="1">
        <dgm:presLayoutVars>
          <dgm:chMax val="1"/>
          <dgm:chPref val="0"/>
          <dgm:bulletEnabled val="1"/>
        </dgm:presLayoutVars>
      </dgm:prSet>
      <dgm:spPr/>
    </dgm:pt>
  </dgm:ptLst>
  <dgm:cxnLst>
    <dgm:cxn modelId="{B932506A-9EB6-43FA-8246-4E01FB53F6E2}" type="presOf" srcId="{F59B3B0C-602C-4154-9D1C-D2AAFCFC4988}" destId="{56880188-209B-4A51-ADC9-2E4EE447FCF6}" srcOrd="0" destOrd="0" presId="urn:microsoft.com/office/officeart/2008/layout/CaptionedPictures"/>
    <dgm:cxn modelId="{AB730485-04F0-4135-A19F-08DC42C7E1F6}" srcId="{F59B3B0C-602C-4154-9D1C-D2AAFCFC4988}" destId="{714CDBB5-6BE7-4E47-BADF-ABD15CCEAFFD}" srcOrd="0" destOrd="0" parTransId="{539B123D-AA89-4914-B80D-CA684DCCD6A4}" sibTransId="{37FB0D70-3114-4143-BAF2-35EC13A6C192}"/>
    <dgm:cxn modelId="{24159889-EC4A-4016-AE20-B388EF0B4FD4}" type="presOf" srcId="{714CDBB5-6BE7-4E47-BADF-ABD15CCEAFFD}" destId="{3AED9EEC-4A17-41F1-9D92-B4B3E010652B}" srcOrd="0" destOrd="0" presId="urn:microsoft.com/office/officeart/2008/layout/CaptionedPictures"/>
    <dgm:cxn modelId="{6F754B5E-6820-4996-B6A1-F834B9D9D838}" type="presParOf" srcId="{56880188-209B-4A51-ADC9-2E4EE447FCF6}" destId="{26321528-BEC4-44CC-B30C-5090DA34413D}" srcOrd="0" destOrd="0" presId="urn:microsoft.com/office/officeart/2008/layout/CaptionedPictures"/>
    <dgm:cxn modelId="{8C1D7A54-05BD-489C-8CDB-11869CC09CB8}" type="presParOf" srcId="{26321528-BEC4-44CC-B30C-5090DA34413D}" destId="{88F3121A-3DA9-4EA5-96F3-D89ED731389A}" srcOrd="0" destOrd="0" presId="urn:microsoft.com/office/officeart/2008/layout/CaptionedPictures"/>
    <dgm:cxn modelId="{57C6051A-3214-43B8-BC27-AF6836D726D3}" type="presParOf" srcId="{26321528-BEC4-44CC-B30C-5090DA34413D}" destId="{847891AF-AF6F-4545-93F8-CBF8C07A27DE}" srcOrd="1" destOrd="0" presId="urn:microsoft.com/office/officeart/2008/layout/CaptionedPictures"/>
    <dgm:cxn modelId="{EA71D696-DBF7-457A-A915-E5001345FB6A}" type="presParOf" srcId="{26321528-BEC4-44CC-B30C-5090DA34413D}" destId="{906C4EFB-BE8B-4532-B957-712A1A342084}" srcOrd="2" destOrd="0" presId="urn:microsoft.com/office/officeart/2008/layout/CaptionedPictures"/>
    <dgm:cxn modelId="{AA1A8AE3-A163-4548-8D6F-CA82CBC1804E}" type="presParOf" srcId="{906C4EFB-BE8B-4532-B957-712A1A342084}" destId="{0F52445A-1A30-4F6E-8247-C45E17A38A5A}" srcOrd="0" destOrd="0" presId="urn:microsoft.com/office/officeart/2008/layout/CaptionedPictures"/>
    <dgm:cxn modelId="{E07081AF-2130-49D9-9191-6309860B97B0}" type="presParOf" srcId="{906C4EFB-BE8B-4532-B957-712A1A342084}" destId="{3AED9EEC-4A17-41F1-9D92-B4B3E010652B}"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2E26A-4301-461A-8EF4-396E722AC0E9}">
      <dsp:nvSpPr>
        <dsp:cNvPr id="0" name=""/>
        <dsp:cNvSpPr/>
      </dsp:nvSpPr>
      <dsp:spPr>
        <a:xfrm>
          <a:off x="5101029" y="1010001"/>
          <a:ext cx="2216857" cy="1909077"/>
        </a:xfrm>
        <a:prstGeom prst="hexagon">
          <a:avLst>
            <a:gd name="adj" fmla="val 25000"/>
            <a:gd name="vf" fmla="val 115470"/>
          </a:avLst>
        </a:prstGeom>
        <a:solidFill>
          <a:schemeClr val="bg1">
            <a:lumMod val="85000"/>
            <a:lumOff val="15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1750" rIns="0"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lumMod val="95000"/>
                </a:schemeClr>
              </a:solidFill>
            </a:rPr>
            <a:t>VLSI </a:t>
          </a:r>
          <a:r>
            <a:rPr lang="en-US" sz="2500" kern="1200" dirty="0" err="1">
              <a:solidFill>
                <a:schemeClr val="tx1">
                  <a:lumMod val="95000"/>
                </a:schemeClr>
              </a:solidFill>
            </a:rPr>
            <a:t>arduino</a:t>
          </a:r>
          <a:r>
            <a:rPr lang="en-US" sz="2500" kern="1200" dirty="0">
              <a:solidFill>
                <a:schemeClr val="tx1">
                  <a:lumMod val="95000"/>
                </a:schemeClr>
              </a:solidFill>
            </a:rPr>
            <a:t> based PROJECT</a:t>
          </a:r>
          <a:endParaRPr lang="en-IN" sz="2500" kern="1200" dirty="0">
            <a:solidFill>
              <a:schemeClr val="tx1">
                <a:lumMod val="95000"/>
              </a:schemeClr>
            </a:solidFill>
          </a:endParaRPr>
        </a:p>
      </dsp:txBody>
      <dsp:txXfrm>
        <a:off x="5444857" y="1306093"/>
        <a:ext cx="1529201" cy="1316893"/>
      </dsp:txXfrm>
    </dsp:sp>
    <dsp:sp modelId="{C79C42E4-59A7-4630-8B8D-D8DADEC789C2}">
      <dsp:nvSpPr>
        <dsp:cNvPr id="0" name=""/>
        <dsp:cNvSpPr/>
      </dsp:nvSpPr>
      <dsp:spPr>
        <a:xfrm>
          <a:off x="5152452" y="1853031"/>
          <a:ext cx="258734" cy="223309"/>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A3E1D1-37FC-4A74-B597-A26F2108B7C4}">
      <dsp:nvSpPr>
        <dsp:cNvPr id="0" name=""/>
        <dsp:cNvSpPr/>
      </dsp:nvSpPr>
      <dsp:spPr>
        <a:xfrm>
          <a:off x="3268832" y="0"/>
          <a:ext cx="2214022" cy="1908493"/>
        </a:xfrm>
        <a:prstGeom prst="hexagon">
          <a:avLst>
            <a:gd name="adj" fmla="val 25000"/>
            <a:gd name="vf" fmla="val 115470"/>
          </a:avLst>
        </a:prstGeom>
        <a:blipFill>
          <a:blip xmlns:r="http://schemas.openxmlformats.org/officeDocument/2006/relationships" r:embed="rId1"/>
          <a:srcRect/>
          <a:stretch>
            <a:fillRect l="-7000" r="-7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178A12-BE1B-4E00-83FA-1A6B241ED680}">
      <dsp:nvSpPr>
        <dsp:cNvPr id="0" name=""/>
        <dsp:cNvSpPr/>
      </dsp:nvSpPr>
      <dsp:spPr>
        <a:xfrm>
          <a:off x="4767792" y="1644317"/>
          <a:ext cx="258734" cy="223309"/>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3121A-3DA9-4EA5-96F3-D89ED731389A}">
      <dsp:nvSpPr>
        <dsp:cNvPr id="0" name=""/>
        <dsp:cNvSpPr/>
      </dsp:nvSpPr>
      <dsp:spPr>
        <a:xfrm>
          <a:off x="794107" y="0"/>
          <a:ext cx="3148060" cy="3703601"/>
        </a:xfrm>
        <a:prstGeom prst="rect">
          <a:avLst/>
        </a:prstGeom>
        <a:solidFill>
          <a:schemeClr val="accent2">
            <a:alpha val="4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47891AF-AF6F-4545-93F8-CBF8C07A27DE}">
      <dsp:nvSpPr>
        <dsp:cNvPr id="0" name=""/>
        <dsp:cNvSpPr/>
      </dsp:nvSpPr>
      <dsp:spPr>
        <a:xfrm>
          <a:off x="825735" y="44"/>
          <a:ext cx="3084507" cy="2407340"/>
        </a:xfrm>
        <a:prstGeom prst="rect">
          <a:avLst/>
        </a:prstGeom>
        <a:blipFill>
          <a:blip xmlns:r="http://schemas.openxmlformats.org/officeDocument/2006/relationships" r:embed="rId1"/>
          <a:srcRect/>
          <a:stretch>
            <a:fillRect l="-7000" r="-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ED9EEC-4A17-41F1-9D92-B4B3E010652B}">
      <dsp:nvSpPr>
        <dsp:cNvPr id="0" name=""/>
        <dsp:cNvSpPr/>
      </dsp:nvSpPr>
      <dsp:spPr>
        <a:xfrm>
          <a:off x="1055427" y="2555484"/>
          <a:ext cx="2833254" cy="999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u="sng" kern="1200" dirty="0">
              <a:solidFill>
                <a:schemeClr val="bg1">
                  <a:lumMod val="95000"/>
                  <a:lumOff val="5000"/>
                </a:schemeClr>
              </a:solidFill>
            </a:rPr>
            <a:t>Electronics and telecommunications </a:t>
          </a:r>
        </a:p>
        <a:p>
          <a:pPr marL="0" lvl="0" indent="0" algn="ctr" defTabSz="889000">
            <a:lnSpc>
              <a:spcPct val="90000"/>
            </a:lnSpc>
            <a:spcBef>
              <a:spcPct val="0"/>
            </a:spcBef>
            <a:spcAft>
              <a:spcPct val="35000"/>
            </a:spcAft>
            <a:buNone/>
          </a:pPr>
          <a:r>
            <a:rPr lang="en-US" sz="2000" b="1" u="none" kern="1200" dirty="0">
              <a:solidFill>
                <a:srgbClr val="FFC000"/>
              </a:solidFill>
            </a:rPr>
            <a:t>(TC-A)    3</a:t>
          </a:r>
          <a:r>
            <a:rPr lang="en-US" sz="2000" b="1" u="none" kern="1200" baseline="30000" dirty="0">
              <a:solidFill>
                <a:srgbClr val="FFC000"/>
              </a:solidFill>
            </a:rPr>
            <a:t>RD</a:t>
          </a:r>
          <a:r>
            <a:rPr lang="en-US" sz="2000" b="1" u="none" kern="1200" dirty="0">
              <a:solidFill>
                <a:srgbClr val="FFC000"/>
              </a:solidFill>
            </a:rPr>
            <a:t> YEAR</a:t>
          </a:r>
        </a:p>
      </dsp:txBody>
      <dsp:txXfrm>
        <a:off x="1055427" y="2555484"/>
        <a:ext cx="2833254" cy="999972"/>
      </dsp:txXfrm>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CAC5BA4-1FB1-4ADE-8E09-50611BBE3779}"/>
              </a:ext>
            </a:extLst>
          </p:cNvPr>
          <p:cNvSpPr/>
          <p:nvPr/>
        </p:nvSpPr>
        <p:spPr>
          <a:xfrm>
            <a:off x="1223036" y="0"/>
            <a:ext cx="11907520" cy="1446550"/>
          </a:xfrm>
          <a:prstGeom prst="rect">
            <a:avLst/>
          </a:prstGeom>
          <a:noFill/>
        </p:spPr>
        <p:txBody>
          <a:bodyPr wrap="square" lIns="91440" tIns="45720" rIns="91440" bIns="45720">
            <a:spAutoFit/>
          </a:bodyPr>
          <a:lstStyle/>
          <a:p>
            <a:pPr algn="ctr"/>
            <a:r>
              <a:rPr lang="en-US" sz="4400" b="1" spc="50" dirty="0">
                <a:ln w="0"/>
                <a:solidFill>
                  <a:schemeClr val="bg2"/>
                </a:solidFill>
                <a:effectLst>
                  <a:innerShdw blurRad="63500" dist="50800" dir="13500000">
                    <a:srgbClr val="000000">
                      <a:alpha val="50000"/>
                    </a:srgbClr>
                  </a:innerShdw>
                </a:effectLst>
              </a:rPr>
              <a:t>I</a:t>
            </a:r>
            <a:r>
              <a:rPr lang="en-US" sz="4400" b="1" cap="none" spc="50" dirty="0">
                <a:ln w="0"/>
                <a:solidFill>
                  <a:schemeClr val="bg2"/>
                </a:solidFill>
                <a:effectLst>
                  <a:innerShdw blurRad="63500" dist="50800" dir="13500000">
                    <a:srgbClr val="000000">
                      <a:alpha val="50000"/>
                    </a:srgbClr>
                  </a:innerShdw>
                </a:effectLst>
              </a:rPr>
              <a:t>nstitute of Engineering and Technology </a:t>
            </a:r>
          </a:p>
          <a:p>
            <a:pPr algn="ctr"/>
            <a:r>
              <a:rPr lang="en-US" sz="4400" b="1" spc="50" dirty="0">
                <a:ln w="0"/>
                <a:solidFill>
                  <a:schemeClr val="bg2"/>
                </a:solidFill>
                <a:effectLst>
                  <a:innerShdw blurRad="63500" dist="50800" dir="13500000">
                    <a:srgbClr val="000000">
                      <a:alpha val="50000"/>
                    </a:srgbClr>
                  </a:innerShdw>
                </a:effectLst>
              </a:rPr>
              <a:t>DAVV</a:t>
            </a:r>
            <a:endParaRPr lang="en-US" sz="4400" b="1" cap="none" spc="50" dirty="0">
              <a:ln w="0"/>
              <a:solidFill>
                <a:schemeClr val="bg2"/>
              </a:solidFill>
              <a:effectLst>
                <a:innerShdw blurRad="63500" dist="50800" dir="13500000">
                  <a:srgbClr val="000000">
                    <a:alpha val="50000"/>
                  </a:srgbClr>
                </a:innerShdw>
              </a:effectLst>
            </a:endParaRPr>
          </a:p>
        </p:txBody>
      </p:sp>
      <p:graphicFrame>
        <p:nvGraphicFramePr>
          <p:cNvPr id="10" name="Diagram 9">
            <a:extLst>
              <a:ext uri="{FF2B5EF4-FFF2-40B4-BE49-F238E27FC236}">
                <a16:creationId xmlns:a16="http://schemas.microsoft.com/office/drawing/2014/main" id="{666C84E5-F8D7-4841-9BBC-40A05B13795B}"/>
              </a:ext>
            </a:extLst>
          </p:cNvPr>
          <p:cNvGraphicFramePr/>
          <p:nvPr>
            <p:extLst>
              <p:ext uri="{D42A27DB-BD31-4B8C-83A1-F6EECF244321}">
                <p14:modId xmlns:p14="http://schemas.microsoft.com/office/powerpoint/2010/main" val="3218765090"/>
              </p:ext>
            </p:extLst>
          </p:nvPr>
        </p:nvGraphicFramePr>
        <p:xfrm>
          <a:off x="0" y="1170860"/>
          <a:ext cx="10586720" cy="2919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a:extLst>
              <a:ext uri="{FF2B5EF4-FFF2-40B4-BE49-F238E27FC236}">
                <a16:creationId xmlns:a16="http://schemas.microsoft.com/office/drawing/2014/main" id="{66D7CCEF-6B41-4DD6-A36A-95669F3C9FDD}"/>
              </a:ext>
            </a:extLst>
          </p:cNvPr>
          <p:cNvSpPr/>
          <p:nvPr/>
        </p:nvSpPr>
        <p:spPr>
          <a:xfrm>
            <a:off x="2385112" y="4763810"/>
            <a:ext cx="7967928" cy="923330"/>
          </a:xfrm>
          <a:prstGeom prst="rect">
            <a:avLst/>
          </a:prstGeom>
          <a:effectLst>
            <a:softEdge rad="317500"/>
          </a:effectLst>
        </p:spPr>
        <p:style>
          <a:lnRef idx="1">
            <a:schemeClr val="accent6"/>
          </a:lnRef>
          <a:fillRef idx="3">
            <a:schemeClr val="accent6"/>
          </a:fillRef>
          <a:effectRef idx="2">
            <a:schemeClr val="accent6"/>
          </a:effectRef>
          <a:fontRef idx="minor">
            <a:schemeClr val="lt1"/>
          </a:fontRef>
        </p:style>
        <p:txBody>
          <a:bodyPr wrap="square" lIns="91440" tIns="45720" rIns="91440" bIns="45720">
            <a:spAutoFit/>
          </a:bodyPr>
          <a:lstStyle/>
          <a:p>
            <a:pPr algn="ctr"/>
            <a:r>
              <a:rPr lang="en-US" sz="5400" b="1" cap="none" spc="0" dirty="0">
                <a:ln w="9525">
                  <a:solidFill>
                    <a:srgbClr val="FFFF00"/>
                  </a:solidFill>
                  <a:prstDash val="solid"/>
                </a:ln>
                <a:solidFill>
                  <a:schemeClr val="bg2">
                    <a:lumMod val="75000"/>
                  </a:schemeClr>
                </a:solidFill>
                <a:effectLst>
                  <a:outerShdw blurRad="12700" dist="38100" dir="2700000" algn="tl" rotWithShape="0">
                    <a:schemeClr val="accent5">
                      <a:lumMod val="60000"/>
                      <a:lumOff val="40000"/>
                    </a:schemeClr>
                  </a:outerShdw>
                </a:effectLst>
              </a:rPr>
              <a:t>PROJECT : SNAKE GAME</a:t>
            </a:r>
          </a:p>
        </p:txBody>
      </p:sp>
      <p:pic>
        <p:nvPicPr>
          <p:cNvPr id="14" name="Picture 13">
            <a:extLst>
              <a:ext uri="{FF2B5EF4-FFF2-40B4-BE49-F238E27FC236}">
                <a16:creationId xmlns:a16="http://schemas.microsoft.com/office/drawing/2014/main" id="{A98C2697-A87E-4AA7-94F0-5A7F454DF502}"/>
              </a:ext>
            </a:extLst>
          </p:cNvPr>
          <p:cNvPicPr>
            <a:picLocks noChangeAspect="1"/>
          </p:cNvPicPr>
          <p:nvPr/>
        </p:nvPicPr>
        <p:blipFill>
          <a:blip r:embed="rId7"/>
          <a:stretch>
            <a:fillRect/>
          </a:stretch>
        </p:blipFill>
        <p:spPr>
          <a:xfrm>
            <a:off x="355600" y="70364"/>
            <a:ext cx="1579880" cy="1583488"/>
          </a:xfrm>
          <a:prstGeom prst="rect">
            <a:avLst/>
          </a:prstGeom>
        </p:spPr>
      </p:pic>
    </p:spTree>
    <p:extLst>
      <p:ext uri="{BB962C8B-B14F-4D97-AF65-F5344CB8AC3E}">
        <p14:creationId xmlns:p14="http://schemas.microsoft.com/office/powerpoint/2010/main" val="15750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E96A-EA11-4C50-A1F0-237DC8D67CD1}"/>
              </a:ext>
            </a:extLst>
          </p:cNvPr>
          <p:cNvSpPr>
            <a:spLocks noGrp="1"/>
          </p:cNvSpPr>
          <p:nvPr>
            <p:ph type="title"/>
          </p:nvPr>
        </p:nvSpPr>
        <p:spPr>
          <a:xfrm>
            <a:off x="1141412" y="112491"/>
            <a:ext cx="9905998" cy="730888"/>
          </a:xfrm>
        </p:spPr>
        <p:txBody>
          <a:bodyPr>
            <a:normAutofit/>
          </a:bodyPr>
          <a:lstStyle/>
          <a:p>
            <a:r>
              <a:rPr lang="en-US" b="1" dirty="0">
                <a:solidFill>
                  <a:schemeClr val="bg1">
                    <a:lumMod val="95000"/>
                    <a:lumOff val="5000"/>
                  </a:schemeClr>
                </a:solidFill>
              </a:rPr>
              <a:t>List of components</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379DEEDA-48B2-458F-BF6B-79B0DC006C42}"/>
              </a:ext>
            </a:extLst>
          </p:cNvPr>
          <p:cNvSpPr>
            <a:spLocks noGrp="1"/>
          </p:cNvSpPr>
          <p:nvPr>
            <p:ph idx="1"/>
          </p:nvPr>
        </p:nvSpPr>
        <p:spPr>
          <a:xfrm>
            <a:off x="1141412" y="1020931"/>
            <a:ext cx="9905999" cy="5255581"/>
          </a:xfrm>
        </p:spPr>
        <p:txBody>
          <a:bodyPr>
            <a:normAutofit fontScale="70000" lnSpcReduction="20000"/>
          </a:bodyPr>
          <a:lstStyle/>
          <a:p>
            <a:r>
              <a:rPr lang="en-US" dirty="0"/>
              <a:t>1. </a:t>
            </a:r>
            <a:r>
              <a:rPr lang="en-US" u="sng" dirty="0">
                <a:solidFill>
                  <a:schemeClr val="bg1">
                    <a:lumMod val="95000"/>
                    <a:lumOff val="5000"/>
                  </a:schemeClr>
                </a:solidFill>
              </a:rPr>
              <a:t>Arduino UNO</a:t>
            </a:r>
            <a:r>
              <a:rPr lang="en-US" u="sng" dirty="0"/>
              <a:t>- </a:t>
            </a:r>
            <a:r>
              <a:rPr lang="en-US" dirty="0"/>
              <a:t>Arduino is an open source computer hardware </a:t>
            </a:r>
            <a:r>
              <a:rPr lang="en-US" dirty="0" err="1"/>
              <a:t>andsoftware</a:t>
            </a:r>
            <a:r>
              <a:rPr lang="en-US" dirty="0"/>
              <a:t> company, project, and user community that designs </a:t>
            </a:r>
            <a:r>
              <a:rPr lang="en-US" dirty="0" err="1"/>
              <a:t>andmanufactures</a:t>
            </a:r>
            <a:r>
              <a:rPr lang="en-US" dirty="0"/>
              <a:t> single-board microcontrollers and microcontroller kits building digital devices and interactive objects that can sense and control objects in the physical and digital world. </a:t>
            </a:r>
          </a:p>
          <a:p>
            <a:r>
              <a:rPr lang="en-US" dirty="0"/>
              <a:t>2. </a:t>
            </a:r>
            <a:r>
              <a:rPr lang="en-US" u="sng" dirty="0">
                <a:solidFill>
                  <a:schemeClr val="bg1">
                    <a:lumMod val="95000"/>
                    <a:lumOff val="5000"/>
                  </a:schemeClr>
                </a:solidFill>
              </a:rPr>
              <a:t>8x8 LED Dot Matrix Display</a:t>
            </a:r>
            <a:r>
              <a:rPr lang="en-US" u="sng" dirty="0"/>
              <a:t>- </a:t>
            </a:r>
            <a:r>
              <a:rPr lang="en-US" dirty="0"/>
              <a:t>The bare LED matrix has 16 pin </a:t>
            </a:r>
            <a:r>
              <a:rPr lang="en-US" dirty="0" err="1"/>
              <a:t>outswith</a:t>
            </a:r>
            <a:r>
              <a:rPr lang="en-US" dirty="0"/>
              <a:t> 8 common positive and another 8 common negative.</a:t>
            </a:r>
          </a:p>
          <a:p>
            <a:r>
              <a:rPr lang="en-US" dirty="0"/>
              <a:t>3. </a:t>
            </a:r>
            <a:r>
              <a:rPr lang="en-US" u="sng" dirty="0">
                <a:solidFill>
                  <a:schemeClr val="bg1">
                    <a:lumMod val="95000"/>
                    <a:lumOff val="5000"/>
                  </a:schemeClr>
                </a:solidFill>
              </a:rPr>
              <a:t>Shift Register 74HC595</a:t>
            </a:r>
            <a:r>
              <a:rPr lang="en-US" u="sng" dirty="0"/>
              <a:t>- </a:t>
            </a:r>
            <a:r>
              <a:rPr lang="en-US" dirty="0"/>
              <a:t>a shift register is a cascade of flip flops, </a:t>
            </a:r>
            <a:r>
              <a:rPr lang="en-US" dirty="0" err="1"/>
              <a:t>sharingthe</a:t>
            </a:r>
            <a:r>
              <a:rPr lang="en-US" dirty="0"/>
              <a:t> same clock, in which the output of each flip-flop is connected to </a:t>
            </a:r>
            <a:r>
              <a:rPr lang="en-US" dirty="0" err="1"/>
              <a:t>the'data</a:t>
            </a:r>
            <a:r>
              <a:rPr lang="en-US" dirty="0"/>
              <a:t>' input of the next flip-flop in the chain, resulting in a circuit that </a:t>
            </a:r>
            <a:r>
              <a:rPr lang="en-US" dirty="0" err="1"/>
              <a:t>shiftsby</a:t>
            </a:r>
            <a:r>
              <a:rPr lang="en-US" dirty="0"/>
              <a:t> one position the 'bit array' stored in it, 'shifting in the data present at its input and 'shifting out the last bit in the array, at each transition of the clock</a:t>
            </a:r>
          </a:p>
          <a:p>
            <a:r>
              <a:rPr lang="en-US" dirty="0"/>
              <a:t> 4. </a:t>
            </a:r>
            <a:r>
              <a:rPr lang="en-US" u="sng" dirty="0">
                <a:solidFill>
                  <a:schemeClr val="bg1">
                    <a:lumMod val="95000"/>
                    <a:lumOff val="5000"/>
                  </a:schemeClr>
                </a:solidFill>
              </a:rPr>
              <a:t>16x2 LCD- </a:t>
            </a:r>
            <a:r>
              <a:rPr lang="en-US" dirty="0"/>
              <a:t>A liquid-crystal display (LCD) is a flat-panel display or other electronically modulated optical device that uses the light-</a:t>
            </a:r>
            <a:r>
              <a:rPr lang="en-US" dirty="0" err="1"/>
              <a:t>modulatinginput.properties</a:t>
            </a:r>
            <a:r>
              <a:rPr lang="en-US" dirty="0"/>
              <a:t> of liquid crystals. </a:t>
            </a:r>
          </a:p>
          <a:p>
            <a:r>
              <a:rPr lang="en-US" dirty="0"/>
              <a:t>5</a:t>
            </a:r>
            <a:r>
              <a:rPr lang="en-US" u="sng" dirty="0"/>
              <a:t>. </a:t>
            </a:r>
            <a:r>
              <a:rPr lang="en-US" u="sng" dirty="0">
                <a:solidFill>
                  <a:schemeClr val="bg1">
                    <a:lumMod val="95000"/>
                    <a:lumOff val="5000"/>
                  </a:schemeClr>
                </a:solidFill>
              </a:rPr>
              <a:t>POT IK- </a:t>
            </a:r>
            <a:r>
              <a:rPr lang="en-US" dirty="0"/>
              <a:t>This 1K potentiometer is a two-in-one, good in a breadboard </a:t>
            </a:r>
            <a:r>
              <a:rPr lang="en-US" dirty="0" err="1"/>
              <a:t>orwith</a:t>
            </a:r>
            <a:r>
              <a:rPr lang="en-US" dirty="0"/>
              <a:t> a panel.1</a:t>
            </a:r>
          </a:p>
          <a:p>
            <a:r>
              <a:rPr lang="en-US" dirty="0"/>
              <a:t>6. </a:t>
            </a:r>
            <a:r>
              <a:rPr lang="en-US" u="sng" dirty="0">
                <a:solidFill>
                  <a:schemeClr val="bg1">
                    <a:lumMod val="95000"/>
                    <a:lumOff val="5000"/>
                  </a:schemeClr>
                </a:solidFill>
              </a:rPr>
              <a:t>Push Buttons- </a:t>
            </a:r>
            <a:r>
              <a:rPr lang="en-US" dirty="0"/>
              <a:t>a button that is pushed to operate an electrical device.</a:t>
            </a:r>
          </a:p>
          <a:p>
            <a:r>
              <a:rPr lang="en-US" dirty="0"/>
              <a:t>7. </a:t>
            </a:r>
            <a:r>
              <a:rPr lang="en-US" u="sng" dirty="0">
                <a:solidFill>
                  <a:schemeClr val="bg1">
                    <a:lumMod val="95000"/>
                    <a:lumOff val="5000"/>
                  </a:schemeClr>
                </a:solidFill>
              </a:rPr>
              <a:t>Connecting wires- </a:t>
            </a:r>
            <a:r>
              <a:rPr lang="en-US" dirty="0"/>
              <a:t>these are wires which are used for interconnection between components.8. Bread Board- a board for making an experimental model of circuit. </a:t>
            </a:r>
          </a:p>
          <a:p>
            <a:r>
              <a:rPr lang="en-US" dirty="0"/>
              <a:t>8. </a:t>
            </a:r>
            <a:r>
              <a:rPr lang="en-US" u="sng" dirty="0">
                <a:solidFill>
                  <a:schemeClr val="bg1">
                    <a:lumMod val="95000"/>
                    <a:lumOff val="5000"/>
                  </a:schemeClr>
                </a:solidFill>
              </a:rPr>
              <a:t>bread board- </a:t>
            </a:r>
            <a:r>
              <a:rPr lang="en-US" dirty="0"/>
              <a:t>a board for making an experiment model of an electric circuit.</a:t>
            </a:r>
            <a:endParaRPr lang="en-IN" dirty="0"/>
          </a:p>
        </p:txBody>
      </p:sp>
    </p:spTree>
    <p:extLst>
      <p:ext uri="{BB962C8B-B14F-4D97-AF65-F5344CB8AC3E}">
        <p14:creationId xmlns:p14="http://schemas.microsoft.com/office/powerpoint/2010/main" val="427370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560A-5E1E-497F-95C8-2112B34D878D}"/>
              </a:ext>
            </a:extLst>
          </p:cNvPr>
          <p:cNvSpPr>
            <a:spLocks noGrp="1"/>
          </p:cNvSpPr>
          <p:nvPr>
            <p:ph type="title"/>
          </p:nvPr>
        </p:nvSpPr>
        <p:spPr/>
        <p:txBody>
          <a:bodyPr/>
          <a:lstStyle/>
          <a:p>
            <a:r>
              <a:rPr lang="en-IN" b="1" i="0" dirty="0">
                <a:solidFill>
                  <a:srgbClr val="222222"/>
                </a:solidFill>
                <a:effectLst/>
                <a:latin typeface="Roboto" panose="02000000000000000000" pitchFamily="2" charset="0"/>
              </a:rPr>
              <a:t>Working Explanation:</a:t>
            </a:r>
            <a:br>
              <a:rPr lang="en-IN" b="1" i="0" dirty="0">
                <a:solidFill>
                  <a:srgbClr val="222222"/>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90E421D3-4C19-4AE7-A008-5370CC749208}"/>
              </a:ext>
            </a:extLst>
          </p:cNvPr>
          <p:cNvSpPr>
            <a:spLocks noGrp="1"/>
          </p:cNvSpPr>
          <p:nvPr>
            <p:ph idx="1"/>
          </p:nvPr>
        </p:nvSpPr>
        <p:spPr>
          <a:xfrm>
            <a:off x="1141413" y="1846555"/>
            <a:ext cx="9905998" cy="3944646"/>
          </a:xfrm>
        </p:spPr>
        <p:txBody>
          <a:bodyPr/>
          <a:lstStyle/>
          <a:p>
            <a:pPr marL="0" indent="0">
              <a:buNone/>
            </a:pPr>
            <a:r>
              <a:rPr lang="en-US" b="0" i="0" dirty="0">
                <a:solidFill>
                  <a:srgbClr val="555555"/>
                </a:solidFill>
                <a:effectLst/>
                <a:latin typeface="Roboto" panose="02000000000000000000" pitchFamily="2" charset="0"/>
              </a:rPr>
              <a:t>This is little complicated game to build. But in this tutorial, we have made it simple for you. To make this project, we have used an 8x8 red </a:t>
            </a:r>
            <a:r>
              <a:rPr lang="en-US" b="0" i="0" dirty="0" err="1">
                <a:solidFill>
                  <a:srgbClr val="555555"/>
                </a:solidFill>
                <a:effectLst/>
                <a:latin typeface="Roboto" panose="02000000000000000000" pitchFamily="2" charset="0"/>
              </a:rPr>
              <a:t>colour</a:t>
            </a:r>
            <a:r>
              <a:rPr lang="en-US" b="0" i="0" dirty="0">
                <a:solidFill>
                  <a:srgbClr val="555555"/>
                </a:solidFill>
                <a:effectLst/>
                <a:latin typeface="Roboto" panose="02000000000000000000" pitchFamily="2" charset="0"/>
              </a:rPr>
              <a:t> Dot matrix display for displaying the snake and its food dot, a LCD for displaying the points or score, 5 push buttons for giving directions and start the game and finally an Arduino UNO for controlling the whole the process. </a:t>
            </a:r>
            <a:r>
              <a:rPr lang="en-US" b="1" i="0" dirty="0">
                <a:solidFill>
                  <a:srgbClr val="555555"/>
                </a:solidFill>
                <a:effectLst/>
                <a:latin typeface="Roboto" panose="02000000000000000000" pitchFamily="2" charset="0"/>
              </a:rPr>
              <a:t>Pin diagram of 8x8 LED Dot Matrix Display</a:t>
            </a:r>
            <a:r>
              <a:rPr lang="en-US" b="0" i="0" dirty="0">
                <a:solidFill>
                  <a:srgbClr val="555555"/>
                </a:solidFill>
                <a:effectLst/>
                <a:latin typeface="Roboto" panose="02000000000000000000" pitchFamily="2" charset="0"/>
              </a:rPr>
              <a:t> with its original image has been given below:</a:t>
            </a:r>
            <a:endParaRPr lang="en-IN" dirty="0"/>
          </a:p>
        </p:txBody>
      </p:sp>
    </p:spTree>
    <p:extLst>
      <p:ext uri="{BB962C8B-B14F-4D97-AF65-F5344CB8AC3E}">
        <p14:creationId xmlns:p14="http://schemas.microsoft.com/office/powerpoint/2010/main" val="671763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3116CD-E2E4-447E-A5F8-EDE0D0ED2883}"/>
              </a:ext>
            </a:extLst>
          </p:cNvPr>
          <p:cNvPicPr>
            <a:picLocks noChangeAspect="1"/>
          </p:cNvPicPr>
          <p:nvPr/>
        </p:nvPicPr>
        <p:blipFill>
          <a:blip r:embed="rId2"/>
          <a:stretch>
            <a:fillRect/>
          </a:stretch>
        </p:blipFill>
        <p:spPr>
          <a:xfrm>
            <a:off x="4057095" y="1100831"/>
            <a:ext cx="3372405" cy="5060272"/>
          </a:xfrm>
          <a:prstGeom prst="rect">
            <a:avLst/>
          </a:prstGeom>
        </p:spPr>
      </p:pic>
    </p:spTree>
    <p:extLst>
      <p:ext uri="{BB962C8B-B14F-4D97-AF65-F5344CB8AC3E}">
        <p14:creationId xmlns:p14="http://schemas.microsoft.com/office/powerpoint/2010/main" val="3942927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199944-94C5-4523-8E76-D6F5BE8ABFCA}"/>
              </a:ext>
            </a:extLst>
          </p:cNvPr>
          <p:cNvSpPr txBox="1"/>
          <p:nvPr/>
        </p:nvSpPr>
        <p:spPr>
          <a:xfrm>
            <a:off x="1012053" y="1269506"/>
            <a:ext cx="9889725" cy="3970318"/>
          </a:xfrm>
          <a:prstGeom prst="rect">
            <a:avLst/>
          </a:prstGeom>
          <a:noFill/>
        </p:spPr>
        <p:txBody>
          <a:bodyPr wrap="square">
            <a:spAutoFit/>
          </a:bodyPr>
          <a:lstStyle/>
          <a:p>
            <a:pPr algn="just"/>
            <a:endParaRPr lang="en-US" b="0" i="0" dirty="0">
              <a:solidFill>
                <a:srgbClr val="555555"/>
              </a:solidFill>
              <a:effectLst/>
              <a:latin typeface="Roboto" panose="02000000000000000000" pitchFamily="2" charset="0"/>
            </a:endParaRPr>
          </a:p>
          <a:p>
            <a:pPr algn="just"/>
            <a:r>
              <a:rPr lang="en-US" b="0" i="0" dirty="0">
                <a:solidFill>
                  <a:srgbClr val="555555"/>
                </a:solidFill>
                <a:effectLst/>
                <a:latin typeface="Roboto" panose="02000000000000000000" pitchFamily="2" charset="0"/>
              </a:rPr>
              <a:t>When we power up the circuit, first we show a welcome message and then a “Press Start To Play” hint on the LCD. After this, LCD shows the score as zero and dot matrix display shows two dots as snake and a single dot as food.</a:t>
            </a:r>
          </a:p>
          <a:p>
            <a:pPr algn="just"/>
            <a:endParaRPr lang="en-US" b="0" i="0" dirty="0">
              <a:solidFill>
                <a:srgbClr val="555555"/>
              </a:solidFill>
              <a:effectLst/>
              <a:latin typeface="Roboto" panose="02000000000000000000" pitchFamily="2" charset="0"/>
            </a:endParaRPr>
          </a:p>
          <a:p>
            <a:pPr algn="just"/>
            <a:endParaRPr lang="en-US" dirty="0">
              <a:solidFill>
                <a:srgbClr val="555555"/>
              </a:solidFill>
              <a:latin typeface="Roboto" panose="02000000000000000000" pitchFamily="2" charset="0"/>
            </a:endParaRPr>
          </a:p>
          <a:p>
            <a:pPr algn="just"/>
            <a:r>
              <a:rPr lang="en-US" b="0" i="0" dirty="0">
                <a:solidFill>
                  <a:srgbClr val="555555"/>
                </a:solidFill>
                <a:effectLst/>
                <a:latin typeface="Roboto" panose="02000000000000000000" pitchFamily="2" charset="0"/>
              </a:rPr>
              <a:t>Now user need to press the middle button to start the game and snake start moving in upward direction by default. Then user needs to give direction to snake by pressing the ‘Direction keys’ around the middle button. Here we have used five keys (push buttons) namely Left key, Right key, Up key, Down key and Start key. Whenever the snake reaches to the food dot or eats the food, score increases by 5 points each time and the Snake length is increased by one dot (LED) each time, also snake speed become faster than before. And whenever snake would strike at any wall or reach at the end of LED matrix, then it would end the game (“Game Over”). Then user needs to start game again by pressing start key.</a:t>
            </a:r>
          </a:p>
        </p:txBody>
      </p:sp>
    </p:spTree>
    <p:extLst>
      <p:ext uri="{BB962C8B-B14F-4D97-AF65-F5344CB8AC3E}">
        <p14:creationId xmlns:p14="http://schemas.microsoft.com/office/powerpoint/2010/main" val="3668394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A837-6423-401A-BF0E-18A70C82E29D}"/>
              </a:ext>
            </a:extLst>
          </p:cNvPr>
          <p:cNvSpPr>
            <a:spLocks noGrp="1"/>
          </p:cNvSpPr>
          <p:nvPr>
            <p:ph type="title"/>
          </p:nvPr>
        </p:nvSpPr>
        <p:spPr/>
        <p:txBody>
          <a:bodyPr/>
          <a:lstStyle/>
          <a:p>
            <a:r>
              <a:rPr lang="en-IN" b="1" dirty="0">
                <a:solidFill>
                  <a:schemeClr val="bg1">
                    <a:lumMod val="85000"/>
                    <a:lumOff val="15000"/>
                  </a:schemeClr>
                </a:solidFill>
              </a:rPr>
              <a:t>Project image</a:t>
            </a:r>
          </a:p>
        </p:txBody>
      </p:sp>
      <p:pic>
        <p:nvPicPr>
          <p:cNvPr id="4" name="Picture 3">
            <a:extLst>
              <a:ext uri="{FF2B5EF4-FFF2-40B4-BE49-F238E27FC236}">
                <a16:creationId xmlns:a16="http://schemas.microsoft.com/office/drawing/2014/main" id="{732DAA64-685D-49F9-AB49-47C79B790D8A}"/>
              </a:ext>
            </a:extLst>
          </p:cNvPr>
          <p:cNvPicPr>
            <a:picLocks noChangeAspect="1"/>
          </p:cNvPicPr>
          <p:nvPr/>
        </p:nvPicPr>
        <p:blipFill>
          <a:blip r:embed="rId2"/>
          <a:stretch>
            <a:fillRect/>
          </a:stretch>
        </p:blipFill>
        <p:spPr>
          <a:xfrm>
            <a:off x="1707102" y="1789267"/>
            <a:ext cx="8099371" cy="456714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91177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F51C-F545-4B67-A811-239E7460654F}"/>
              </a:ext>
            </a:extLst>
          </p:cNvPr>
          <p:cNvSpPr>
            <a:spLocks noGrp="1"/>
          </p:cNvSpPr>
          <p:nvPr>
            <p:ph type="title"/>
          </p:nvPr>
        </p:nvSpPr>
        <p:spPr/>
        <p:txBody>
          <a:bodyPr/>
          <a:lstStyle/>
          <a:p>
            <a:r>
              <a:rPr lang="en-IN" b="1" i="0" dirty="0">
                <a:solidFill>
                  <a:schemeClr val="accent1">
                    <a:lumMod val="75000"/>
                  </a:schemeClr>
                </a:solidFill>
                <a:effectLst/>
                <a:latin typeface="Roboto" panose="02000000000000000000" pitchFamily="2" charset="0"/>
              </a:rPr>
              <a:t>Programming Explanation:</a:t>
            </a:r>
            <a:br>
              <a:rPr lang="en-IN" b="1" i="0" dirty="0">
                <a:solidFill>
                  <a:schemeClr val="accent1">
                    <a:lumMod val="75000"/>
                  </a:schemeClr>
                </a:solidFill>
                <a:effectLst/>
                <a:latin typeface="Roboto" panose="02000000000000000000" pitchFamily="2" charset="0"/>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2B2DD34-B8F2-41AE-AD80-C6372CC8267D}"/>
              </a:ext>
            </a:extLst>
          </p:cNvPr>
          <p:cNvSpPr>
            <a:spLocks noGrp="1"/>
          </p:cNvSpPr>
          <p:nvPr>
            <p:ph idx="1"/>
          </p:nvPr>
        </p:nvSpPr>
        <p:spPr>
          <a:xfrm>
            <a:off x="5520184" y="301841"/>
            <a:ext cx="5891209" cy="6004261"/>
          </a:xfrm>
        </p:spPr>
        <p:txBody>
          <a:bodyPr>
            <a:normAutofit fontScale="92500" lnSpcReduction="10000"/>
          </a:bodyPr>
          <a:lstStyle/>
          <a:p>
            <a:pPr marL="0" indent="0" algn="l">
              <a:buNone/>
            </a:pPr>
            <a:r>
              <a:rPr lang="en-IN" dirty="0">
                <a:solidFill>
                  <a:schemeClr val="bg1">
                    <a:lumMod val="85000"/>
                    <a:lumOff val="15000"/>
                  </a:schemeClr>
                </a:solidFill>
                <a:latin typeface="Roboto" panose="02000000000000000000" pitchFamily="2" charset="0"/>
              </a:rPr>
              <a:t>CODE:-</a:t>
            </a:r>
            <a:endParaRPr lang="en-IN" i="0" dirty="0">
              <a:solidFill>
                <a:schemeClr val="bg1">
                  <a:lumMod val="85000"/>
                  <a:lumOff val="15000"/>
                </a:schemeClr>
              </a:solidFill>
              <a:effectLst/>
              <a:latin typeface="Roboto" panose="02000000000000000000" pitchFamily="2" charset="0"/>
            </a:endParaRPr>
          </a:p>
          <a:p>
            <a:pPr algn="l"/>
            <a:r>
              <a:rPr lang="en-IN" b="0" i="0" dirty="0">
                <a:effectLst/>
                <a:latin typeface="Roboto" panose="02000000000000000000" pitchFamily="2" charset="0"/>
              </a:rPr>
              <a:t>#include&lt;LiquidCrystal.h&gt;</a:t>
            </a:r>
            <a:br>
              <a:rPr lang="en-IN" b="0" i="0" dirty="0">
                <a:effectLst/>
                <a:latin typeface="Roboto" panose="02000000000000000000" pitchFamily="2" charset="0"/>
              </a:rPr>
            </a:br>
            <a:r>
              <a:rPr lang="en-IN" b="0" i="0" dirty="0" err="1">
                <a:effectLst/>
                <a:latin typeface="Roboto" panose="02000000000000000000" pitchFamily="2" charset="0"/>
              </a:rPr>
              <a:t>LiquidCrystal</a:t>
            </a:r>
            <a:r>
              <a:rPr lang="en-IN" b="0" i="0" dirty="0">
                <a:effectLst/>
                <a:latin typeface="Roboto" panose="02000000000000000000" pitchFamily="2" charset="0"/>
              </a:rPr>
              <a:t> lcd(13,12,11,10,9,8);</a:t>
            </a:r>
          </a:p>
          <a:p>
            <a:pPr algn="l"/>
            <a:r>
              <a:rPr lang="en-IN" b="0" i="0" dirty="0">
                <a:effectLst/>
                <a:latin typeface="Roboto" panose="02000000000000000000" pitchFamily="2" charset="0"/>
              </a:rPr>
              <a:t>#define </a:t>
            </a:r>
            <a:r>
              <a:rPr lang="en-IN" b="0" i="0" dirty="0" err="1">
                <a:effectLst/>
                <a:latin typeface="Roboto" panose="02000000000000000000" pitchFamily="2" charset="0"/>
              </a:rPr>
              <a:t>ds_col</a:t>
            </a:r>
            <a:r>
              <a:rPr lang="en-IN" b="0" i="0" dirty="0">
                <a:effectLst/>
                <a:latin typeface="Roboto" panose="02000000000000000000" pitchFamily="2" charset="0"/>
              </a:rPr>
              <a:t> 15</a:t>
            </a:r>
            <a:br>
              <a:rPr lang="en-IN" b="0" i="0" dirty="0">
                <a:effectLst/>
                <a:latin typeface="Roboto" panose="02000000000000000000" pitchFamily="2" charset="0"/>
              </a:rPr>
            </a:br>
            <a:r>
              <a:rPr lang="en-IN" b="0" i="0" dirty="0">
                <a:effectLst/>
                <a:latin typeface="Roboto" panose="02000000000000000000" pitchFamily="2" charset="0"/>
              </a:rPr>
              <a:t>#define </a:t>
            </a:r>
            <a:r>
              <a:rPr lang="en-IN" b="0" i="0" dirty="0" err="1">
                <a:effectLst/>
                <a:latin typeface="Roboto" panose="02000000000000000000" pitchFamily="2" charset="0"/>
              </a:rPr>
              <a:t>sh_col</a:t>
            </a:r>
            <a:r>
              <a:rPr lang="en-IN" b="0" i="0" dirty="0">
                <a:effectLst/>
                <a:latin typeface="Roboto" panose="02000000000000000000" pitchFamily="2" charset="0"/>
              </a:rPr>
              <a:t> 16</a:t>
            </a:r>
            <a:br>
              <a:rPr lang="en-IN" b="0" i="0" dirty="0">
                <a:effectLst/>
                <a:latin typeface="Roboto" panose="02000000000000000000" pitchFamily="2" charset="0"/>
              </a:rPr>
            </a:br>
            <a:r>
              <a:rPr lang="en-IN" b="0" i="0" dirty="0">
                <a:effectLst/>
                <a:latin typeface="Roboto" panose="02000000000000000000" pitchFamily="2" charset="0"/>
              </a:rPr>
              <a:t>#define </a:t>
            </a:r>
            <a:r>
              <a:rPr lang="en-IN" b="0" i="0" dirty="0" err="1">
                <a:effectLst/>
                <a:latin typeface="Roboto" panose="02000000000000000000" pitchFamily="2" charset="0"/>
              </a:rPr>
              <a:t>st_col</a:t>
            </a:r>
            <a:r>
              <a:rPr lang="en-IN" b="0" i="0" dirty="0">
                <a:effectLst/>
                <a:latin typeface="Roboto" panose="02000000000000000000" pitchFamily="2" charset="0"/>
              </a:rPr>
              <a:t> 14</a:t>
            </a:r>
            <a:br>
              <a:rPr lang="en-IN" b="0" i="0" dirty="0">
                <a:effectLst/>
                <a:latin typeface="Roboto" panose="02000000000000000000" pitchFamily="2" charset="0"/>
              </a:rPr>
            </a:br>
            <a:r>
              <a:rPr lang="en-IN" b="0" i="0" dirty="0">
                <a:effectLst/>
                <a:latin typeface="Roboto" panose="02000000000000000000" pitchFamily="2" charset="0"/>
              </a:rPr>
              <a:t>#define </a:t>
            </a:r>
            <a:r>
              <a:rPr lang="en-IN" b="0" i="0" dirty="0" err="1">
                <a:effectLst/>
                <a:latin typeface="Roboto" panose="02000000000000000000" pitchFamily="2" charset="0"/>
              </a:rPr>
              <a:t>ds_row</a:t>
            </a:r>
            <a:r>
              <a:rPr lang="en-IN" b="0" i="0" dirty="0">
                <a:effectLst/>
                <a:latin typeface="Roboto" panose="02000000000000000000" pitchFamily="2" charset="0"/>
              </a:rPr>
              <a:t> 17</a:t>
            </a:r>
          </a:p>
          <a:p>
            <a:pPr algn="l"/>
            <a:r>
              <a:rPr lang="en-IN" b="0" i="0" dirty="0">
                <a:effectLst/>
                <a:latin typeface="Roboto" panose="02000000000000000000" pitchFamily="2" charset="0"/>
              </a:rPr>
              <a:t>#define start 3</a:t>
            </a:r>
            <a:br>
              <a:rPr lang="en-IN" b="0" i="0" dirty="0">
                <a:effectLst/>
                <a:latin typeface="Roboto" panose="02000000000000000000" pitchFamily="2" charset="0"/>
              </a:rPr>
            </a:br>
            <a:r>
              <a:rPr lang="en-IN" b="0" i="0" dirty="0">
                <a:effectLst/>
                <a:latin typeface="Roboto" panose="02000000000000000000" pitchFamily="2" charset="0"/>
              </a:rPr>
              <a:t>#define up 2</a:t>
            </a:r>
            <a:br>
              <a:rPr lang="en-IN" b="0" i="0" dirty="0">
                <a:effectLst/>
                <a:latin typeface="Roboto" panose="02000000000000000000" pitchFamily="2" charset="0"/>
              </a:rPr>
            </a:br>
            <a:r>
              <a:rPr lang="en-IN" b="0" i="0" dirty="0">
                <a:effectLst/>
                <a:latin typeface="Roboto" panose="02000000000000000000" pitchFamily="2" charset="0"/>
              </a:rPr>
              <a:t>#define down 5</a:t>
            </a:r>
            <a:br>
              <a:rPr lang="en-IN" b="0" i="0" dirty="0">
                <a:effectLst/>
                <a:latin typeface="Roboto" panose="02000000000000000000" pitchFamily="2" charset="0"/>
              </a:rPr>
            </a:br>
            <a:r>
              <a:rPr lang="en-IN" b="0" i="0" dirty="0">
                <a:effectLst/>
                <a:latin typeface="Roboto" panose="02000000000000000000" pitchFamily="2" charset="0"/>
              </a:rPr>
              <a:t>#define left 4</a:t>
            </a:r>
            <a:br>
              <a:rPr lang="en-IN" b="0" i="0" dirty="0">
                <a:effectLst/>
                <a:latin typeface="Roboto" panose="02000000000000000000" pitchFamily="2" charset="0"/>
              </a:rPr>
            </a:br>
            <a:r>
              <a:rPr lang="en-IN" b="0" i="0" dirty="0">
                <a:effectLst/>
                <a:latin typeface="Roboto" panose="02000000000000000000" pitchFamily="2" charset="0"/>
              </a:rPr>
              <a:t>#define right 6</a:t>
            </a:r>
          </a:p>
          <a:p>
            <a:pPr algn="l"/>
            <a:r>
              <a:rPr lang="en-IN" b="0" i="0" dirty="0">
                <a:effectLst/>
                <a:latin typeface="Roboto" panose="02000000000000000000" pitchFamily="2" charset="0"/>
              </a:rPr>
              <a:t>char Col[21],Row[21],</a:t>
            </a:r>
            <a:r>
              <a:rPr lang="en-IN" b="0" i="0" dirty="0" err="1">
                <a:effectLst/>
                <a:latin typeface="Roboto" panose="02000000000000000000" pitchFamily="2" charset="0"/>
              </a:rPr>
              <a:t>move_c,move_r</a:t>
            </a:r>
            <a:r>
              <a:rPr lang="en-IN" b="0" i="0" dirty="0">
                <a:effectLst/>
                <a:latin typeface="Roboto" panose="02000000000000000000" pitchFamily="2" charset="0"/>
              </a:rPr>
              <a:t>;</a:t>
            </a:r>
            <a:br>
              <a:rPr lang="en-IN" b="0" i="0" dirty="0">
                <a:solidFill>
                  <a:srgbClr val="555555"/>
                </a:solidFill>
                <a:effectLst/>
                <a:latin typeface="Roboto" panose="02000000000000000000" pitchFamily="2" charset="0"/>
              </a:rPr>
            </a:br>
            <a:endParaRPr lang="en-IN" dirty="0"/>
          </a:p>
          <a:p>
            <a:endParaRPr lang="en-IN" dirty="0"/>
          </a:p>
        </p:txBody>
      </p:sp>
      <p:sp>
        <p:nvSpPr>
          <p:cNvPr id="4" name="Text Placeholder 3">
            <a:extLst>
              <a:ext uri="{FF2B5EF4-FFF2-40B4-BE49-F238E27FC236}">
                <a16:creationId xmlns:a16="http://schemas.microsoft.com/office/drawing/2014/main" id="{D7C66209-1CDA-4443-9035-561FD6910A0A}"/>
              </a:ext>
            </a:extLst>
          </p:cNvPr>
          <p:cNvSpPr>
            <a:spLocks noGrp="1"/>
          </p:cNvSpPr>
          <p:nvPr>
            <p:ph type="body" sz="half" idx="2"/>
          </p:nvPr>
        </p:nvSpPr>
        <p:spPr>
          <a:xfrm>
            <a:off x="1031295" y="2036422"/>
            <a:ext cx="3856037" cy="3541714"/>
          </a:xfrm>
        </p:spPr>
        <p:txBody>
          <a:bodyPr/>
          <a:lstStyle/>
          <a:p>
            <a:r>
              <a:rPr lang="en-US" sz="2400" b="0" i="0" dirty="0">
                <a:solidFill>
                  <a:schemeClr val="bg1">
                    <a:lumMod val="95000"/>
                    <a:lumOff val="5000"/>
                  </a:schemeClr>
                </a:solidFill>
                <a:effectLst/>
                <a:latin typeface="Roboto" panose="02000000000000000000" pitchFamily="2" charset="0"/>
              </a:rPr>
              <a:t>To write this Arduino snake game code, first of all we include header files and define pins for LCD. And then define some pins for direction buttons and data pin for shift registers.</a:t>
            </a:r>
          </a:p>
          <a:p>
            <a:endParaRPr lang="en-US" sz="2400" dirty="0">
              <a:solidFill>
                <a:srgbClr val="555555"/>
              </a:solidFill>
              <a:latin typeface="Roboto" panose="02000000000000000000" pitchFamily="2" charset="0"/>
            </a:endParaRPr>
          </a:p>
          <a:p>
            <a:endParaRPr lang="en-IN" dirty="0"/>
          </a:p>
        </p:txBody>
      </p:sp>
    </p:spTree>
    <p:extLst>
      <p:ext uri="{BB962C8B-B14F-4D97-AF65-F5344CB8AC3E}">
        <p14:creationId xmlns:p14="http://schemas.microsoft.com/office/powerpoint/2010/main" val="3836983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7A8A-6B45-432B-BDE5-16CC3CF589E7}"/>
              </a:ext>
            </a:extLst>
          </p:cNvPr>
          <p:cNvSpPr>
            <a:spLocks noGrp="1"/>
          </p:cNvSpPr>
          <p:nvPr>
            <p:ph type="title"/>
          </p:nvPr>
        </p:nvSpPr>
        <p:spPr>
          <a:xfrm>
            <a:off x="1219201" y="112490"/>
            <a:ext cx="9905998" cy="371344"/>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96B7F6ED-2E34-419C-95F0-7176103BF436}"/>
              </a:ext>
            </a:extLst>
          </p:cNvPr>
          <p:cNvSpPr>
            <a:spLocks noGrp="1"/>
          </p:cNvSpPr>
          <p:nvPr>
            <p:ph sz="half" idx="1"/>
          </p:nvPr>
        </p:nvSpPr>
        <p:spPr>
          <a:xfrm>
            <a:off x="1141410" y="719091"/>
            <a:ext cx="4875211" cy="5655075"/>
          </a:xfrm>
        </p:spPr>
        <p:txBody>
          <a:bodyPr>
            <a:normAutofit fontScale="62500" lnSpcReduction="20000"/>
          </a:bodyPr>
          <a:lstStyle/>
          <a:p>
            <a:r>
              <a:rPr lang="en-IN" dirty="0"/>
              <a:t>int </a:t>
            </a:r>
            <a:r>
              <a:rPr lang="en-IN" dirty="0" err="1"/>
              <a:t>colum_data</a:t>
            </a:r>
            <a:r>
              <a:rPr lang="en-IN" dirty="0"/>
              <a:t>(int temp)</a:t>
            </a:r>
          </a:p>
          <a:p>
            <a:r>
              <a:rPr lang="en-IN" dirty="0"/>
              <a:t>{</a:t>
            </a:r>
          </a:p>
          <a:p>
            <a:r>
              <a:rPr lang="en-IN" dirty="0"/>
              <a:t>  switch(temp)</a:t>
            </a:r>
          </a:p>
          <a:p>
            <a:r>
              <a:rPr lang="en-IN" dirty="0"/>
              <a:t>  {</a:t>
            </a:r>
          </a:p>
          <a:p>
            <a:r>
              <a:rPr lang="en-IN" dirty="0"/>
              <a:t>   case 1: return 1;break;</a:t>
            </a:r>
          </a:p>
          <a:p>
            <a:r>
              <a:rPr lang="en-IN" dirty="0"/>
              <a:t>   case 2: return 2; break;</a:t>
            </a:r>
          </a:p>
          <a:p>
            <a:r>
              <a:rPr lang="en-IN" dirty="0"/>
              <a:t>   case 3: return 4; break;</a:t>
            </a:r>
          </a:p>
          <a:p>
            <a:r>
              <a:rPr lang="en-IN" dirty="0"/>
              <a:t>   case 4: return 8; break;</a:t>
            </a:r>
          </a:p>
          <a:p>
            <a:r>
              <a:rPr lang="en-IN" dirty="0"/>
              <a:t>   case 5: return 16; break;</a:t>
            </a:r>
          </a:p>
          <a:p>
            <a:r>
              <a:rPr lang="en-IN" dirty="0"/>
              <a:t>   case 6: return 32; break;</a:t>
            </a:r>
          </a:p>
          <a:p>
            <a:r>
              <a:rPr lang="en-IN" dirty="0"/>
              <a:t>   case 7: return 64; break;</a:t>
            </a:r>
          </a:p>
          <a:p>
            <a:r>
              <a:rPr lang="en-IN" dirty="0"/>
              <a:t>   case 8: return 128; break;</a:t>
            </a:r>
          </a:p>
          <a:p>
            <a:r>
              <a:rPr lang="en-IN" dirty="0"/>
              <a:t>   default: return 0; break;</a:t>
            </a:r>
          </a:p>
          <a:p>
            <a:r>
              <a:rPr lang="en-IN" dirty="0"/>
              <a:t>  }</a:t>
            </a:r>
          </a:p>
          <a:p>
            <a:r>
              <a:rPr lang="en-IN" dirty="0"/>
              <a:t>}</a:t>
            </a:r>
          </a:p>
          <a:p>
            <a:endParaRPr lang="en-IN" dirty="0"/>
          </a:p>
        </p:txBody>
      </p:sp>
      <p:sp>
        <p:nvSpPr>
          <p:cNvPr id="4" name="Content Placeholder 3">
            <a:extLst>
              <a:ext uri="{FF2B5EF4-FFF2-40B4-BE49-F238E27FC236}">
                <a16:creationId xmlns:a16="http://schemas.microsoft.com/office/drawing/2014/main" id="{31005B80-5FA3-43D2-B2E1-5DE6853D6569}"/>
              </a:ext>
            </a:extLst>
          </p:cNvPr>
          <p:cNvSpPr>
            <a:spLocks noGrp="1"/>
          </p:cNvSpPr>
          <p:nvPr>
            <p:ph sz="half" idx="2"/>
          </p:nvPr>
        </p:nvSpPr>
        <p:spPr>
          <a:xfrm>
            <a:off x="6172200" y="550416"/>
            <a:ext cx="4875211" cy="6072326"/>
          </a:xfrm>
        </p:spPr>
        <p:txBody>
          <a:bodyPr>
            <a:normAutofit fontScale="62500" lnSpcReduction="20000"/>
          </a:bodyPr>
          <a:lstStyle/>
          <a:p>
            <a:r>
              <a:rPr lang="en-IN" dirty="0"/>
              <a:t>int </a:t>
            </a:r>
            <a:r>
              <a:rPr lang="en-IN" dirty="0" err="1"/>
              <a:t>row_data</a:t>
            </a:r>
            <a:r>
              <a:rPr lang="en-IN" dirty="0"/>
              <a:t>(int temp)</a:t>
            </a:r>
          </a:p>
          <a:p>
            <a:r>
              <a:rPr lang="en-IN" dirty="0"/>
              <a:t>{</a:t>
            </a:r>
          </a:p>
          <a:p>
            <a:r>
              <a:rPr lang="en-IN" dirty="0"/>
              <a:t>  switch(temp)</a:t>
            </a:r>
          </a:p>
          <a:p>
            <a:r>
              <a:rPr lang="en-IN" dirty="0"/>
              <a:t>  {</a:t>
            </a:r>
          </a:p>
          <a:p>
            <a:r>
              <a:rPr lang="en-IN" dirty="0"/>
              <a:t>   case 1: return 1;break;</a:t>
            </a:r>
          </a:p>
          <a:p>
            <a:r>
              <a:rPr lang="en-IN" dirty="0"/>
              <a:t>   case 2: return 2; break;</a:t>
            </a:r>
          </a:p>
          <a:p>
            <a:r>
              <a:rPr lang="en-IN" dirty="0"/>
              <a:t>   case 3: return 4; break;</a:t>
            </a:r>
          </a:p>
          <a:p>
            <a:r>
              <a:rPr lang="en-IN" dirty="0"/>
              <a:t>   case 4: return 8; break;</a:t>
            </a:r>
          </a:p>
          <a:p>
            <a:r>
              <a:rPr lang="en-IN" dirty="0"/>
              <a:t>   case 5: return 16; break;</a:t>
            </a:r>
          </a:p>
          <a:p>
            <a:r>
              <a:rPr lang="en-IN" dirty="0"/>
              <a:t>   case 6: return 32; break;</a:t>
            </a:r>
          </a:p>
          <a:p>
            <a:r>
              <a:rPr lang="en-IN" dirty="0"/>
              <a:t>   case 7: return 64; break;</a:t>
            </a:r>
          </a:p>
          <a:p>
            <a:r>
              <a:rPr lang="en-IN" dirty="0"/>
              <a:t>   case 8: return 128; break;</a:t>
            </a:r>
          </a:p>
          <a:p>
            <a:r>
              <a:rPr lang="en-IN" dirty="0"/>
              <a:t>   default: return 0; break;</a:t>
            </a:r>
          </a:p>
          <a:p>
            <a:r>
              <a:rPr lang="en-IN" dirty="0"/>
              <a:t>  }</a:t>
            </a:r>
          </a:p>
          <a:p>
            <a:r>
              <a:rPr lang="en-IN" dirty="0"/>
              <a:t>}</a:t>
            </a:r>
          </a:p>
        </p:txBody>
      </p:sp>
    </p:spTree>
    <p:extLst>
      <p:ext uri="{BB962C8B-B14F-4D97-AF65-F5344CB8AC3E}">
        <p14:creationId xmlns:p14="http://schemas.microsoft.com/office/powerpoint/2010/main" val="2478020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2154-00AD-4D0C-B463-364EEFDFD9A0}"/>
              </a:ext>
            </a:extLst>
          </p:cNvPr>
          <p:cNvSpPr>
            <a:spLocks noGrp="1"/>
          </p:cNvSpPr>
          <p:nvPr>
            <p:ph type="title"/>
          </p:nvPr>
        </p:nvSpPr>
        <p:spPr>
          <a:xfrm>
            <a:off x="1063625" y="0"/>
            <a:ext cx="9905998" cy="448282"/>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5ADFAF7E-8CDC-4D9B-B9FA-4DBA07394ECF}"/>
              </a:ext>
            </a:extLst>
          </p:cNvPr>
          <p:cNvSpPr>
            <a:spLocks noGrp="1"/>
          </p:cNvSpPr>
          <p:nvPr>
            <p:ph sz="half" idx="1"/>
          </p:nvPr>
        </p:nvSpPr>
        <p:spPr>
          <a:xfrm>
            <a:off x="843380" y="594803"/>
            <a:ext cx="5176420" cy="6090081"/>
          </a:xfrm>
        </p:spPr>
        <p:txBody>
          <a:bodyPr>
            <a:normAutofit fontScale="25000" lnSpcReduction="20000"/>
          </a:bodyPr>
          <a:lstStyle/>
          <a:p>
            <a:r>
              <a:rPr lang="en-IN" sz="6400" dirty="0"/>
              <a:t>void </a:t>
            </a:r>
            <a:r>
              <a:rPr lang="en-IN" sz="6400" dirty="0" err="1"/>
              <a:t>read_button</a:t>
            </a:r>
            <a:r>
              <a:rPr lang="en-IN" sz="6400" dirty="0"/>
              <a:t>()</a:t>
            </a:r>
          </a:p>
          <a:p>
            <a:r>
              <a:rPr lang="en-IN" sz="6400" dirty="0"/>
              <a:t>{</a:t>
            </a:r>
          </a:p>
          <a:p>
            <a:r>
              <a:rPr lang="en-IN" sz="6400" dirty="0"/>
              <a:t> if(!</a:t>
            </a:r>
            <a:r>
              <a:rPr lang="en-IN" sz="6400" dirty="0" err="1"/>
              <a:t>digitalRead</a:t>
            </a:r>
            <a:r>
              <a:rPr lang="en-IN" sz="6400" dirty="0"/>
              <a:t>(left))</a:t>
            </a:r>
          </a:p>
          <a:p>
            <a:r>
              <a:rPr lang="en-IN" sz="6400" dirty="0"/>
              <a:t> {</a:t>
            </a:r>
          </a:p>
          <a:p>
            <a:r>
              <a:rPr lang="en-IN" sz="6400" dirty="0"/>
              <a:t>   </a:t>
            </a:r>
            <a:r>
              <a:rPr lang="en-IN" sz="6400" dirty="0" err="1"/>
              <a:t>move_r</a:t>
            </a:r>
            <a:r>
              <a:rPr lang="en-IN" sz="6400" dirty="0"/>
              <a:t>=0;</a:t>
            </a:r>
          </a:p>
          <a:p>
            <a:r>
              <a:rPr lang="en-IN" sz="6400" dirty="0"/>
              <a:t>   </a:t>
            </a:r>
            <a:r>
              <a:rPr lang="en-IN" sz="6400" dirty="0" err="1"/>
              <a:t>move_c</a:t>
            </a:r>
            <a:r>
              <a:rPr lang="en-IN" sz="6400" dirty="0"/>
              <a:t>!=-1 ? </a:t>
            </a:r>
            <a:r>
              <a:rPr lang="en-IN" sz="6400" dirty="0" err="1"/>
              <a:t>move_c</a:t>
            </a:r>
            <a:r>
              <a:rPr lang="en-IN" sz="6400" dirty="0"/>
              <a:t>=-1 : </a:t>
            </a:r>
            <a:r>
              <a:rPr lang="en-IN" sz="6400" dirty="0" err="1"/>
              <a:t>move_c</a:t>
            </a:r>
            <a:r>
              <a:rPr lang="en-IN" sz="6400" dirty="0"/>
              <a:t>=1;</a:t>
            </a:r>
          </a:p>
          <a:p>
            <a:r>
              <a:rPr lang="en-IN" sz="6400" dirty="0"/>
              <a:t>   while(!</a:t>
            </a:r>
            <a:r>
              <a:rPr lang="en-IN" sz="6400" dirty="0" err="1"/>
              <a:t>digitalRead</a:t>
            </a:r>
            <a:r>
              <a:rPr lang="en-IN" sz="6400" dirty="0"/>
              <a:t>(left));</a:t>
            </a:r>
          </a:p>
          <a:p>
            <a:r>
              <a:rPr lang="en-IN" sz="6400" dirty="0"/>
              <a:t> }</a:t>
            </a:r>
          </a:p>
          <a:p>
            <a:endParaRPr lang="en-IN" sz="6400" dirty="0"/>
          </a:p>
          <a:p>
            <a:r>
              <a:rPr lang="en-IN" sz="6400" dirty="0"/>
              <a:t> if(!</a:t>
            </a:r>
            <a:r>
              <a:rPr lang="en-IN" sz="6400" dirty="0" err="1"/>
              <a:t>digitalRead</a:t>
            </a:r>
            <a:r>
              <a:rPr lang="en-IN" sz="6400" dirty="0"/>
              <a:t>(right))</a:t>
            </a:r>
          </a:p>
          <a:p>
            <a:r>
              <a:rPr lang="en-IN" sz="6400" dirty="0"/>
              <a:t> {</a:t>
            </a:r>
          </a:p>
          <a:p>
            <a:r>
              <a:rPr lang="en-IN" sz="6400" dirty="0"/>
              <a:t>   </a:t>
            </a:r>
            <a:r>
              <a:rPr lang="en-IN" sz="6400" dirty="0" err="1"/>
              <a:t>move_r</a:t>
            </a:r>
            <a:r>
              <a:rPr lang="en-IN" sz="6400" dirty="0"/>
              <a:t>=0;</a:t>
            </a:r>
          </a:p>
          <a:p>
            <a:r>
              <a:rPr lang="en-IN" sz="6400" dirty="0"/>
              <a:t>   </a:t>
            </a:r>
            <a:r>
              <a:rPr lang="en-IN" sz="6400" dirty="0" err="1"/>
              <a:t>move_c</a:t>
            </a:r>
            <a:r>
              <a:rPr lang="en-IN" sz="6400" dirty="0"/>
              <a:t>!=1 ? </a:t>
            </a:r>
            <a:r>
              <a:rPr lang="en-IN" sz="6400" dirty="0" err="1"/>
              <a:t>move_c</a:t>
            </a:r>
            <a:r>
              <a:rPr lang="en-IN" sz="6400" dirty="0"/>
              <a:t>=1 : </a:t>
            </a:r>
            <a:r>
              <a:rPr lang="en-IN" sz="6400" dirty="0" err="1"/>
              <a:t>move_c</a:t>
            </a:r>
            <a:r>
              <a:rPr lang="en-IN" sz="6400" dirty="0"/>
              <a:t>=-1;</a:t>
            </a:r>
          </a:p>
          <a:p>
            <a:r>
              <a:rPr lang="en-IN" sz="6400" dirty="0"/>
              <a:t>   while(!</a:t>
            </a:r>
            <a:r>
              <a:rPr lang="en-IN" sz="6400" dirty="0" err="1"/>
              <a:t>digitalRead</a:t>
            </a:r>
            <a:r>
              <a:rPr lang="en-IN" sz="6400" dirty="0"/>
              <a:t>(right));</a:t>
            </a:r>
          </a:p>
          <a:p>
            <a:r>
              <a:rPr lang="en-IN" sz="6400" dirty="0"/>
              <a:t> }</a:t>
            </a:r>
          </a:p>
          <a:p>
            <a:endParaRPr lang="en-IN" sz="3600" dirty="0"/>
          </a:p>
          <a:p>
            <a:r>
              <a:rPr lang="en-IN" sz="3600" dirty="0"/>
              <a:t> </a:t>
            </a:r>
            <a:endParaRPr lang="en-IN" dirty="0"/>
          </a:p>
        </p:txBody>
      </p:sp>
      <p:sp>
        <p:nvSpPr>
          <p:cNvPr id="4" name="Content Placeholder 3">
            <a:extLst>
              <a:ext uri="{FF2B5EF4-FFF2-40B4-BE49-F238E27FC236}">
                <a16:creationId xmlns:a16="http://schemas.microsoft.com/office/drawing/2014/main" id="{91199E3D-61D7-4C50-917D-D45448407A20}"/>
              </a:ext>
            </a:extLst>
          </p:cNvPr>
          <p:cNvSpPr>
            <a:spLocks noGrp="1"/>
          </p:cNvSpPr>
          <p:nvPr>
            <p:ph sz="half" idx="2"/>
          </p:nvPr>
        </p:nvSpPr>
        <p:spPr>
          <a:xfrm>
            <a:off x="6172200" y="594803"/>
            <a:ext cx="4875211" cy="5930284"/>
          </a:xfrm>
        </p:spPr>
        <p:txBody>
          <a:bodyPr>
            <a:normAutofit fontScale="25000" lnSpcReduction="20000"/>
          </a:bodyPr>
          <a:lstStyle/>
          <a:p>
            <a:r>
              <a:rPr lang="en-IN" sz="6400" dirty="0"/>
              <a:t> if(!</a:t>
            </a:r>
            <a:r>
              <a:rPr lang="en-IN" sz="6400" dirty="0" err="1"/>
              <a:t>digitalRead</a:t>
            </a:r>
            <a:r>
              <a:rPr lang="en-IN" sz="6400" dirty="0"/>
              <a:t>(up))</a:t>
            </a:r>
          </a:p>
          <a:p>
            <a:r>
              <a:rPr lang="en-IN" sz="6400" dirty="0"/>
              <a:t> {</a:t>
            </a:r>
          </a:p>
          <a:p>
            <a:r>
              <a:rPr lang="en-IN" sz="6400" dirty="0"/>
              <a:t>   </a:t>
            </a:r>
            <a:r>
              <a:rPr lang="en-IN" sz="6400" dirty="0" err="1"/>
              <a:t>move_c</a:t>
            </a:r>
            <a:r>
              <a:rPr lang="en-IN" sz="6400" dirty="0"/>
              <a:t>=0;</a:t>
            </a:r>
          </a:p>
          <a:p>
            <a:r>
              <a:rPr lang="en-IN" sz="6400" dirty="0"/>
              <a:t>   </a:t>
            </a:r>
            <a:r>
              <a:rPr lang="en-IN" sz="6400" dirty="0" err="1"/>
              <a:t>move_r</a:t>
            </a:r>
            <a:r>
              <a:rPr lang="en-IN" sz="6400" dirty="0"/>
              <a:t>!=-1 ? </a:t>
            </a:r>
            <a:r>
              <a:rPr lang="en-IN" sz="6400" dirty="0" err="1"/>
              <a:t>move_r</a:t>
            </a:r>
            <a:r>
              <a:rPr lang="en-IN" sz="6400" dirty="0"/>
              <a:t>=-1 : </a:t>
            </a:r>
            <a:r>
              <a:rPr lang="en-IN" sz="6400" dirty="0" err="1"/>
              <a:t>move_r</a:t>
            </a:r>
            <a:r>
              <a:rPr lang="en-IN" sz="6400" dirty="0"/>
              <a:t>=1;</a:t>
            </a:r>
          </a:p>
          <a:p>
            <a:r>
              <a:rPr lang="en-IN" sz="6400" dirty="0"/>
              <a:t>   while(!</a:t>
            </a:r>
            <a:r>
              <a:rPr lang="en-IN" sz="6400" dirty="0" err="1"/>
              <a:t>digitalRead</a:t>
            </a:r>
            <a:r>
              <a:rPr lang="en-IN" sz="6400" dirty="0"/>
              <a:t>(up));</a:t>
            </a:r>
          </a:p>
          <a:p>
            <a:r>
              <a:rPr lang="en-IN" sz="6400" dirty="0"/>
              <a:t> }</a:t>
            </a:r>
          </a:p>
          <a:p>
            <a:r>
              <a:rPr lang="en-IN" sz="5600" dirty="0"/>
              <a:t>void </a:t>
            </a:r>
            <a:r>
              <a:rPr lang="en-IN" sz="5600" dirty="0" err="1"/>
              <a:t>read_button</a:t>
            </a:r>
            <a:r>
              <a:rPr lang="en-IN" sz="5600" dirty="0"/>
              <a:t>()</a:t>
            </a:r>
          </a:p>
          <a:p>
            <a:r>
              <a:rPr lang="en-IN" sz="5600" dirty="0"/>
              <a:t>{</a:t>
            </a:r>
          </a:p>
          <a:p>
            <a:r>
              <a:rPr lang="en-IN" sz="5600" dirty="0"/>
              <a:t> if(!</a:t>
            </a:r>
            <a:r>
              <a:rPr lang="en-IN" sz="5600" dirty="0" err="1"/>
              <a:t>digitalRead</a:t>
            </a:r>
            <a:r>
              <a:rPr lang="en-IN" sz="5600" dirty="0"/>
              <a:t>(left))</a:t>
            </a:r>
          </a:p>
          <a:p>
            <a:r>
              <a:rPr lang="en-IN" sz="5600" dirty="0"/>
              <a:t> {</a:t>
            </a:r>
          </a:p>
          <a:p>
            <a:r>
              <a:rPr lang="en-IN" sz="5600" dirty="0"/>
              <a:t>   </a:t>
            </a:r>
            <a:r>
              <a:rPr lang="en-IN" sz="5600" dirty="0" err="1"/>
              <a:t>move_r</a:t>
            </a:r>
            <a:r>
              <a:rPr lang="en-IN" sz="5600" dirty="0"/>
              <a:t>=0;</a:t>
            </a:r>
          </a:p>
          <a:p>
            <a:r>
              <a:rPr lang="en-IN" sz="5600" dirty="0"/>
              <a:t>   </a:t>
            </a:r>
            <a:r>
              <a:rPr lang="en-IN" sz="5600" dirty="0" err="1"/>
              <a:t>move_c</a:t>
            </a:r>
            <a:r>
              <a:rPr lang="en-IN" sz="5600" dirty="0"/>
              <a:t>!=-1 ? </a:t>
            </a:r>
            <a:r>
              <a:rPr lang="en-IN" sz="5600" dirty="0" err="1"/>
              <a:t>move_c</a:t>
            </a:r>
            <a:r>
              <a:rPr lang="en-IN" sz="5600" dirty="0"/>
              <a:t>=-1 : </a:t>
            </a:r>
            <a:r>
              <a:rPr lang="en-IN" sz="5600" dirty="0" err="1"/>
              <a:t>move_c</a:t>
            </a:r>
            <a:r>
              <a:rPr lang="en-IN" sz="5600" dirty="0"/>
              <a:t>=1;</a:t>
            </a:r>
          </a:p>
          <a:p>
            <a:r>
              <a:rPr lang="en-IN" sz="5600" dirty="0"/>
              <a:t>   while(!</a:t>
            </a:r>
            <a:r>
              <a:rPr lang="en-IN" sz="5600" dirty="0" err="1"/>
              <a:t>digitalRead</a:t>
            </a:r>
            <a:r>
              <a:rPr lang="en-IN" sz="5600" dirty="0"/>
              <a:t>(left));</a:t>
            </a:r>
          </a:p>
          <a:p>
            <a:r>
              <a:rPr lang="en-IN" sz="5600" dirty="0"/>
              <a:t> }</a:t>
            </a:r>
          </a:p>
          <a:p>
            <a:endParaRPr lang="en-IN" sz="5600" dirty="0"/>
          </a:p>
          <a:p>
            <a:r>
              <a:rPr lang="en-IN" sz="5600" dirty="0"/>
              <a:t> if(!</a:t>
            </a:r>
            <a:r>
              <a:rPr lang="en-IN" sz="5600" dirty="0" err="1"/>
              <a:t>digitalRead</a:t>
            </a:r>
            <a:r>
              <a:rPr lang="en-IN" sz="5600" dirty="0"/>
              <a:t>(right))</a:t>
            </a:r>
          </a:p>
          <a:p>
            <a:r>
              <a:rPr lang="en-IN" sz="5600" dirty="0"/>
              <a:t> {</a:t>
            </a:r>
          </a:p>
          <a:p>
            <a:endParaRPr lang="en-IN" dirty="0"/>
          </a:p>
        </p:txBody>
      </p:sp>
    </p:spTree>
    <p:extLst>
      <p:ext uri="{BB962C8B-B14F-4D97-AF65-F5344CB8AC3E}">
        <p14:creationId xmlns:p14="http://schemas.microsoft.com/office/powerpoint/2010/main" val="2033746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E25B-FD3D-4DA6-958E-96A79F409484}"/>
              </a:ext>
            </a:extLst>
          </p:cNvPr>
          <p:cNvSpPr>
            <a:spLocks noGrp="1"/>
          </p:cNvSpPr>
          <p:nvPr>
            <p:ph type="title"/>
          </p:nvPr>
        </p:nvSpPr>
        <p:spPr>
          <a:xfrm>
            <a:off x="989012" y="96696"/>
            <a:ext cx="9905998" cy="18738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616C2EA9-E5FF-42FE-80F6-F352CC2E89D2}"/>
              </a:ext>
            </a:extLst>
          </p:cNvPr>
          <p:cNvSpPr>
            <a:spLocks noGrp="1"/>
          </p:cNvSpPr>
          <p:nvPr>
            <p:ph sz="half" idx="1"/>
          </p:nvPr>
        </p:nvSpPr>
        <p:spPr>
          <a:xfrm>
            <a:off x="1141410" y="408373"/>
            <a:ext cx="4878389" cy="6178858"/>
          </a:xfrm>
        </p:spPr>
        <p:txBody>
          <a:bodyPr>
            <a:normAutofit fontScale="70000" lnSpcReduction="20000"/>
          </a:bodyPr>
          <a:lstStyle/>
          <a:p>
            <a:r>
              <a:rPr lang="en-IN" dirty="0" err="1"/>
              <a:t>move_c</a:t>
            </a:r>
            <a:r>
              <a:rPr lang="en-IN" dirty="0"/>
              <a:t>=0;</a:t>
            </a:r>
          </a:p>
          <a:p>
            <a:r>
              <a:rPr lang="en-IN" dirty="0"/>
              <a:t>   </a:t>
            </a:r>
            <a:r>
              <a:rPr lang="en-IN" dirty="0" err="1"/>
              <a:t>move_r</a:t>
            </a:r>
            <a:r>
              <a:rPr lang="en-IN" dirty="0"/>
              <a:t>!=-1 ? </a:t>
            </a:r>
            <a:r>
              <a:rPr lang="en-IN" dirty="0" err="1"/>
              <a:t>move_r</a:t>
            </a:r>
            <a:r>
              <a:rPr lang="en-IN" dirty="0"/>
              <a:t>=-1 : </a:t>
            </a:r>
            <a:r>
              <a:rPr lang="en-IN" dirty="0" err="1"/>
              <a:t>move_r</a:t>
            </a:r>
            <a:r>
              <a:rPr lang="en-IN" dirty="0"/>
              <a:t>=1;</a:t>
            </a:r>
          </a:p>
          <a:p>
            <a:r>
              <a:rPr lang="en-IN" dirty="0"/>
              <a:t>   while(!</a:t>
            </a:r>
            <a:r>
              <a:rPr lang="en-IN" dirty="0" err="1"/>
              <a:t>digitalRead</a:t>
            </a:r>
            <a:r>
              <a:rPr lang="en-IN" dirty="0"/>
              <a:t>(up));</a:t>
            </a:r>
          </a:p>
          <a:p>
            <a:r>
              <a:rPr lang="en-IN" dirty="0"/>
              <a:t> }</a:t>
            </a:r>
          </a:p>
          <a:p>
            <a:r>
              <a:rPr lang="en-IN" dirty="0"/>
              <a:t>}</a:t>
            </a:r>
          </a:p>
          <a:p>
            <a:endParaRPr lang="en-IN" dirty="0"/>
          </a:p>
          <a:p>
            <a:r>
              <a:rPr lang="en-IN" dirty="0"/>
              <a:t>void </a:t>
            </a:r>
            <a:r>
              <a:rPr lang="en-IN" dirty="0" err="1"/>
              <a:t>show_snake</a:t>
            </a:r>
            <a:r>
              <a:rPr lang="en-IN" dirty="0"/>
              <a:t>(int temp)</a:t>
            </a:r>
          </a:p>
          <a:p>
            <a:r>
              <a:rPr lang="en-IN" dirty="0"/>
              <a:t>{</a:t>
            </a:r>
          </a:p>
          <a:p>
            <a:r>
              <a:rPr lang="en-IN" dirty="0"/>
              <a:t> for(int n=0;n&lt;</a:t>
            </a:r>
            <a:r>
              <a:rPr lang="en-IN" dirty="0" err="1"/>
              <a:t>temp;n</a:t>
            </a:r>
            <a:r>
              <a:rPr lang="en-IN" dirty="0"/>
              <a:t>++)</a:t>
            </a:r>
          </a:p>
          <a:p>
            <a:r>
              <a:rPr lang="en-IN" dirty="0"/>
              <a:t> {</a:t>
            </a:r>
          </a:p>
          <a:p>
            <a:r>
              <a:rPr lang="en-IN" dirty="0"/>
              <a:t>   int </a:t>
            </a:r>
            <a:r>
              <a:rPr lang="en-IN" dirty="0" err="1"/>
              <a:t>r,c</a:t>
            </a:r>
            <a:r>
              <a:rPr lang="en-IN" dirty="0"/>
              <a:t>;</a:t>
            </a:r>
          </a:p>
          <a:p>
            <a:r>
              <a:rPr lang="en-IN" dirty="0"/>
              <a:t>  for(int k=0;k&lt;21;k++)</a:t>
            </a:r>
          </a:p>
          <a:p>
            <a:r>
              <a:rPr lang="en-IN" dirty="0"/>
              <a:t>  {</a:t>
            </a:r>
          </a:p>
          <a:p>
            <a:r>
              <a:rPr lang="en-IN" dirty="0"/>
              <a:t>   int temp1=Col[k];</a:t>
            </a:r>
          </a:p>
          <a:p>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1F010F09-0774-45DB-B10B-283EAA0950E5}"/>
              </a:ext>
            </a:extLst>
          </p:cNvPr>
          <p:cNvSpPr>
            <a:spLocks noGrp="1"/>
          </p:cNvSpPr>
          <p:nvPr>
            <p:ph sz="half" idx="2"/>
          </p:nvPr>
        </p:nvSpPr>
        <p:spPr>
          <a:xfrm>
            <a:off x="6172200" y="408373"/>
            <a:ext cx="4875211" cy="6178858"/>
          </a:xfrm>
        </p:spPr>
        <p:txBody>
          <a:bodyPr>
            <a:normAutofit fontScale="70000" lnSpcReduction="20000"/>
          </a:bodyPr>
          <a:lstStyle/>
          <a:p>
            <a:r>
              <a:rPr lang="en-IN" dirty="0"/>
              <a:t> c=</a:t>
            </a:r>
            <a:r>
              <a:rPr lang="en-IN" dirty="0" err="1"/>
              <a:t>colum_data</a:t>
            </a:r>
            <a:r>
              <a:rPr lang="en-IN" dirty="0"/>
              <a:t>(temp1);</a:t>
            </a:r>
          </a:p>
          <a:p>
            <a:r>
              <a:rPr lang="en-IN" dirty="0"/>
              <a:t>   int temp2=Row[k];</a:t>
            </a:r>
          </a:p>
          <a:p>
            <a:r>
              <a:rPr lang="en-IN" dirty="0"/>
              <a:t>   r=0xff-row_data(temp2);</a:t>
            </a:r>
          </a:p>
          <a:p>
            <a:r>
              <a:rPr lang="en-IN" dirty="0"/>
              <a:t>   for(int </a:t>
            </a:r>
            <a:r>
              <a:rPr lang="en-IN" dirty="0" err="1"/>
              <a:t>i</a:t>
            </a:r>
            <a:r>
              <a:rPr lang="en-IN" dirty="0"/>
              <a:t>=0;i&lt;8;i++)</a:t>
            </a:r>
          </a:p>
          <a:p>
            <a:r>
              <a:rPr lang="en-IN" dirty="0"/>
              <a:t>{   </a:t>
            </a:r>
          </a:p>
          <a:p>
            <a:r>
              <a:rPr lang="en-IN" dirty="0"/>
              <a:t>         int ds=(c &amp; 0x01);</a:t>
            </a:r>
          </a:p>
          <a:p>
            <a:r>
              <a:rPr lang="en-IN" dirty="0"/>
              <a:t>         </a:t>
            </a:r>
            <a:r>
              <a:rPr lang="en-IN" dirty="0" err="1"/>
              <a:t>digitalWrite</a:t>
            </a:r>
            <a:r>
              <a:rPr lang="en-IN" dirty="0"/>
              <a:t>(</a:t>
            </a:r>
            <a:r>
              <a:rPr lang="en-IN" dirty="0" err="1"/>
              <a:t>ds_col</a:t>
            </a:r>
            <a:r>
              <a:rPr lang="en-IN" dirty="0"/>
              <a:t>, ds);</a:t>
            </a:r>
          </a:p>
          <a:p>
            <a:r>
              <a:rPr lang="en-IN" dirty="0"/>
              <a:t>         ds=(r &amp; 0x01);</a:t>
            </a:r>
          </a:p>
          <a:p>
            <a:r>
              <a:rPr lang="en-IN" dirty="0"/>
              <a:t>         </a:t>
            </a:r>
            <a:r>
              <a:rPr lang="en-IN" dirty="0" err="1"/>
              <a:t>digitalWrite</a:t>
            </a:r>
            <a:r>
              <a:rPr lang="en-IN" dirty="0"/>
              <a:t>(</a:t>
            </a:r>
            <a:r>
              <a:rPr lang="en-IN" dirty="0" err="1"/>
              <a:t>ds_row</a:t>
            </a:r>
            <a:r>
              <a:rPr lang="en-IN" dirty="0"/>
              <a:t>, ds);</a:t>
            </a:r>
          </a:p>
          <a:p>
            <a:r>
              <a:rPr lang="en-IN" dirty="0"/>
              <a:t>         </a:t>
            </a:r>
            <a:r>
              <a:rPr lang="en-IN" dirty="0" err="1"/>
              <a:t>digitalWrite</a:t>
            </a:r>
            <a:r>
              <a:rPr lang="en-IN" dirty="0"/>
              <a:t>(</a:t>
            </a:r>
            <a:r>
              <a:rPr lang="en-IN" dirty="0" err="1"/>
              <a:t>sh_col</a:t>
            </a:r>
            <a:r>
              <a:rPr lang="en-IN" dirty="0"/>
              <a:t>, HIGH);</a:t>
            </a:r>
          </a:p>
          <a:p>
            <a:r>
              <a:rPr lang="en-IN" dirty="0"/>
              <a:t>         c&gt;&gt;=1;</a:t>
            </a:r>
          </a:p>
          <a:p>
            <a:r>
              <a:rPr lang="en-IN" dirty="0"/>
              <a:t>         r&gt;&gt;=1;</a:t>
            </a:r>
          </a:p>
          <a:p>
            <a:r>
              <a:rPr lang="en-IN" dirty="0"/>
              <a:t>         </a:t>
            </a:r>
            <a:r>
              <a:rPr lang="en-IN" dirty="0" err="1"/>
              <a:t>digitalWrite</a:t>
            </a:r>
            <a:r>
              <a:rPr lang="en-IN" dirty="0"/>
              <a:t>(</a:t>
            </a:r>
            <a:r>
              <a:rPr lang="en-IN" dirty="0" err="1"/>
              <a:t>sh_col</a:t>
            </a:r>
            <a:r>
              <a:rPr lang="en-IN" dirty="0"/>
              <a:t>, LOW);</a:t>
            </a:r>
          </a:p>
          <a:p>
            <a:r>
              <a:rPr lang="en-IN" dirty="0"/>
              <a:t>    }</a:t>
            </a:r>
          </a:p>
          <a:p>
            <a:endParaRPr lang="en-IN" dirty="0"/>
          </a:p>
        </p:txBody>
      </p:sp>
    </p:spTree>
    <p:extLst>
      <p:ext uri="{BB962C8B-B14F-4D97-AF65-F5344CB8AC3E}">
        <p14:creationId xmlns:p14="http://schemas.microsoft.com/office/powerpoint/2010/main" val="3644623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AC92-FC13-48A8-A154-AFAC9BB0B155}"/>
              </a:ext>
            </a:extLst>
          </p:cNvPr>
          <p:cNvSpPr>
            <a:spLocks noGrp="1"/>
          </p:cNvSpPr>
          <p:nvPr>
            <p:ph type="title"/>
          </p:nvPr>
        </p:nvSpPr>
        <p:spPr>
          <a:xfrm>
            <a:off x="1143001" y="76980"/>
            <a:ext cx="9905998" cy="242616"/>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787B66A-04DF-4D9D-97F7-851111B091D4}"/>
              </a:ext>
            </a:extLst>
          </p:cNvPr>
          <p:cNvSpPr>
            <a:spLocks noGrp="1"/>
          </p:cNvSpPr>
          <p:nvPr>
            <p:ph sz="half" idx="1"/>
          </p:nvPr>
        </p:nvSpPr>
        <p:spPr>
          <a:xfrm>
            <a:off x="1141410" y="399494"/>
            <a:ext cx="4878389" cy="6063450"/>
          </a:xfrm>
        </p:spPr>
        <p:txBody>
          <a:bodyPr>
            <a:normAutofit fontScale="85000" lnSpcReduction="20000"/>
          </a:bodyPr>
          <a:lstStyle/>
          <a:p>
            <a:r>
              <a:rPr lang="en-IN" dirty="0"/>
              <a:t> </a:t>
            </a:r>
            <a:r>
              <a:rPr lang="en-IN" dirty="0" err="1"/>
              <a:t>digitalWrite</a:t>
            </a:r>
            <a:r>
              <a:rPr lang="en-IN" dirty="0"/>
              <a:t>(</a:t>
            </a:r>
            <a:r>
              <a:rPr lang="en-IN" dirty="0" err="1"/>
              <a:t>st_col</a:t>
            </a:r>
            <a:r>
              <a:rPr lang="en-IN" dirty="0"/>
              <a:t>, HIGH);</a:t>
            </a:r>
          </a:p>
          <a:p>
            <a:r>
              <a:rPr lang="en-IN" dirty="0"/>
              <a:t>    </a:t>
            </a:r>
            <a:r>
              <a:rPr lang="en-IN" dirty="0" err="1"/>
              <a:t>digitalWrite</a:t>
            </a:r>
            <a:r>
              <a:rPr lang="en-IN" dirty="0"/>
              <a:t>(</a:t>
            </a:r>
            <a:r>
              <a:rPr lang="en-IN" dirty="0" err="1"/>
              <a:t>st_col</a:t>
            </a:r>
            <a:r>
              <a:rPr lang="en-IN" dirty="0"/>
              <a:t>, LOW);</a:t>
            </a:r>
          </a:p>
          <a:p>
            <a:r>
              <a:rPr lang="en-IN" dirty="0"/>
              <a:t>    </a:t>
            </a:r>
            <a:r>
              <a:rPr lang="en-IN" dirty="0" err="1"/>
              <a:t>read_button</a:t>
            </a:r>
            <a:r>
              <a:rPr lang="en-IN" dirty="0"/>
              <a:t>();</a:t>
            </a:r>
          </a:p>
          <a:p>
            <a:r>
              <a:rPr lang="en-IN" dirty="0"/>
              <a:t>    </a:t>
            </a:r>
            <a:r>
              <a:rPr lang="en-IN" dirty="0" err="1"/>
              <a:t>delayMicroseconds</a:t>
            </a:r>
            <a:r>
              <a:rPr lang="en-IN" dirty="0"/>
              <a:t>(500);</a:t>
            </a:r>
          </a:p>
          <a:p>
            <a:r>
              <a:rPr lang="en-IN" dirty="0"/>
              <a:t>  }</a:t>
            </a:r>
          </a:p>
          <a:p>
            <a:r>
              <a:rPr lang="en-IN" dirty="0"/>
              <a:t> }</a:t>
            </a:r>
          </a:p>
          <a:p>
            <a:r>
              <a:rPr lang="en-IN" dirty="0"/>
              <a:t>}</a:t>
            </a:r>
          </a:p>
          <a:p>
            <a:r>
              <a:rPr lang="en-IN" dirty="0"/>
              <a:t>void setup()</a:t>
            </a:r>
          </a:p>
          <a:p>
            <a:r>
              <a:rPr lang="en-IN" dirty="0"/>
              <a:t>{   </a:t>
            </a:r>
          </a:p>
          <a:p>
            <a:r>
              <a:rPr lang="en-IN" dirty="0"/>
              <a:t>    </a:t>
            </a:r>
            <a:r>
              <a:rPr lang="en-IN" dirty="0" err="1"/>
              <a:t>lcd.begin</a:t>
            </a:r>
            <a:r>
              <a:rPr lang="en-IN" dirty="0"/>
              <a:t>(16,2);</a:t>
            </a:r>
          </a:p>
          <a:p>
            <a:r>
              <a:rPr lang="en-IN" dirty="0"/>
              <a:t>    </a:t>
            </a:r>
            <a:r>
              <a:rPr lang="en-IN" dirty="0" err="1"/>
              <a:t>pinMode</a:t>
            </a:r>
            <a:r>
              <a:rPr lang="en-IN" dirty="0"/>
              <a:t>(</a:t>
            </a:r>
            <a:r>
              <a:rPr lang="en-IN" dirty="0" err="1"/>
              <a:t>ds_col</a:t>
            </a:r>
            <a:r>
              <a:rPr lang="en-IN" dirty="0"/>
              <a:t>, OUTPUT);</a:t>
            </a:r>
          </a:p>
          <a:p>
            <a:r>
              <a:rPr lang="en-IN" dirty="0"/>
              <a:t>    </a:t>
            </a:r>
            <a:r>
              <a:rPr lang="en-IN" dirty="0" err="1"/>
              <a:t>pinMode</a:t>
            </a:r>
            <a:r>
              <a:rPr lang="en-IN" dirty="0"/>
              <a:t>(</a:t>
            </a:r>
            <a:r>
              <a:rPr lang="en-IN" dirty="0" err="1"/>
              <a:t>sh_col</a:t>
            </a:r>
            <a:r>
              <a:rPr lang="en-IN" dirty="0"/>
              <a:t>, OUTPUT);</a:t>
            </a:r>
          </a:p>
          <a:p>
            <a:r>
              <a:rPr lang="en-IN" dirty="0"/>
              <a:t>    </a:t>
            </a:r>
            <a:r>
              <a:rPr lang="en-IN" dirty="0" err="1"/>
              <a:t>pinMode</a:t>
            </a:r>
            <a:r>
              <a:rPr lang="en-IN" dirty="0"/>
              <a:t>(</a:t>
            </a:r>
            <a:r>
              <a:rPr lang="en-IN" dirty="0" err="1"/>
              <a:t>st_col</a:t>
            </a:r>
            <a:r>
              <a:rPr lang="en-IN" dirty="0"/>
              <a:t>, OUTPUT);</a:t>
            </a:r>
          </a:p>
          <a:p>
            <a:r>
              <a:rPr lang="en-IN" dirty="0"/>
              <a:t>    </a:t>
            </a:r>
            <a:r>
              <a:rPr lang="en-IN" dirty="0" err="1"/>
              <a:t>pinMode</a:t>
            </a:r>
            <a:r>
              <a:rPr lang="en-IN" dirty="0"/>
              <a:t>(</a:t>
            </a:r>
            <a:r>
              <a:rPr lang="en-IN" dirty="0" err="1"/>
              <a:t>ds_row</a:t>
            </a:r>
            <a:r>
              <a:rPr lang="en-IN" dirty="0"/>
              <a:t>, OUTPUT);</a:t>
            </a:r>
          </a:p>
        </p:txBody>
      </p:sp>
      <p:sp>
        <p:nvSpPr>
          <p:cNvPr id="4" name="Content Placeholder 3">
            <a:extLst>
              <a:ext uri="{FF2B5EF4-FFF2-40B4-BE49-F238E27FC236}">
                <a16:creationId xmlns:a16="http://schemas.microsoft.com/office/drawing/2014/main" id="{7AF98B6E-BF7F-480F-9D9D-260A2BA70E57}"/>
              </a:ext>
            </a:extLst>
          </p:cNvPr>
          <p:cNvSpPr>
            <a:spLocks noGrp="1"/>
          </p:cNvSpPr>
          <p:nvPr>
            <p:ph sz="half" idx="2"/>
          </p:nvPr>
        </p:nvSpPr>
        <p:spPr>
          <a:xfrm>
            <a:off x="6172200" y="399494"/>
            <a:ext cx="4875211" cy="6063450"/>
          </a:xfrm>
        </p:spPr>
        <p:txBody>
          <a:bodyPr>
            <a:normAutofit fontScale="85000" lnSpcReduction="20000"/>
          </a:bodyPr>
          <a:lstStyle/>
          <a:p>
            <a:r>
              <a:rPr lang="en-IN" dirty="0"/>
              <a:t> </a:t>
            </a:r>
            <a:r>
              <a:rPr lang="en-IN" dirty="0" err="1"/>
              <a:t>pinMode</a:t>
            </a:r>
            <a:r>
              <a:rPr lang="en-IN" dirty="0"/>
              <a:t>(start, INPUT);</a:t>
            </a:r>
          </a:p>
          <a:p>
            <a:r>
              <a:rPr lang="en-IN" dirty="0"/>
              <a:t>    </a:t>
            </a:r>
            <a:r>
              <a:rPr lang="en-IN" dirty="0" err="1"/>
              <a:t>pinMode</a:t>
            </a:r>
            <a:r>
              <a:rPr lang="en-IN" dirty="0"/>
              <a:t>(up, INPUT);</a:t>
            </a:r>
          </a:p>
          <a:p>
            <a:r>
              <a:rPr lang="en-IN" dirty="0"/>
              <a:t>    </a:t>
            </a:r>
            <a:r>
              <a:rPr lang="en-IN" dirty="0" err="1"/>
              <a:t>pinMode</a:t>
            </a:r>
            <a:r>
              <a:rPr lang="en-IN" dirty="0"/>
              <a:t>(down, INPUT);</a:t>
            </a:r>
          </a:p>
          <a:p>
            <a:r>
              <a:rPr lang="en-IN" dirty="0"/>
              <a:t>    </a:t>
            </a:r>
            <a:r>
              <a:rPr lang="en-IN" dirty="0" err="1"/>
              <a:t>pinMode</a:t>
            </a:r>
            <a:r>
              <a:rPr lang="en-IN" dirty="0"/>
              <a:t>(left, INPUT);</a:t>
            </a:r>
          </a:p>
          <a:p>
            <a:r>
              <a:rPr lang="en-IN" dirty="0"/>
              <a:t>    </a:t>
            </a:r>
            <a:r>
              <a:rPr lang="en-IN" dirty="0" err="1"/>
              <a:t>pinMode</a:t>
            </a:r>
            <a:r>
              <a:rPr lang="en-IN" dirty="0"/>
              <a:t>(right, INPUT);</a:t>
            </a:r>
          </a:p>
          <a:p>
            <a:r>
              <a:rPr lang="en-IN" dirty="0"/>
              <a:t>    </a:t>
            </a:r>
            <a:r>
              <a:rPr lang="en-IN" dirty="0" err="1"/>
              <a:t>digitalWrite</a:t>
            </a:r>
            <a:r>
              <a:rPr lang="en-IN" dirty="0"/>
              <a:t>(up, HIGH);</a:t>
            </a:r>
          </a:p>
          <a:p>
            <a:r>
              <a:rPr lang="en-IN" dirty="0"/>
              <a:t>    </a:t>
            </a:r>
            <a:r>
              <a:rPr lang="en-IN" dirty="0" err="1"/>
              <a:t>digitalWrite</a:t>
            </a:r>
            <a:r>
              <a:rPr lang="en-IN" dirty="0"/>
              <a:t>(down, HIGH);</a:t>
            </a:r>
          </a:p>
          <a:p>
            <a:r>
              <a:rPr lang="en-IN" dirty="0"/>
              <a:t>    </a:t>
            </a:r>
            <a:r>
              <a:rPr lang="en-IN" dirty="0" err="1"/>
              <a:t>digitalWrite</a:t>
            </a:r>
            <a:r>
              <a:rPr lang="en-IN" dirty="0"/>
              <a:t>(left, HIGH);</a:t>
            </a:r>
          </a:p>
          <a:p>
            <a:r>
              <a:rPr lang="en-IN" dirty="0"/>
              <a:t>    </a:t>
            </a:r>
            <a:r>
              <a:rPr lang="en-IN" dirty="0" err="1"/>
              <a:t>digitalWrite</a:t>
            </a:r>
            <a:r>
              <a:rPr lang="en-IN" dirty="0"/>
              <a:t>(right, HIGH);</a:t>
            </a:r>
          </a:p>
          <a:p>
            <a:r>
              <a:rPr lang="en-IN" dirty="0"/>
              <a:t>    </a:t>
            </a:r>
            <a:r>
              <a:rPr lang="en-IN" dirty="0" err="1"/>
              <a:t>digitalWrite</a:t>
            </a:r>
            <a:r>
              <a:rPr lang="en-IN" dirty="0"/>
              <a:t>(start, HIGH);</a:t>
            </a:r>
          </a:p>
          <a:p>
            <a:r>
              <a:rPr lang="en-IN" dirty="0" err="1"/>
              <a:t>lcd.setCursor</a:t>
            </a:r>
            <a:r>
              <a:rPr lang="en-IN" dirty="0"/>
              <a:t>(0,0);</a:t>
            </a:r>
          </a:p>
          <a:p>
            <a:r>
              <a:rPr lang="en-IN" dirty="0"/>
              <a:t>    </a:t>
            </a:r>
            <a:r>
              <a:rPr lang="en-IN" dirty="0" err="1"/>
              <a:t>lcd.print</a:t>
            </a:r>
            <a:r>
              <a:rPr lang="en-IN" dirty="0"/>
              <a:t>("  Snake game    ");</a:t>
            </a:r>
          </a:p>
          <a:p>
            <a:r>
              <a:rPr lang="en-IN" dirty="0"/>
              <a:t>    </a:t>
            </a:r>
            <a:r>
              <a:rPr lang="en-IN" dirty="0" err="1"/>
              <a:t>lcd.setCursor</a:t>
            </a:r>
            <a:r>
              <a:rPr lang="en-IN" dirty="0"/>
              <a:t>(0,1);</a:t>
            </a:r>
          </a:p>
          <a:p>
            <a:endParaRPr lang="en-IN" dirty="0"/>
          </a:p>
        </p:txBody>
      </p:sp>
    </p:spTree>
    <p:extLst>
      <p:ext uri="{BB962C8B-B14F-4D97-AF65-F5344CB8AC3E}">
        <p14:creationId xmlns:p14="http://schemas.microsoft.com/office/powerpoint/2010/main" val="247040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BE1438-E566-4E24-91DB-56A5AEFC6582}"/>
              </a:ext>
            </a:extLst>
          </p:cNvPr>
          <p:cNvSpPr/>
          <p:nvPr/>
        </p:nvSpPr>
        <p:spPr>
          <a:xfrm>
            <a:off x="-108921" y="1062650"/>
            <a:ext cx="8513684" cy="1107996"/>
          </a:xfrm>
          <a:prstGeom prst="rect">
            <a:avLst/>
          </a:prstGeom>
          <a:noFill/>
        </p:spPr>
        <p:txBody>
          <a:bodyPr wrap="square" lIns="91440" tIns="45720" rIns="91440" bIns="45720">
            <a:spAutoFit/>
          </a:bodyPr>
          <a:lstStyle/>
          <a:p>
            <a:pPr algn="ctr"/>
            <a:r>
              <a:rPr lang="en-US" sz="6600" b="1" u="sng" cap="none" spc="0" dirty="0">
                <a:ln w="22225">
                  <a:solidFill>
                    <a:schemeClr val="accent2"/>
                  </a:solidFill>
                  <a:prstDash val="solid"/>
                </a:ln>
                <a:solidFill>
                  <a:schemeClr val="bg2">
                    <a:lumMod val="75000"/>
                  </a:schemeClr>
                </a:solidFill>
                <a:effectLst/>
                <a:highlight>
                  <a:srgbClr val="C0C0C0"/>
                </a:highlight>
              </a:rPr>
              <a:t>Group member name:</a:t>
            </a:r>
          </a:p>
        </p:txBody>
      </p:sp>
      <p:sp>
        <p:nvSpPr>
          <p:cNvPr id="3" name="Rectangle 2">
            <a:extLst>
              <a:ext uri="{FF2B5EF4-FFF2-40B4-BE49-F238E27FC236}">
                <a16:creationId xmlns:a16="http://schemas.microsoft.com/office/drawing/2014/main" id="{099A1EE5-0381-4F9A-AA15-9F90637DC467}"/>
              </a:ext>
            </a:extLst>
          </p:cNvPr>
          <p:cNvSpPr/>
          <p:nvPr/>
        </p:nvSpPr>
        <p:spPr>
          <a:xfrm>
            <a:off x="-2169897" y="2417110"/>
            <a:ext cx="12219069" cy="258532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1.Ankit </a:t>
            </a:r>
            <a:r>
              <a:rPr lang="en-US" sz="5400" b="1" dirty="0" err="1">
                <a:ln/>
                <a:solidFill>
                  <a:schemeClr val="accent3"/>
                </a:solidFill>
              </a:rPr>
              <a:t>Aswar</a:t>
            </a:r>
            <a:r>
              <a:rPr lang="en-US" sz="5400" b="1" dirty="0">
                <a:ln/>
                <a:solidFill>
                  <a:schemeClr val="accent3"/>
                </a:solidFill>
              </a:rPr>
              <a:t>(19T6006)    </a:t>
            </a:r>
          </a:p>
          <a:p>
            <a:pPr algn="ctr"/>
            <a:r>
              <a:rPr lang="en-US" sz="5400" b="1" cap="none" spc="0" dirty="0">
                <a:ln/>
                <a:solidFill>
                  <a:schemeClr val="accent3"/>
                </a:solidFill>
                <a:effectLst/>
              </a:rPr>
              <a:t> 2.Khushi </a:t>
            </a:r>
            <a:r>
              <a:rPr lang="en-US" sz="5400" b="1" dirty="0" err="1">
                <a:ln/>
                <a:solidFill>
                  <a:schemeClr val="accent3"/>
                </a:solidFill>
              </a:rPr>
              <a:t>K</a:t>
            </a:r>
            <a:r>
              <a:rPr lang="en-US" sz="5400" b="1" cap="none" spc="0" dirty="0" err="1">
                <a:ln/>
                <a:solidFill>
                  <a:schemeClr val="accent3"/>
                </a:solidFill>
                <a:effectLst/>
              </a:rPr>
              <a:t>asbe</a:t>
            </a:r>
            <a:r>
              <a:rPr lang="en-US" sz="5400" b="1" cap="none" spc="0" dirty="0">
                <a:ln/>
                <a:solidFill>
                  <a:schemeClr val="accent3"/>
                </a:solidFill>
                <a:effectLst/>
              </a:rPr>
              <a:t>(19T6033)     </a:t>
            </a:r>
          </a:p>
          <a:p>
            <a:pPr algn="ctr"/>
            <a:r>
              <a:rPr lang="en-US" sz="5400" b="1" dirty="0">
                <a:ln/>
                <a:solidFill>
                  <a:schemeClr val="accent3"/>
                </a:solidFill>
              </a:rPr>
              <a:t>  3.Shubh Saxena(19T6060) </a:t>
            </a:r>
            <a:endParaRPr lang="en-US" sz="5400" b="1" cap="none" spc="0" dirty="0">
              <a:ln/>
              <a:solidFill>
                <a:schemeClr val="accent3"/>
              </a:solidFill>
              <a:effectLst/>
            </a:endParaRPr>
          </a:p>
        </p:txBody>
      </p:sp>
      <p:sp>
        <p:nvSpPr>
          <p:cNvPr id="9" name="Rectangle 8">
            <a:extLst>
              <a:ext uri="{FF2B5EF4-FFF2-40B4-BE49-F238E27FC236}">
                <a16:creationId xmlns:a16="http://schemas.microsoft.com/office/drawing/2014/main" id="{DA7A4062-207F-463A-BA5D-32689D04DED0}"/>
              </a:ext>
            </a:extLst>
          </p:cNvPr>
          <p:cNvSpPr/>
          <p:nvPr/>
        </p:nvSpPr>
        <p:spPr>
          <a:xfrm>
            <a:off x="7098265" y="5248897"/>
            <a:ext cx="5152244" cy="1446550"/>
          </a:xfrm>
          <a:prstGeom prst="rect">
            <a:avLst/>
          </a:prstGeom>
          <a:noFill/>
        </p:spPr>
        <p:txBody>
          <a:bodyPr wrap="none" lIns="91440" tIns="45720" rIns="91440" bIns="45720">
            <a:spAutoFit/>
          </a:bodyPr>
          <a:lstStyle/>
          <a:p>
            <a:pPr algn="ctr"/>
            <a:r>
              <a:rPr lang="en-US" sz="4400" b="1" u="sng" cap="none" spc="50" dirty="0">
                <a:ln w="0"/>
                <a:solidFill>
                  <a:srgbClr val="FFC000"/>
                </a:solidFill>
                <a:effectLst>
                  <a:innerShdw blurRad="63500" dist="50800" dir="13500000">
                    <a:srgbClr val="000000">
                      <a:alpha val="50000"/>
                    </a:srgbClr>
                  </a:innerShdw>
                </a:effectLst>
              </a:rPr>
              <a:t>Submitted To:</a:t>
            </a:r>
          </a:p>
          <a:p>
            <a:pPr algn="ctr"/>
            <a:r>
              <a:rPr lang="en-US" sz="4400" b="1" u="sng" spc="50" dirty="0">
                <a:ln w="0"/>
                <a:solidFill>
                  <a:srgbClr val="FFC000"/>
                </a:solidFill>
                <a:effectLst>
                  <a:innerShdw blurRad="63500" dist="50800" dir="13500000">
                    <a:srgbClr val="000000">
                      <a:alpha val="50000"/>
                    </a:srgbClr>
                  </a:innerShdw>
                </a:effectLst>
              </a:rPr>
              <a:t>  Vaibhav </a:t>
            </a:r>
            <a:r>
              <a:rPr lang="en-US" sz="4400" b="1" u="sng" spc="50" dirty="0" err="1">
                <a:ln w="0"/>
                <a:solidFill>
                  <a:srgbClr val="FFC000"/>
                </a:solidFill>
                <a:effectLst>
                  <a:innerShdw blurRad="63500" dist="50800" dir="13500000">
                    <a:srgbClr val="000000">
                      <a:alpha val="50000"/>
                    </a:srgbClr>
                  </a:innerShdw>
                </a:effectLst>
              </a:rPr>
              <a:t>Neema</a:t>
            </a:r>
            <a:r>
              <a:rPr lang="en-US" sz="4400" b="1" u="sng" spc="50" dirty="0">
                <a:ln w="0"/>
                <a:solidFill>
                  <a:srgbClr val="FFC000"/>
                </a:solidFill>
                <a:effectLst>
                  <a:innerShdw blurRad="63500" dist="50800" dir="13500000">
                    <a:srgbClr val="000000">
                      <a:alpha val="50000"/>
                    </a:srgbClr>
                  </a:innerShdw>
                </a:effectLst>
              </a:rPr>
              <a:t> Sir</a:t>
            </a:r>
            <a:endParaRPr lang="en-US" sz="4400" b="1" u="sng" cap="none" spc="50" dirty="0">
              <a:ln w="0"/>
              <a:solidFill>
                <a:srgbClr val="FFC000"/>
              </a:solidFill>
              <a:effectLst>
                <a:innerShdw blurRad="63500" dist="50800" dir="13500000">
                  <a:srgbClr val="000000">
                    <a:alpha val="50000"/>
                  </a:srgbClr>
                </a:innerShdw>
              </a:effectLst>
            </a:endParaRPr>
          </a:p>
        </p:txBody>
      </p:sp>
      <p:graphicFrame>
        <p:nvGraphicFramePr>
          <p:cNvPr id="12" name="Diagram 11">
            <a:extLst>
              <a:ext uri="{FF2B5EF4-FFF2-40B4-BE49-F238E27FC236}">
                <a16:creationId xmlns:a16="http://schemas.microsoft.com/office/drawing/2014/main" id="{10ACAAC5-460B-40E8-9057-E71190DC1A2E}"/>
              </a:ext>
            </a:extLst>
          </p:cNvPr>
          <p:cNvGraphicFramePr/>
          <p:nvPr>
            <p:extLst>
              <p:ext uri="{D42A27DB-BD31-4B8C-83A1-F6EECF244321}">
                <p14:modId xmlns:p14="http://schemas.microsoft.com/office/powerpoint/2010/main" val="3305028517"/>
              </p:ext>
            </p:extLst>
          </p:nvPr>
        </p:nvGraphicFramePr>
        <p:xfrm>
          <a:off x="8252363" y="6170"/>
          <a:ext cx="4944110" cy="3703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7147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CDD1-C95D-4954-BAB0-FDB1717FFFC9}"/>
              </a:ext>
            </a:extLst>
          </p:cNvPr>
          <p:cNvSpPr>
            <a:spLocks noGrp="1"/>
          </p:cNvSpPr>
          <p:nvPr>
            <p:ph type="title"/>
          </p:nvPr>
        </p:nvSpPr>
        <p:spPr>
          <a:xfrm>
            <a:off x="1143001" y="130246"/>
            <a:ext cx="9905998" cy="189350"/>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5D9C44E7-CF17-4EDB-B028-A830647A70FF}"/>
              </a:ext>
            </a:extLst>
          </p:cNvPr>
          <p:cNvSpPr>
            <a:spLocks noGrp="1"/>
          </p:cNvSpPr>
          <p:nvPr>
            <p:ph sz="half" idx="1"/>
          </p:nvPr>
        </p:nvSpPr>
        <p:spPr>
          <a:xfrm>
            <a:off x="1141410" y="443883"/>
            <a:ext cx="4878389" cy="6214369"/>
          </a:xfrm>
        </p:spPr>
        <p:txBody>
          <a:bodyPr>
            <a:normAutofit fontScale="92500" lnSpcReduction="20000"/>
          </a:bodyPr>
          <a:lstStyle/>
          <a:p>
            <a:r>
              <a:rPr lang="en-IN" dirty="0"/>
              <a:t> </a:t>
            </a:r>
            <a:r>
              <a:rPr lang="en-IN" dirty="0" err="1"/>
              <a:t>lcd.print</a:t>
            </a:r>
            <a:r>
              <a:rPr lang="en-IN" dirty="0"/>
              <a:t>("     To Play    ");</a:t>
            </a:r>
          </a:p>
          <a:p>
            <a:r>
              <a:rPr lang="en-IN" dirty="0"/>
              <a:t>    delay(2000);</a:t>
            </a:r>
          </a:p>
          <a:p>
            <a:r>
              <a:rPr lang="en-IN" dirty="0"/>
              <a:t>}</a:t>
            </a:r>
          </a:p>
          <a:p>
            <a:endParaRPr lang="en-IN" dirty="0"/>
          </a:p>
          <a:p>
            <a:r>
              <a:rPr lang="en-IN" dirty="0"/>
              <a:t>void loop()</a:t>
            </a:r>
          </a:p>
          <a:p>
            <a:r>
              <a:rPr lang="en-IN" dirty="0"/>
              <a:t>{</a:t>
            </a:r>
          </a:p>
          <a:p>
            <a:r>
              <a:rPr lang="en-IN" dirty="0"/>
              <a:t>  int </a:t>
            </a:r>
            <a:r>
              <a:rPr lang="en-IN" dirty="0" err="1"/>
              <a:t>j,k,Speed</a:t>
            </a:r>
            <a:r>
              <a:rPr lang="en-IN" dirty="0"/>
              <a:t>=40,score=0;</a:t>
            </a:r>
          </a:p>
          <a:p>
            <a:r>
              <a:rPr lang="en-IN" dirty="0"/>
              <a:t>  j=k=</a:t>
            </a:r>
            <a:r>
              <a:rPr lang="en-IN" dirty="0" err="1"/>
              <a:t>move_c</a:t>
            </a:r>
            <a:r>
              <a:rPr lang="en-IN" dirty="0"/>
              <a:t>=0;</a:t>
            </a:r>
          </a:p>
          <a:p>
            <a:r>
              <a:rPr lang="en-IN" dirty="0"/>
              <a:t>  </a:t>
            </a:r>
            <a:r>
              <a:rPr lang="en-IN" dirty="0" err="1"/>
              <a:t>move_r</a:t>
            </a:r>
            <a:r>
              <a:rPr lang="en-IN" dirty="0"/>
              <a:t>=1;</a:t>
            </a:r>
          </a:p>
          <a:p>
            <a:r>
              <a:rPr lang="en-IN" dirty="0"/>
              <a:t>  </a:t>
            </a:r>
            <a:r>
              <a:rPr lang="en-IN" dirty="0" err="1"/>
              <a:t>lcd.clear</a:t>
            </a:r>
            <a:r>
              <a:rPr lang="en-IN" dirty="0"/>
              <a:t>();</a:t>
            </a:r>
          </a:p>
          <a:p>
            <a:r>
              <a:rPr lang="en-IN" dirty="0"/>
              <a:t>  </a:t>
            </a:r>
            <a:r>
              <a:rPr lang="en-IN" dirty="0" err="1"/>
              <a:t>lcd.setCursor</a:t>
            </a:r>
            <a:r>
              <a:rPr lang="en-IN" dirty="0"/>
              <a:t>(0,0);</a:t>
            </a:r>
          </a:p>
          <a:p>
            <a:r>
              <a:rPr lang="en-IN" dirty="0"/>
              <a:t>  </a:t>
            </a:r>
            <a:r>
              <a:rPr lang="en-IN" dirty="0" err="1"/>
              <a:t>lcd.print</a:t>
            </a:r>
            <a:r>
              <a:rPr lang="en-IN" dirty="0"/>
              <a:t>("Score: ");</a:t>
            </a:r>
          </a:p>
          <a:p>
            <a:r>
              <a:rPr lang="en-IN" dirty="0"/>
              <a:t>  </a:t>
            </a:r>
            <a:r>
              <a:rPr lang="en-IN" dirty="0" err="1"/>
              <a:t>lcd.print</a:t>
            </a:r>
            <a:r>
              <a:rPr lang="en-IN" dirty="0"/>
              <a:t>(score);</a:t>
            </a:r>
          </a:p>
        </p:txBody>
      </p:sp>
      <p:sp>
        <p:nvSpPr>
          <p:cNvPr id="4" name="Content Placeholder 3">
            <a:extLst>
              <a:ext uri="{FF2B5EF4-FFF2-40B4-BE49-F238E27FC236}">
                <a16:creationId xmlns:a16="http://schemas.microsoft.com/office/drawing/2014/main" id="{78630450-0B36-43B8-B022-7616E8303220}"/>
              </a:ext>
            </a:extLst>
          </p:cNvPr>
          <p:cNvSpPr>
            <a:spLocks noGrp="1"/>
          </p:cNvSpPr>
          <p:nvPr>
            <p:ph sz="half" idx="2"/>
          </p:nvPr>
        </p:nvSpPr>
        <p:spPr>
          <a:xfrm>
            <a:off x="6172200" y="443883"/>
            <a:ext cx="4875211" cy="6214369"/>
          </a:xfrm>
        </p:spPr>
        <p:txBody>
          <a:bodyPr>
            <a:normAutofit fontScale="92500" lnSpcReduction="20000"/>
          </a:bodyPr>
          <a:lstStyle/>
          <a:p>
            <a:r>
              <a:rPr lang="en-IN" dirty="0"/>
              <a:t>while(1)</a:t>
            </a:r>
          </a:p>
          <a:p>
            <a:r>
              <a:rPr lang="en-IN" dirty="0"/>
              <a:t>  {</a:t>
            </a:r>
          </a:p>
          <a:p>
            <a:r>
              <a:rPr lang="en-IN" dirty="0"/>
              <a:t>   for(int </a:t>
            </a:r>
            <a:r>
              <a:rPr lang="en-IN" dirty="0" err="1"/>
              <a:t>i</a:t>
            </a:r>
            <a:r>
              <a:rPr lang="en-IN" dirty="0"/>
              <a:t>=3;i&lt;21;i++)</a:t>
            </a:r>
          </a:p>
          <a:p>
            <a:r>
              <a:rPr lang="en-IN" dirty="0"/>
              <a:t>   {</a:t>
            </a:r>
          </a:p>
          <a:p>
            <a:r>
              <a:rPr lang="en-IN" dirty="0"/>
              <a:t>     Row[</a:t>
            </a:r>
            <a:r>
              <a:rPr lang="en-IN" dirty="0" err="1"/>
              <a:t>i</a:t>
            </a:r>
            <a:r>
              <a:rPr lang="en-IN" dirty="0"/>
              <a:t>]=100;</a:t>
            </a:r>
          </a:p>
          <a:p>
            <a:r>
              <a:rPr lang="en-IN" dirty="0"/>
              <a:t>     Col[</a:t>
            </a:r>
            <a:r>
              <a:rPr lang="en-IN" dirty="0" err="1"/>
              <a:t>i</a:t>
            </a:r>
            <a:r>
              <a:rPr lang="en-IN" dirty="0"/>
              <a:t>]=100;</a:t>
            </a:r>
          </a:p>
          <a:p>
            <a:r>
              <a:rPr lang="en-IN" dirty="0"/>
              <a:t>   }</a:t>
            </a:r>
          </a:p>
          <a:p>
            <a:r>
              <a:rPr lang="en-IN" dirty="0"/>
              <a:t>   Row[0]=rand()%8+1;</a:t>
            </a:r>
          </a:p>
          <a:p>
            <a:r>
              <a:rPr lang="en-IN" dirty="0"/>
              <a:t>   Col[0]=rand()%8+1;</a:t>
            </a:r>
          </a:p>
          <a:p>
            <a:r>
              <a:rPr lang="en-IN" dirty="0"/>
              <a:t>   Row[1]=1;</a:t>
            </a:r>
          </a:p>
          <a:p>
            <a:r>
              <a:rPr lang="en-IN" dirty="0"/>
              <a:t>   Col[1]=1;</a:t>
            </a:r>
          </a:p>
          <a:p>
            <a:r>
              <a:rPr lang="en-IN" dirty="0"/>
              <a:t>   Row[2]=2;</a:t>
            </a:r>
          </a:p>
          <a:p>
            <a:r>
              <a:rPr lang="en-IN" dirty="0"/>
              <a:t>   Col[2]=1;</a:t>
            </a:r>
          </a:p>
          <a:p>
            <a:endParaRPr lang="en-IN" dirty="0"/>
          </a:p>
        </p:txBody>
      </p:sp>
    </p:spTree>
    <p:extLst>
      <p:ext uri="{BB962C8B-B14F-4D97-AF65-F5344CB8AC3E}">
        <p14:creationId xmlns:p14="http://schemas.microsoft.com/office/powerpoint/2010/main" val="1345598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8D8F-C605-4EB9-A246-D4940E2FFD68}"/>
              </a:ext>
            </a:extLst>
          </p:cNvPr>
          <p:cNvSpPr>
            <a:spLocks noGrp="1"/>
          </p:cNvSpPr>
          <p:nvPr>
            <p:ph type="title"/>
          </p:nvPr>
        </p:nvSpPr>
        <p:spPr>
          <a:xfrm>
            <a:off x="1141410" y="186431"/>
            <a:ext cx="9905998" cy="204186"/>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505B68D9-5142-49D9-B1A2-891E7059AE55}"/>
              </a:ext>
            </a:extLst>
          </p:cNvPr>
          <p:cNvSpPr>
            <a:spLocks noGrp="1"/>
          </p:cNvSpPr>
          <p:nvPr>
            <p:ph sz="half" idx="1"/>
          </p:nvPr>
        </p:nvSpPr>
        <p:spPr>
          <a:xfrm>
            <a:off x="1141410" y="506027"/>
            <a:ext cx="4878389" cy="6098959"/>
          </a:xfrm>
        </p:spPr>
        <p:txBody>
          <a:bodyPr>
            <a:normAutofit fontScale="70000" lnSpcReduction="20000"/>
          </a:bodyPr>
          <a:lstStyle/>
          <a:p>
            <a:r>
              <a:rPr lang="en-IN" dirty="0"/>
              <a:t>j=2,k=1;</a:t>
            </a:r>
          </a:p>
          <a:p>
            <a:r>
              <a:rPr lang="en-IN" dirty="0"/>
              <a:t>   while(k==1)</a:t>
            </a:r>
          </a:p>
          <a:p>
            <a:r>
              <a:rPr lang="en-IN" dirty="0"/>
              <a:t>   {</a:t>
            </a:r>
          </a:p>
          <a:p>
            <a:r>
              <a:rPr lang="en-IN" dirty="0"/>
              <a:t>    </a:t>
            </a:r>
            <a:r>
              <a:rPr lang="en-IN" dirty="0" err="1"/>
              <a:t>move_c</a:t>
            </a:r>
            <a:r>
              <a:rPr lang="en-IN" dirty="0"/>
              <a:t>=0;</a:t>
            </a:r>
          </a:p>
          <a:p>
            <a:r>
              <a:rPr lang="en-IN" dirty="0"/>
              <a:t>    </a:t>
            </a:r>
            <a:r>
              <a:rPr lang="en-IN" dirty="0" err="1"/>
              <a:t>move_r</a:t>
            </a:r>
            <a:r>
              <a:rPr lang="en-IN" dirty="0"/>
              <a:t>=1;</a:t>
            </a:r>
          </a:p>
          <a:p>
            <a:r>
              <a:rPr lang="en-IN" dirty="0"/>
              <a:t>    </a:t>
            </a:r>
            <a:r>
              <a:rPr lang="en-IN" dirty="0" err="1"/>
              <a:t>show_snake</a:t>
            </a:r>
            <a:r>
              <a:rPr lang="en-IN" dirty="0"/>
              <a:t>(1);</a:t>
            </a:r>
          </a:p>
          <a:p>
            <a:r>
              <a:rPr lang="en-IN" dirty="0"/>
              <a:t> </a:t>
            </a:r>
            <a:r>
              <a:rPr lang="en-IN" dirty="0" err="1"/>
              <a:t>lcd.setCursor</a:t>
            </a:r>
            <a:r>
              <a:rPr lang="en-IN" dirty="0"/>
              <a:t>(7,0);</a:t>
            </a:r>
          </a:p>
          <a:p>
            <a:r>
              <a:rPr lang="en-IN" dirty="0"/>
              <a:t>    </a:t>
            </a:r>
            <a:r>
              <a:rPr lang="en-IN" dirty="0" err="1"/>
              <a:t>lcd.print</a:t>
            </a:r>
            <a:r>
              <a:rPr lang="en-IN" dirty="0"/>
              <a:t>(score);</a:t>
            </a:r>
          </a:p>
          <a:p>
            <a:r>
              <a:rPr lang="en-IN" dirty="0"/>
              <a:t>    if(!</a:t>
            </a:r>
            <a:r>
              <a:rPr lang="en-IN" dirty="0" err="1"/>
              <a:t>digitalRead</a:t>
            </a:r>
            <a:r>
              <a:rPr lang="en-IN" dirty="0"/>
              <a:t>(start))</a:t>
            </a:r>
          </a:p>
          <a:p>
            <a:r>
              <a:rPr lang="en-IN" dirty="0"/>
              <a:t>    {</a:t>
            </a:r>
          </a:p>
          <a:p>
            <a:r>
              <a:rPr lang="en-IN" dirty="0"/>
              <a:t>     k=2;</a:t>
            </a:r>
          </a:p>
          <a:p>
            <a:r>
              <a:rPr lang="en-IN" dirty="0"/>
              <a:t>     Speed=40;</a:t>
            </a:r>
          </a:p>
          <a:p>
            <a:r>
              <a:rPr lang="en-IN" dirty="0"/>
              <a:t>     score=0;</a:t>
            </a:r>
          </a:p>
          <a:p>
            <a:r>
              <a:rPr lang="en-IN" dirty="0"/>
              <a:t>    }</a:t>
            </a:r>
          </a:p>
          <a:p>
            <a:r>
              <a:rPr lang="en-IN" dirty="0"/>
              <a:t>   }</a:t>
            </a:r>
          </a:p>
        </p:txBody>
      </p:sp>
      <p:sp>
        <p:nvSpPr>
          <p:cNvPr id="4" name="Content Placeholder 3">
            <a:extLst>
              <a:ext uri="{FF2B5EF4-FFF2-40B4-BE49-F238E27FC236}">
                <a16:creationId xmlns:a16="http://schemas.microsoft.com/office/drawing/2014/main" id="{8FF3D756-5FE8-49A6-AB23-143FC8F124D0}"/>
              </a:ext>
            </a:extLst>
          </p:cNvPr>
          <p:cNvSpPr>
            <a:spLocks noGrp="1"/>
          </p:cNvSpPr>
          <p:nvPr>
            <p:ph sz="half" idx="2"/>
          </p:nvPr>
        </p:nvSpPr>
        <p:spPr>
          <a:xfrm>
            <a:off x="6172200" y="506027"/>
            <a:ext cx="4875211" cy="6098959"/>
          </a:xfrm>
        </p:spPr>
        <p:txBody>
          <a:bodyPr>
            <a:normAutofit fontScale="70000" lnSpcReduction="20000"/>
          </a:bodyPr>
          <a:lstStyle/>
          <a:p>
            <a:r>
              <a:rPr lang="en-IN" dirty="0"/>
              <a:t> while(k==2)</a:t>
            </a:r>
          </a:p>
          <a:p>
            <a:r>
              <a:rPr lang="en-IN" dirty="0"/>
              <a:t>  {</a:t>
            </a:r>
          </a:p>
          <a:p>
            <a:r>
              <a:rPr lang="en-IN" dirty="0"/>
              <a:t>        </a:t>
            </a:r>
            <a:r>
              <a:rPr lang="en-IN" dirty="0" err="1"/>
              <a:t>show_snake</a:t>
            </a:r>
            <a:r>
              <a:rPr lang="en-IN" dirty="0"/>
              <a:t>(Speed);</a:t>
            </a:r>
          </a:p>
          <a:p>
            <a:r>
              <a:rPr lang="en-IN" dirty="0"/>
              <a:t>        if(Row[1]&gt;8 || Col[1]&gt;8 || Row[1]&lt;0 || Col[1]&lt;0)</a:t>
            </a:r>
          </a:p>
          <a:p>
            <a:r>
              <a:rPr lang="en-IN" dirty="0"/>
              <a:t>        {</a:t>
            </a:r>
          </a:p>
          <a:p>
            <a:r>
              <a:rPr lang="en-IN" dirty="0"/>
              <a:t>         Row[1]=1;</a:t>
            </a:r>
          </a:p>
          <a:p>
            <a:r>
              <a:rPr lang="en-IN" dirty="0"/>
              <a:t>         Col[1]=1;</a:t>
            </a:r>
          </a:p>
          <a:p>
            <a:r>
              <a:rPr lang="en-IN" dirty="0"/>
              <a:t>         k=1;</a:t>
            </a:r>
          </a:p>
          <a:p>
            <a:r>
              <a:rPr lang="en-IN" dirty="0"/>
              <a:t>         </a:t>
            </a:r>
            <a:r>
              <a:rPr lang="en-IN" dirty="0" err="1"/>
              <a:t>lcd.setCursor</a:t>
            </a:r>
            <a:r>
              <a:rPr lang="en-IN" dirty="0"/>
              <a:t>(0,1);</a:t>
            </a:r>
          </a:p>
          <a:p>
            <a:r>
              <a:rPr lang="en-IN" dirty="0"/>
              <a:t>         </a:t>
            </a:r>
            <a:r>
              <a:rPr lang="en-IN" dirty="0" err="1"/>
              <a:t>lcd.print</a:t>
            </a:r>
            <a:r>
              <a:rPr lang="en-IN" dirty="0"/>
              <a:t>("Game Over");</a:t>
            </a:r>
          </a:p>
          <a:p>
            <a:r>
              <a:rPr lang="en-IN" dirty="0"/>
              <a:t>         delay(5000);</a:t>
            </a:r>
          </a:p>
          <a:p>
            <a:r>
              <a:rPr lang="en-IN" dirty="0"/>
              <a:t>         score=0;</a:t>
            </a:r>
          </a:p>
          <a:p>
            <a:r>
              <a:rPr lang="en-IN" dirty="0"/>
              <a:t> </a:t>
            </a:r>
          </a:p>
        </p:txBody>
      </p:sp>
    </p:spTree>
    <p:extLst>
      <p:ext uri="{BB962C8B-B14F-4D97-AF65-F5344CB8AC3E}">
        <p14:creationId xmlns:p14="http://schemas.microsoft.com/office/powerpoint/2010/main" val="4217718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1BEE-3A23-499C-AF43-D0785D0E23C0}"/>
              </a:ext>
            </a:extLst>
          </p:cNvPr>
          <p:cNvSpPr>
            <a:spLocks noGrp="1"/>
          </p:cNvSpPr>
          <p:nvPr>
            <p:ph type="title"/>
          </p:nvPr>
        </p:nvSpPr>
        <p:spPr>
          <a:xfrm>
            <a:off x="1143001" y="191798"/>
            <a:ext cx="9905998" cy="275562"/>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F9EC7B17-443F-4247-AFE6-9D579B6422E6}"/>
              </a:ext>
            </a:extLst>
          </p:cNvPr>
          <p:cNvSpPr>
            <a:spLocks noGrp="1"/>
          </p:cNvSpPr>
          <p:nvPr>
            <p:ph sz="half" idx="1"/>
          </p:nvPr>
        </p:nvSpPr>
        <p:spPr>
          <a:xfrm>
            <a:off x="1141410" y="609600"/>
            <a:ext cx="4878389" cy="5953760"/>
          </a:xfrm>
        </p:spPr>
        <p:txBody>
          <a:bodyPr>
            <a:normAutofit fontScale="77500" lnSpcReduction="20000"/>
          </a:bodyPr>
          <a:lstStyle/>
          <a:p>
            <a:r>
              <a:rPr lang="en-IN" dirty="0" err="1"/>
              <a:t>lcd.clear</a:t>
            </a:r>
            <a:r>
              <a:rPr lang="en-IN" dirty="0"/>
              <a:t>();</a:t>
            </a:r>
          </a:p>
          <a:p>
            <a:r>
              <a:rPr lang="en-IN" dirty="0"/>
              <a:t>         </a:t>
            </a:r>
            <a:r>
              <a:rPr lang="en-IN" dirty="0" err="1"/>
              <a:t>lcd.setCursor</a:t>
            </a:r>
            <a:r>
              <a:rPr lang="en-IN" dirty="0"/>
              <a:t>(0,0);</a:t>
            </a:r>
          </a:p>
          <a:p>
            <a:r>
              <a:rPr lang="en-IN" dirty="0"/>
              <a:t>         </a:t>
            </a:r>
            <a:r>
              <a:rPr lang="en-IN" dirty="0" err="1"/>
              <a:t>lcd.print</a:t>
            </a:r>
            <a:r>
              <a:rPr lang="en-IN" dirty="0"/>
              <a:t>("Score: ");</a:t>
            </a:r>
          </a:p>
          <a:p>
            <a:r>
              <a:rPr lang="en-IN" dirty="0"/>
              <a:t>         </a:t>
            </a:r>
            <a:r>
              <a:rPr lang="en-IN" dirty="0" err="1"/>
              <a:t>lcd.print</a:t>
            </a:r>
            <a:r>
              <a:rPr lang="en-IN" dirty="0"/>
              <a:t>(score);</a:t>
            </a:r>
          </a:p>
          <a:p>
            <a:r>
              <a:rPr lang="en-IN" dirty="0"/>
              <a:t>        }</a:t>
            </a:r>
          </a:p>
          <a:p>
            <a:endParaRPr lang="en-IN" dirty="0"/>
          </a:p>
          <a:p>
            <a:r>
              <a:rPr lang="en-IN" dirty="0"/>
              <a:t>        if(Row[0]==Row[1]+</a:t>
            </a:r>
            <a:r>
              <a:rPr lang="en-IN" dirty="0" err="1"/>
              <a:t>move_r</a:t>
            </a:r>
            <a:r>
              <a:rPr lang="en-IN" dirty="0"/>
              <a:t>  &amp;&amp;  Col[0]==Col[1]+</a:t>
            </a:r>
            <a:r>
              <a:rPr lang="en-IN" dirty="0" err="1"/>
              <a:t>move_c</a:t>
            </a:r>
            <a:r>
              <a:rPr lang="en-IN" dirty="0"/>
              <a:t>)</a:t>
            </a:r>
          </a:p>
          <a:p>
            <a:r>
              <a:rPr lang="en-IN" dirty="0"/>
              <a:t>       {</a:t>
            </a:r>
          </a:p>
          <a:p>
            <a:r>
              <a:rPr lang="en-IN" dirty="0"/>
              <a:t>         </a:t>
            </a:r>
            <a:r>
              <a:rPr lang="en-IN" dirty="0" err="1"/>
              <a:t>j++</a:t>
            </a:r>
            <a:r>
              <a:rPr lang="en-IN" dirty="0"/>
              <a:t>;</a:t>
            </a:r>
          </a:p>
          <a:p>
            <a:r>
              <a:rPr lang="en-IN" dirty="0"/>
              <a:t>         Speed-=2;</a:t>
            </a:r>
          </a:p>
          <a:p>
            <a:r>
              <a:rPr lang="en-IN" dirty="0"/>
              <a:t>         score=score+5;</a:t>
            </a:r>
          </a:p>
          <a:p>
            <a:r>
              <a:rPr lang="en-IN" dirty="0"/>
              <a:t>         </a:t>
            </a:r>
            <a:r>
              <a:rPr lang="en-IN" dirty="0" err="1"/>
              <a:t>lcd.setCursor</a:t>
            </a:r>
            <a:r>
              <a:rPr lang="en-IN" dirty="0"/>
              <a:t>(7,0);</a:t>
            </a:r>
          </a:p>
        </p:txBody>
      </p:sp>
      <p:sp>
        <p:nvSpPr>
          <p:cNvPr id="4" name="Content Placeholder 3">
            <a:extLst>
              <a:ext uri="{FF2B5EF4-FFF2-40B4-BE49-F238E27FC236}">
                <a16:creationId xmlns:a16="http://schemas.microsoft.com/office/drawing/2014/main" id="{9BA57B7E-AB66-4964-A3D4-0FEFAC7733B5}"/>
              </a:ext>
            </a:extLst>
          </p:cNvPr>
          <p:cNvSpPr>
            <a:spLocks noGrp="1"/>
          </p:cNvSpPr>
          <p:nvPr>
            <p:ph sz="half" idx="2"/>
          </p:nvPr>
        </p:nvSpPr>
        <p:spPr>
          <a:xfrm>
            <a:off x="6172200" y="609600"/>
            <a:ext cx="4875211" cy="5953760"/>
          </a:xfrm>
        </p:spPr>
        <p:txBody>
          <a:bodyPr>
            <a:normAutofit fontScale="77500" lnSpcReduction="20000"/>
          </a:bodyPr>
          <a:lstStyle/>
          <a:p>
            <a:r>
              <a:rPr lang="en-IN" dirty="0"/>
              <a:t> </a:t>
            </a:r>
            <a:r>
              <a:rPr lang="en-IN" dirty="0" err="1"/>
              <a:t>lcd.print</a:t>
            </a:r>
            <a:r>
              <a:rPr lang="en-IN" dirty="0"/>
              <a:t>(score);</a:t>
            </a:r>
          </a:p>
          <a:p>
            <a:r>
              <a:rPr lang="en-IN" dirty="0"/>
              <a:t>         Row[0]=rand()%8+1;</a:t>
            </a:r>
          </a:p>
          <a:p>
            <a:r>
              <a:rPr lang="en-IN" dirty="0"/>
              <a:t>         Col[0]=rand()%8+1;</a:t>
            </a:r>
          </a:p>
          <a:p>
            <a:r>
              <a:rPr lang="en-IN" dirty="0"/>
              <a:t>  }</a:t>
            </a:r>
          </a:p>
          <a:p>
            <a:r>
              <a:rPr lang="en-IN" dirty="0"/>
              <a:t>for(int </a:t>
            </a:r>
            <a:r>
              <a:rPr lang="en-IN" dirty="0" err="1"/>
              <a:t>i</a:t>
            </a:r>
            <a:r>
              <a:rPr lang="en-IN" dirty="0"/>
              <a:t>=</a:t>
            </a:r>
            <a:r>
              <a:rPr lang="en-IN" dirty="0" err="1"/>
              <a:t>j;i</a:t>
            </a:r>
            <a:r>
              <a:rPr lang="en-IN" dirty="0"/>
              <a:t>&gt;1;i--)</a:t>
            </a:r>
          </a:p>
          <a:p>
            <a:r>
              <a:rPr lang="en-IN" dirty="0"/>
              <a:t>  {</a:t>
            </a:r>
          </a:p>
          <a:p>
            <a:r>
              <a:rPr lang="en-IN" dirty="0"/>
              <a:t>   Col[</a:t>
            </a:r>
            <a:r>
              <a:rPr lang="en-IN" dirty="0" err="1"/>
              <a:t>i</a:t>
            </a:r>
            <a:r>
              <a:rPr lang="en-IN" dirty="0"/>
              <a:t>]=Col[i-1];</a:t>
            </a:r>
          </a:p>
          <a:p>
            <a:r>
              <a:rPr lang="en-IN" dirty="0"/>
              <a:t>   Row[</a:t>
            </a:r>
            <a:r>
              <a:rPr lang="en-IN" dirty="0" err="1"/>
              <a:t>i</a:t>
            </a:r>
            <a:r>
              <a:rPr lang="en-IN" dirty="0"/>
              <a:t>]=Row[i-1];</a:t>
            </a:r>
          </a:p>
          <a:p>
            <a:r>
              <a:rPr lang="en-IN" dirty="0"/>
              <a:t>  }</a:t>
            </a:r>
          </a:p>
          <a:p>
            <a:r>
              <a:rPr lang="en-IN" dirty="0"/>
              <a:t>  Col[1]=Col[2]+</a:t>
            </a:r>
            <a:r>
              <a:rPr lang="en-IN" dirty="0" err="1"/>
              <a:t>move_c</a:t>
            </a:r>
            <a:r>
              <a:rPr lang="en-IN" dirty="0"/>
              <a:t>;</a:t>
            </a:r>
          </a:p>
          <a:p>
            <a:r>
              <a:rPr lang="en-IN" dirty="0"/>
              <a:t>  Row[1]=Row[2]+</a:t>
            </a:r>
            <a:r>
              <a:rPr lang="en-IN" dirty="0" err="1"/>
              <a:t>move_r</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669029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94F233-7E40-47BB-8033-DDE4E0D15E0C}"/>
              </a:ext>
            </a:extLst>
          </p:cNvPr>
          <p:cNvSpPr/>
          <p:nvPr/>
        </p:nvSpPr>
        <p:spPr>
          <a:xfrm>
            <a:off x="3483553" y="1822116"/>
            <a:ext cx="4869796" cy="258532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THE END </a:t>
            </a:r>
          </a:p>
          <a:p>
            <a:pPr algn="ctr"/>
            <a:endParaRPr lang="en-US" sz="5400" b="1" dirty="0">
              <a:ln/>
              <a:solidFill>
                <a:schemeClr val="accent3"/>
              </a:solidFill>
            </a:endParaRPr>
          </a:p>
          <a:p>
            <a:pPr algn="ctr"/>
            <a:r>
              <a:rPr lang="en-US" sz="5400" b="1" cap="none" spc="0" dirty="0">
                <a:ln/>
                <a:solidFill>
                  <a:schemeClr val="accent3"/>
                </a:solidFill>
                <a:effectLst/>
              </a:rPr>
              <a:t>THANK YOU!!!!!!!</a:t>
            </a:r>
          </a:p>
        </p:txBody>
      </p:sp>
    </p:spTree>
    <p:extLst>
      <p:ext uri="{BB962C8B-B14F-4D97-AF65-F5344CB8AC3E}">
        <p14:creationId xmlns:p14="http://schemas.microsoft.com/office/powerpoint/2010/main" val="1786675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1F98-B07C-4A3F-8A51-A3FE005B1915}"/>
              </a:ext>
            </a:extLst>
          </p:cNvPr>
          <p:cNvSpPr>
            <a:spLocks noGrp="1"/>
          </p:cNvSpPr>
          <p:nvPr>
            <p:ph type="title"/>
          </p:nvPr>
        </p:nvSpPr>
        <p:spPr/>
        <p:txBody>
          <a:bodyPr>
            <a:normAutofit/>
          </a:bodyPr>
          <a:lstStyle/>
          <a:p>
            <a:r>
              <a:rPr lang="en-US" sz="4000" b="1" dirty="0">
                <a:solidFill>
                  <a:schemeClr val="bg1">
                    <a:lumMod val="85000"/>
                    <a:lumOff val="15000"/>
                  </a:schemeClr>
                </a:solidFill>
              </a:rPr>
              <a:t>                   introduction</a:t>
            </a:r>
            <a:endParaRPr lang="en-IN" sz="4000" b="1" dirty="0">
              <a:solidFill>
                <a:schemeClr val="bg1">
                  <a:lumMod val="85000"/>
                  <a:lumOff val="15000"/>
                </a:schemeClr>
              </a:solidFill>
            </a:endParaRPr>
          </a:p>
        </p:txBody>
      </p:sp>
      <p:sp>
        <p:nvSpPr>
          <p:cNvPr id="3" name="Content Placeholder 2">
            <a:extLst>
              <a:ext uri="{FF2B5EF4-FFF2-40B4-BE49-F238E27FC236}">
                <a16:creationId xmlns:a16="http://schemas.microsoft.com/office/drawing/2014/main" id="{9B582802-E1DB-4AC6-8488-6A48CEBCAE6F}"/>
              </a:ext>
            </a:extLst>
          </p:cNvPr>
          <p:cNvSpPr>
            <a:spLocks noGrp="1"/>
          </p:cNvSpPr>
          <p:nvPr>
            <p:ph idx="1"/>
          </p:nvPr>
        </p:nvSpPr>
        <p:spPr/>
        <p:txBody>
          <a:bodyPr>
            <a:normAutofit fontScale="92500" lnSpcReduction="10000"/>
          </a:bodyPr>
          <a:lstStyle/>
          <a:p>
            <a:pPr algn="just"/>
            <a:r>
              <a:rPr lang="en-US" b="1" i="0" dirty="0">
                <a:solidFill>
                  <a:schemeClr val="bg1">
                    <a:lumMod val="75000"/>
                    <a:lumOff val="25000"/>
                  </a:schemeClr>
                </a:solidFill>
                <a:effectLst/>
                <a:latin typeface="Roboto" panose="020B0604020202020204" pitchFamily="2" charset="0"/>
              </a:rPr>
              <a:t>Snake Game</a:t>
            </a:r>
            <a:r>
              <a:rPr lang="en-US" b="0" i="0" dirty="0">
                <a:solidFill>
                  <a:schemeClr val="bg1">
                    <a:lumMod val="75000"/>
                    <a:lumOff val="25000"/>
                  </a:schemeClr>
                </a:solidFill>
                <a:effectLst/>
                <a:latin typeface="Roboto" panose="020B0604020202020204" pitchFamily="2" charset="0"/>
              </a:rPr>
              <a:t> has been very popular since the beginning of the Mobile phones. Initially it was come in Black and white cell phones, and soon became very famous. Then with the advancement of the Cellphones, this game has also changed a lot, and now many graphical and </a:t>
            </a:r>
            <a:r>
              <a:rPr lang="en-US" b="0" i="0" dirty="0" err="1">
                <a:solidFill>
                  <a:schemeClr val="bg1">
                    <a:lumMod val="75000"/>
                    <a:lumOff val="25000"/>
                  </a:schemeClr>
                </a:solidFill>
                <a:effectLst/>
                <a:latin typeface="Roboto" panose="020B0604020202020204" pitchFamily="2" charset="0"/>
              </a:rPr>
              <a:t>colourful</a:t>
            </a:r>
            <a:r>
              <a:rPr lang="en-US" b="0" i="0" dirty="0">
                <a:solidFill>
                  <a:schemeClr val="bg1">
                    <a:lumMod val="75000"/>
                    <a:lumOff val="25000"/>
                  </a:schemeClr>
                </a:solidFill>
                <a:effectLst/>
                <a:latin typeface="Roboto" panose="020B0604020202020204" pitchFamily="2" charset="0"/>
              </a:rPr>
              <a:t> versions of this game are available.</a:t>
            </a:r>
          </a:p>
          <a:p>
            <a:pPr algn="just"/>
            <a:r>
              <a:rPr lang="en-US" b="0" i="0" dirty="0">
                <a:solidFill>
                  <a:schemeClr val="bg1">
                    <a:lumMod val="75000"/>
                    <a:lumOff val="25000"/>
                  </a:schemeClr>
                </a:solidFill>
                <a:effectLst/>
                <a:latin typeface="Roboto" panose="020B0604020202020204" pitchFamily="2" charset="0"/>
              </a:rPr>
              <a:t>Snake game has also become very popular </a:t>
            </a:r>
            <a:r>
              <a:rPr lang="en-US" b="1" i="0" dirty="0">
                <a:solidFill>
                  <a:schemeClr val="bg1">
                    <a:lumMod val="75000"/>
                    <a:lumOff val="25000"/>
                  </a:schemeClr>
                </a:solidFill>
                <a:effectLst/>
                <a:latin typeface="Roboto" panose="020B0604020202020204" pitchFamily="2" charset="0"/>
              </a:rPr>
              <a:t>DIY project</a:t>
            </a:r>
            <a:r>
              <a:rPr lang="en-US" b="0" i="0" dirty="0">
                <a:solidFill>
                  <a:schemeClr val="bg1">
                    <a:lumMod val="75000"/>
                    <a:lumOff val="25000"/>
                  </a:schemeClr>
                </a:solidFill>
                <a:effectLst/>
                <a:latin typeface="Roboto" panose="020B0604020202020204" pitchFamily="2" charset="0"/>
              </a:rPr>
              <a:t> for electronics Hobbyist and Students. So today we are going to demonstrate,</a:t>
            </a:r>
            <a:r>
              <a:rPr lang="en-US" b="1" i="0" dirty="0">
                <a:solidFill>
                  <a:schemeClr val="bg1">
                    <a:lumMod val="75000"/>
                    <a:lumOff val="25000"/>
                  </a:schemeClr>
                </a:solidFill>
                <a:effectLst/>
                <a:latin typeface="Roboto" panose="020B0604020202020204" pitchFamily="2" charset="0"/>
              </a:rPr>
              <a:t> Arduino Snake Game</a:t>
            </a:r>
            <a:r>
              <a:rPr lang="en-US" b="0" i="0" dirty="0">
                <a:solidFill>
                  <a:schemeClr val="bg1">
                    <a:lumMod val="75000"/>
                    <a:lumOff val="25000"/>
                  </a:schemeClr>
                </a:solidFill>
                <a:effectLst/>
                <a:latin typeface="Roboto" panose="020B0604020202020204" pitchFamily="2" charset="0"/>
              </a:rPr>
              <a:t>, with all its basic functionalities, while keeping it simple at the same time.</a:t>
            </a:r>
          </a:p>
          <a:p>
            <a:endParaRPr lang="en-IN" dirty="0"/>
          </a:p>
        </p:txBody>
      </p:sp>
    </p:spTree>
    <p:extLst>
      <p:ext uri="{BB962C8B-B14F-4D97-AF65-F5344CB8AC3E}">
        <p14:creationId xmlns:p14="http://schemas.microsoft.com/office/powerpoint/2010/main" val="128380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08C6-5F54-48B2-912F-BC357282CC60}"/>
              </a:ext>
            </a:extLst>
          </p:cNvPr>
          <p:cNvSpPr>
            <a:spLocks noGrp="1"/>
          </p:cNvSpPr>
          <p:nvPr>
            <p:ph type="title"/>
          </p:nvPr>
        </p:nvSpPr>
        <p:spPr/>
        <p:txBody>
          <a:bodyPr/>
          <a:lstStyle/>
          <a:p>
            <a:r>
              <a:rPr lang="en-US" b="1" dirty="0">
                <a:solidFill>
                  <a:srgbClr val="FFC000"/>
                </a:solidFill>
              </a:rPr>
              <a:t>Component used :</a:t>
            </a:r>
            <a:endParaRPr lang="en-IN" b="1" dirty="0">
              <a:solidFill>
                <a:srgbClr val="FFC000"/>
              </a:solidFill>
            </a:endParaRPr>
          </a:p>
        </p:txBody>
      </p:sp>
      <p:sp>
        <p:nvSpPr>
          <p:cNvPr id="3" name="Content Placeholder 2">
            <a:extLst>
              <a:ext uri="{FF2B5EF4-FFF2-40B4-BE49-F238E27FC236}">
                <a16:creationId xmlns:a16="http://schemas.microsoft.com/office/drawing/2014/main" id="{41113E46-AC72-4EDA-BE4B-B5EFC3C6DC83}"/>
              </a:ext>
            </a:extLst>
          </p:cNvPr>
          <p:cNvSpPr>
            <a:spLocks noGrp="1"/>
          </p:cNvSpPr>
          <p:nvPr>
            <p:ph idx="1"/>
          </p:nvPr>
        </p:nvSpPr>
        <p:spPr/>
        <p:txBody>
          <a:bodyPr>
            <a:normAutofit/>
          </a:bodyPr>
          <a:lstStyle/>
          <a:p>
            <a:pPr algn="just">
              <a:buFont typeface="Arial" panose="020B0604020202020204" pitchFamily="34" charset="0"/>
              <a:buChar char="•"/>
            </a:pPr>
            <a:r>
              <a:rPr lang="en-US" b="1" i="0" dirty="0">
                <a:solidFill>
                  <a:schemeClr val="bg1">
                    <a:lumMod val="95000"/>
                    <a:lumOff val="5000"/>
                  </a:schemeClr>
                </a:solidFill>
                <a:effectLst/>
                <a:latin typeface="Roboto" panose="02000000000000000000" pitchFamily="2" charset="0"/>
              </a:rPr>
              <a:t>Arduino UNO</a:t>
            </a:r>
          </a:p>
          <a:p>
            <a:pPr algn="just">
              <a:buFont typeface="Arial" panose="020B0604020202020204" pitchFamily="34" charset="0"/>
              <a:buChar char="•"/>
            </a:pPr>
            <a:r>
              <a:rPr lang="en-US" b="1" i="0" dirty="0">
                <a:solidFill>
                  <a:schemeClr val="bg1">
                    <a:lumMod val="95000"/>
                    <a:lumOff val="5000"/>
                  </a:schemeClr>
                </a:solidFill>
                <a:effectLst/>
                <a:latin typeface="Roboto" panose="02000000000000000000" pitchFamily="2" charset="0"/>
              </a:rPr>
              <a:t>8x8 LED Dot Matrix Display</a:t>
            </a:r>
          </a:p>
          <a:p>
            <a:pPr algn="just">
              <a:buFont typeface="Arial" panose="020B0604020202020204" pitchFamily="34" charset="0"/>
              <a:buChar char="•"/>
            </a:pPr>
            <a:r>
              <a:rPr lang="en-US" b="1" i="0" dirty="0">
                <a:solidFill>
                  <a:schemeClr val="bg1">
                    <a:lumMod val="95000"/>
                    <a:lumOff val="5000"/>
                  </a:schemeClr>
                </a:solidFill>
                <a:effectLst/>
                <a:latin typeface="Roboto" panose="02000000000000000000" pitchFamily="2" charset="0"/>
              </a:rPr>
              <a:t>Joystick</a:t>
            </a:r>
          </a:p>
          <a:p>
            <a:pPr algn="just">
              <a:buFont typeface="Arial" panose="020B0604020202020204" pitchFamily="34" charset="0"/>
              <a:buChar char="•"/>
            </a:pPr>
            <a:r>
              <a:rPr lang="en-US" b="1" i="0" dirty="0">
                <a:solidFill>
                  <a:schemeClr val="bg1">
                    <a:lumMod val="95000"/>
                    <a:lumOff val="5000"/>
                  </a:schemeClr>
                </a:solidFill>
                <a:effectLst/>
                <a:latin typeface="Roboto" panose="02000000000000000000" pitchFamily="2" charset="0"/>
              </a:rPr>
              <a:t>Connecting wires</a:t>
            </a:r>
          </a:p>
          <a:p>
            <a:pPr algn="just">
              <a:buFont typeface="Arial" panose="020B0604020202020204" pitchFamily="34" charset="0"/>
              <a:buChar char="•"/>
            </a:pPr>
            <a:r>
              <a:rPr lang="en-US" b="1" i="0" dirty="0">
                <a:solidFill>
                  <a:schemeClr val="bg1">
                    <a:lumMod val="95000"/>
                    <a:lumOff val="5000"/>
                  </a:schemeClr>
                </a:solidFill>
                <a:effectLst/>
                <a:latin typeface="Roboto" panose="02000000000000000000" pitchFamily="2" charset="0"/>
              </a:rPr>
              <a:t>Bread Board</a:t>
            </a:r>
          </a:p>
          <a:p>
            <a:pPr algn="just">
              <a:buFont typeface="Arial" panose="020B0604020202020204" pitchFamily="34" charset="0"/>
              <a:buChar char="•"/>
            </a:pPr>
            <a:r>
              <a:rPr lang="en-US" b="1" i="0" dirty="0">
                <a:solidFill>
                  <a:schemeClr val="bg1">
                    <a:lumMod val="95000"/>
                    <a:lumOff val="5000"/>
                  </a:schemeClr>
                </a:solidFill>
                <a:effectLst/>
                <a:latin typeface="Roboto" panose="02000000000000000000" pitchFamily="2" charset="0"/>
              </a:rPr>
              <a:t>Power Supply</a:t>
            </a:r>
          </a:p>
          <a:p>
            <a:endParaRPr lang="en-IN" b="1" dirty="0">
              <a:solidFill>
                <a:schemeClr val="bg1">
                  <a:lumMod val="95000"/>
                  <a:lumOff val="5000"/>
                </a:schemeClr>
              </a:solidFill>
            </a:endParaRPr>
          </a:p>
        </p:txBody>
      </p:sp>
    </p:spTree>
    <p:extLst>
      <p:ext uri="{BB962C8B-B14F-4D97-AF65-F5344CB8AC3E}">
        <p14:creationId xmlns:p14="http://schemas.microsoft.com/office/powerpoint/2010/main" val="362329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722449-B649-4F7F-9599-F4F3CB729EC5}"/>
              </a:ext>
            </a:extLst>
          </p:cNvPr>
          <p:cNvPicPr>
            <a:picLocks noChangeAspect="1"/>
          </p:cNvPicPr>
          <p:nvPr/>
        </p:nvPicPr>
        <p:blipFill>
          <a:blip r:embed="rId2"/>
          <a:stretch>
            <a:fillRect/>
          </a:stretch>
        </p:blipFill>
        <p:spPr>
          <a:xfrm>
            <a:off x="3000375" y="1514475"/>
            <a:ext cx="6191250" cy="3829050"/>
          </a:xfrm>
          <a:prstGeom prst="rect">
            <a:avLst/>
          </a:prstGeom>
        </p:spPr>
      </p:pic>
    </p:spTree>
    <p:extLst>
      <p:ext uri="{BB962C8B-B14F-4D97-AF65-F5344CB8AC3E}">
        <p14:creationId xmlns:p14="http://schemas.microsoft.com/office/powerpoint/2010/main" val="397597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2C98-E721-42CD-863E-0230A1C12EC9}"/>
              </a:ext>
            </a:extLst>
          </p:cNvPr>
          <p:cNvSpPr>
            <a:spLocks noGrp="1"/>
          </p:cNvSpPr>
          <p:nvPr>
            <p:ph type="title"/>
          </p:nvPr>
        </p:nvSpPr>
        <p:spPr/>
        <p:txBody>
          <a:bodyPr/>
          <a:lstStyle/>
          <a:p>
            <a:r>
              <a:rPr lang="en-US" b="1" dirty="0">
                <a:solidFill>
                  <a:schemeClr val="bg1">
                    <a:lumMod val="95000"/>
                    <a:lumOff val="5000"/>
                  </a:schemeClr>
                </a:solidFill>
              </a:rPr>
              <a:t>Block diagram description</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F1351E13-DF3E-4ABF-922D-70FF6573AB74}"/>
              </a:ext>
            </a:extLst>
          </p:cNvPr>
          <p:cNvSpPr>
            <a:spLocks noGrp="1"/>
          </p:cNvSpPr>
          <p:nvPr>
            <p:ph idx="1"/>
          </p:nvPr>
        </p:nvSpPr>
        <p:spPr/>
        <p:txBody>
          <a:bodyPr>
            <a:normAutofit fontScale="92500"/>
          </a:bodyPr>
          <a:lstStyle/>
          <a:p>
            <a:r>
              <a:rPr lang="en-US" dirty="0"/>
              <a:t>The block diagram contains Arduino UNO, LCD, control keys, dot matrix display. Arduino controls the working of the other components. Control keys controls the direction of movement of snake. LCD is used to display the score and the commands like 'Press Start'. Arduino contains the code. The dot matrix is used to display the snake game (i.e. the movement of the snake) To make this project, we have used an 8x8 red </a:t>
            </a:r>
            <a:r>
              <a:rPr lang="en-US" dirty="0" err="1"/>
              <a:t>colour</a:t>
            </a:r>
            <a:r>
              <a:rPr lang="en-US" dirty="0"/>
              <a:t> dot matrix display for displaying the snake and its food dot, a LCD for displaying the points or score, 5 push buttons for giving directions and start the game and finally an Arduino UNO for controlling the whole</a:t>
            </a:r>
            <a:endParaRPr lang="en-IN" dirty="0"/>
          </a:p>
        </p:txBody>
      </p:sp>
    </p:spTree>
    <p:extLst>
      <p:ext uri="{BB962C8B-B14F-4D97-AF65-F5344CB8AC3E}">
        <p14:creationId xmlns:p14="http://schemas.microsoft.com/office/powerpoint/2010/main" val="227294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8F80-3F00-4158-8BD6-4FA8247B2962}"/>
              </a:ext>
            </a:extLst>
          </p:cNvPr>
          <p:cNvSpPr>
            <a:spLocks noGrp="1"/>
          </p:cNvSpPr>
          <p:nvPr>
            <p:ph type="title"/>
          </p:nvPr>
        </p:nvSpPr>
        <p:spPr/>
        <p:txBody>
          <a:bodyPr/>
          <a:lstStyle/>
          <a:p>
            <a:r>
              <a:rPr lang="en-IN" b="0" i="0" dirty="0">
                <a:solidFill>
                  <a:srgbClr val="222222"/>
                </a:solidFill>
                <a:effectLst/>
                <a:latin typeface="Roboto" panose="02000000000000000000" pitchFamily="2" charset="0"/>
              </a:rPr>
              <a:t>Circuit Explanation:</a:t>
            </a:r>
            <a:br>
              <a:rPr lang="en-IN" b="1" i="0" dirty="0">
                <a:solidFill>
                  <a:srgbClr val="222222"/>
                </a:solidFill>
                <a:effectLst/>
                <a:latin typeface="Roboto" panose="02000000000000000000" pitchFamily="2" charset="0"/>
              </a:rPr>
            </a:br>
            <a:endParaRPr lang="en-IN" dirty="0"/>
          </a:p>
        </p:txBody>
      </p:sp>
      <p:sp>
        <p:nvSpPr>
          <p:cNvPr id="4" name="TextBox 3">
            <a:extLst>
              <a:ext uri="{FF2B5EF4-FFF2-40B4-BE49-F238E27FC236}">
                <a16:creationId xmlns:a16="http://schemas.microsoft.com/office/drawing/2014/main" id="{B45599C4-ABA5-46E1-83E8-D9331B690FA5}"/>
              </a:ext>
            </a:extLst>
          </p:cNvPr>
          <p:cNvSpPr txBox="1"/>
          <p:nvPr/>
        </p:nvSpPr>
        <p:spPr>
          <a:xfrm>
            <a:off x="1141413" y="1571348"/>
            <a:ext cx="9405259" cy="3139321"/>
          </a:xfrm>
          <a:prstGeom prst="rect">
            <a:avLst/>
          </a:prstGeom>
          <a:noFill/>
        </p:spPr>
        <p:txBody>
          <a:bodyPr wrap="square">
            <a:spAutoFit/>
          </a:bodyPr>
          <a:lstStyle/>
          <a:p>
            <a:r>
              <a:rPr lang="en-US" b="0" i="0" dirty="0">
                <a:solidFill>
                  <a:srgbClr val="555555"/>
                </a:solidFill>
                <a:effectLst/>
                <a:latin typeface="Roboto" panose="02000000000000000000" pitchFamily="2" charset="0"/>
              </a:rPr>
              <a:t> Circuit of this </a:t>
            </a:r>
            <a:r>
              <a:rPr lang="en-US" b="1" i="0" dirty="0">
                <a:solidFill>
                  <a:srgbClr val="555555"/>
                </a:solidFill>
                <a:effectLst/>
                <a:latin typeface="Roboto" panose="02000000000000000000" pitchFamily="2" charset="0"/>
              </a:rPr>
              <a:t>Snake Game Project</a:t>
            </a:r>
            <a:r>
              <a:rPr lang="en-US" b="0" i="0" dirty="0">
                <a:solidFill>
                  <a:srgbClr val="555555"/>
                </a:solidFill>
                <a:effectLst/>
                <a:latin typeface="Roboto" panose="02000000000000000000" pitchFamily="2" charset="0"/>
              </a:rPr>
              <a:t> is little complex. Here we have connected dot matrix display by using </a:t>
            </a:r>
            <a:r>
              <a:rPr lang="en-US" b="1" i="0" dirty="0">
                <a:solidFill>
                  <a:srgbClr val="555555"/>
                </a:solidFill>
                <a:effectLst/>
                <a:latin typeface="Roboto" panose="02000000000000000000" pitchFamily="2" charset="0"/>
              </a:rPr>
              <a:t>Shift Register 74HC595</a:t>
            </a:r>
            <a:r>
              <a:rPr lang="en-US" b="0" i="0" dirty="0">
                <a:solidFill>
                  <a:srgbClr val="555555"/>
                </a:solidFill>
                <a:effectLst/>
                <a:latin typeface="Roboto" panose="02000000000000000000" pitchFamily="2" charset="0"/>
              </a:rPr>
              <a:t>. Here two shift registers are used, one for driving the columns and second for driving the rows. Control pins of both the registers, Column shift register and row shift register (</a:t>
            </a:r>
            <a:r>
              <a:rPr lang="en-US" b="1" i="0" dirty="0">
                <a:solidFill>
                  <a:srgbClr val="555555"/>
                </a:solidFill>
                <a:effectLst/>
                <a:latin typeface="Roboto" panose="02000000000000000000" pitchFamily="2" charset="0"/>
              </a:rPr>
              <a:t>SH, ST),</a:t>
            </a:r>
            <a:r>
              <a:rPr lang="en-US" b="0" i="0" dirty="0">
                <a:solidFill>
                  <a:srgbClr val="555555"/>
                </a:solidFill>
                <a:effectLst/>
                <a:latin typeface="Roboto" panose="02000000000000000000" pitchFamily="2" charset="0"/>
              </a:rPr>
              <a:t> are directly connected to Arduino’s pin number 14 and 16 respectively. And DS pin of column shift register and row shift register are directly connected to pin number 15 and 17 of Arduino. Start button for start the game is connected at pin number 3, left direction button at pin 4, right direction button at pin 6, up direction button at pin 2 and down direction button at pin 5. A LCD is also connected in our hardware to show score. RS and EN pins are directly connected at pin 13 and 12. RW pin is directly ground. And data pins d4-d7 are connected at pin 11, 10, 9, 8 of Arduino. Rest of connection are shown in the circuit diagram.</a:t>
            </a:r>
            <a:endParaRPr lang="en-IN" dirty="0"/>
          </a:p>
        </p:txBody>
      </p:sp>
    </p:spTree>
    <p:extLst>
      <p:ext uri="{BB962C8B-B14F-4D97-AF65-F5344CB8AC3E}">
        <p14:creationId xmlns:p14="http://schemas.microsoft.com/office/powerpoint/2010/main" val="213331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2D3D56-7747-4539-96B2-67AE491B17C7}"/>
              </a:ext>
            </a:extLst>
          </p:cNvPr>
          <p:cNvPicPr>
            <a:picLocks noChangeAspect="1"/>
          </p:cNvPicPr>
          <p:nvPr/>
        </p:nvPicPr>
        <p:blipFill>
          <a:blip r:embed="rId2"/>
          <a:stretch>
            <a:fillRect/>
          </a:stretch>
        </p:blipFill>
        <p:spPr>
          <a:xfrm>
            <a:off x="3478459" y="1664400"/>
            <a:ext cx="7019787" cy="4807421"/>
          </a:xfrm>
          <a:prstGeom prst="rect">
            <a:avLst/>
          </a:prstGeom>
          <a:ln w="228600" cap="sq" cmpd="thickThin">
            <a:solidFill>
              <a:srgbClr val="000000"/>
            </a:solidFill>
            <a:prstDash val="solid"/>
            <a:miter lim="800000"/>
          </a:ln>
          <a:effectLst>
            <a:innerShdw blurRad="76200">
              <a:srgbClr val="000000"/>
            </a:innerShdw>
          </a:effectLst>
        </p:spPr>
      </p:pic>
      <p:sp>
        <p:nvSpPr>
          <p:cNvPr id="2" name="Rectangle 1">
            <a:extLst>
              <a:ext uri="{FF2B5EF4-FFF2-40B4-BE49-F238E27FC236}">
                <a16:creationId xmlns:a16="http://schemas.microsoft.com/office/drawing/2014/main" id="{E64394E0-D1BC-4CE2-AACE-6EA80D2A72AE}"/>
              </a:ext>
            </a:extLst>
          </p:cNvPr>
          <p:cNvSpPr/>
          <p:nvPr/>
        </p:nvSpPr>
        <p:spPr>
          <a:xfrm>
            <a:off x="1061933" y="277401"/>
            <a:ext cx="4833054"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Circuit diagram:-</a:t>
            </a:r>
          </a:p>
        </p:txBody>
      </p:sp>
    </p:spTree>
    <p:extLst>
      <p:ext uri="{BB962C8B-B14F-4D97-AF65-F5344CB8AC3E}">
        <p14:creationId xmlns:p14="http://schemas.microsoft.com/office/powerpoint/2010/main" val="1519532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95C5-E059-4AA4-AD96-D756B090A18D}"/>
              </a:ext>
            </a:extLst>
          </p:cNvPr>
          <p:cNvSpPr>
            <a:spLocks noGrp="1"/>
          </p:cNvSpPr>
          <p:nvPr>
            <p:ph type="title"/>
          </p:nvPr>
        </p:nvSpPr>
        <p:spPr/>
        <p:txBody>
          <a:bodyPr/>
          <a:lstStyle/>
          <a:p>
            <a:r>
              <a:rPr lang="en-US" b="1" dirty="0">
                <a:solidFill>
                  <a:schemeClr val="bg1">
                    <a:lumMod val="95000"/>
                    <a:lumOff val="5000"/>
                  </a:schemeClr>
                </a:solidFill>
              </a:rPr>
              <a:t>Circuit description</a:t>
            </a:r>
            <a:endParaRPr lang="en-IN" b="1"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522EED05-2867-419E-9A68-1CC79C24B748}"/>
              </a:ext>
            </a:extLst>
          </p:cNvPr>
          <p:cNvSpPr>
            <a:spLocks noGrp="1"/>
          </p:cNvSpPr>
          <p:nvPr>
            <p:ph idx="1"/>
          </p:nvPr>
        </p:nvSpPr>
        <p:spPr>
          <a:xfrm>
            <a:off x="1141412" y="2249487"/>
            <a:ext cx="9905999" cy="4240090"/>
          </a:xfrm>
        </p:spPr>
        <p:txBody>
          <a:bodyPr>
            <a:normAutofit fontScale="92500" lnSpcReduction="20000"/>
          </a:bodyPr>
          <a:lstStyle/>
          <a:p>
            <a:r>
              <a:rPr lang="en-US" dirty="0"/>
              <a:t>Circuit of this Snake Game Project is little complex. Here we have connected dot matrix display by using Shift Register 74HC595. Here two shift registers are used, one for driving the columns and second for driving the rows. Control pins of both the registers, Column shift register and row shift register (SH, ST), are directly connected to Arduino's pin number 14 and 16 respectively. And DS pin of column shift register, and row shift register are directly connected to pin number 15 and 17 of Arduino. Start button for start the game is connected at pin number 3, left direction button at pin 4, right direction button at pin 6, up direction button at pin 2 and down direction button at pin 5. A LCD is also connected in our hardware </a:t>
            </a:r>
            <a:r>
              <a:rPr lang="en-US" dirty="0" err="1"/>
              <a:t>toshow</a:t>
            </a:r>
            <a:r>
              <a:rPr lang="en-US" dirty="0"/>
              <a:t> score. RS and EN pins are directly connected at pin 13 and 12. RW pin is directly ground. And data pins d4-d7 are connected at pin 11, 10, 9, 8 of Arduino. Rest of connection are shown in the circuit diagram.</a:t>
            </a:r>
            <a:endParaRPr lang="en-IN" dirty="0"/>
          </a:p>
        </p:txBody>
      </p:sp>
    </p:spTree>
    <p:extLst>
      <p:ext uri="{BB962C8B-B14F-4D97-AF65-F5344CB8AC3E}">
        <p14:creationId xmlns:p14="http://schemas.microsoft.com/office/powerpoint/2010/main" val="695055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212</TotalTime>
  <Words>2675</Words>
  <Application>Microsoft Office PowerPoint</Application>
  <PresentationFormat>Widescreen</PresentationFormat>
  <Paragraphs>263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Roboto</vt:lpstr>
      <vt:lpstr>Tw Cen MT</vt:lpstr>
      <vt:lpstr>Circuit</vt:lpstr>
      <vt:lpstr>PowerPoint Presentation</vt:lpstr>
      <vt:lpstr>PowerPoint Presentation</vt:lpstr>
      <vt:lpstr>                   introduction</vt:lpstr>
      <vt:lpstr>Component used :</vt:lpstr>
      <vt:lpstr>PowerPoint Presentation</vt:lpstr>
      <vt:lpstr>Block diagram description</vt:lpstr>
      <vt:lpstr>Circuit Explanation: </vt:lpstr>
      <vt:lpstr>PowerPoint Presentation</vt:lpstr>
      <vt:lpstr>Circuit description</vt:lpstr>
      <vt:lpstr>List of components</vt:lpstr>
      <vt:lpstr>Working Explanation: </vt:lpstr>
      <vt:lpstr>PowerPoint Presentation</vt:lpstr>
      <vt:lpstr>PowerPoint Presentation</vt:lpstr>
      <vt:lpstr>Project image</vt:lpstr>
      <vt:lpstr>Programming Explanation: </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Dixit</dc:creator>
  <cp:lastModifiedBy>Aman Dixit</cp:lastModifiedBy>
  <cp:revision>10</cp:revision>
  <dcterms:created xsi:type="dcterms:W3CDTF">2022-04-17T10:24:07Z</dcterms:created>
  <dcterms:modified xsi:type="dcterms:W3CDTF">2022-04-20T09:21:18Z</dcterms:modified>
</cp:coreProperties>
</file>