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M Sans" panose="020B0604020202020204" charset="0"/>
      <p:regular r:id="rId24"/>
    </p:embeddedFont>
    <p:embeddedFont>
      <p:font typeface="DM Sans Bold" panose="020B0604020202020204" charset="0"/>
      <p:regular r:id="rId25"/>
    </p:embeddedFont>
    <p:embeddedFont>
      <p:font typeface="DM Sans Bold Italics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42598" y="3252643"/>
            <a:ext cx="11636115" cy="6632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650"/>
              </a:lnSpc>
            </a:pPr>
            <a:r>
              <a:rPr lang="en-US" sz="13000" spc="143" dirty="0">
                <a:solidFill>
                  <a:srgbClr val="000000"/>
                </a:solidFill>
                <a:latin typeface="DM Sans Bold Italics"/>
              </a:rPr>
              <a:t>Spreadsheet Clone Application</a:t>
            </a:r>
            <a:endParaRPr lang="en-US" sz="1200" spc="143" dirty="0">
              <a:solidFill>
                <a:srgbClr val="000000"/>
              </a:solidFill>
              <a:latin typeface="DM Sans Bold Italics"/>
            </a:endParaRPr>
          </a:p>
          <a:p>
            <a:pPr algn="ctr">
              <a:lnSpc>
                <a:spcPts val="13650"/>
              </a:lnSpc>
            </a:pPr>
            <a:r>
              <a:rPr lang="en-US" sz="2500" spc="143" dirty="0">
                <a:solidFill>
                  <a:srgbClr val="000000"/>
                </a:solidFill>
                <a:latin typeface="DM Sans Bold Italics"/>
              </a:rPr>
              <a:t>From Coding Blocks (Competitive Programming)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883187" y="927124"/>
            <a:ext cx="6191053" cy="2716997"/>
            <a:chOff x="0" y="0"/>
            <a:chExt cx="8254737" cy="3622663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l="8984" r="8984"/>
            <a:stretch>
              <a:fillRect/>
            </a:stretch>
          </p:blipFill>
          <p:spPr>
            <a:xfrm>
              <a:off x="0" y="0"/>
              <a:ext cx="8254737" cy="3622663"/>
            </a:xfrm>
            <a:prstGeom prst="rect">
              <a:avLst/>
            </a:prstGeom>
          </p:spPr>
        </p:pic>
        <p:sp>
          <p:nvSpPr>
            <p:cNvPr id="5" name="TextBox 5"/>
            <p:cNvSpPr txBox="1"/>
            <p:nvPr/>
          </p:nvSpPr>
          <p:spPr>
            <a:xfrm>
              <a:off x="1076328" y="273731"/>
              <a:ext cx="6102081" cy="1915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880"/>
                </a:lnSpc>
                <a:spcBef>
                  <a:spcPct val="0"/>
                </a:spcBef>
              </a:pPr>
              <a:r>
                <a:rPr lang="en-US" sz="4200" spc="-42">
                  <a:solidFill>
                    <a:srgbClr val="FFFFFF"/>
                  </a:solidFill>
                  <a:latin typeface="DM Sans Bold"/>
                </a:rPr>
                <a:t>Summer Training Project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04841" y="2356378"/>
            <a:ext cx="11320530" cy="6676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-&gt; When a cell value is updated, then all its dependent node (downstream) needs to be updated using DFS algorithm.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004AAD"/>
              </a:solidFill>
              <a:latin typeface="DM Sans Bold"/>
            </a:endParaRP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-&gt; When new formula gets updated, previous dependencies is to be deleted and new edges (dependencies) is to be added. 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004AAD"/>
              </a:solidFill>
              <a:latin typeface="DM Sans Bold"/>
            </a:endParaRP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-&gt; Algorithm used: DEPTH FIRST SEARCH algorithm.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004AAD"/>
              </a:solidFill>
              <a:latin typeface="DM Sans Bold"/>
            </a:endParaRPr>
          </a:p>
          <a:p>
            <a:pPr>
              <a:lnSpc>
                <a:spcPts val="4480"/>
              </a:lnSpc>
            </a:pPr>
            <a:endParaRPr lang="en-US" sz="3200">
              <a:solidFill>
                <a:srgbClr val="004AAD"/>
              </a:solidFill>
              <a:latin typeface="DM Sans Bold"/>
            </a:endParaRPr>
          </a:p>
          <a:p>
            <a:pPr marL="0" lvl="0" indent="0">
              <a:lnSpc>
                <a:spcPts val="3976"/>
              </a:lnSpc>
              <a:spcBef>
                <a:spcPct val="0"/>
              </a:spcBef>
            </a:pPr>
            <a:endParaRPr lang="en-US" sz="3200">
              <a:solidFill>
                <a:srgbClr val="004AAD"/>
              </a:solidFill>
              <a:latin typeface="DM Sans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240999" y="3596715"/>
            <a:ext cx="4393884" cy="501663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-139521" y="359730"/>
            <a:ext cx="1888364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DM Sans Bold"/>
              </a:rPr>
              <a:t>How automatic cell updation works 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033679" y="8951277"/>
            <a:ext cx="1555445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DFS algorithm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2726"/>
          <a:stretch>
            <a:fillRect/>
          </a:stretch>
        </p:blipFill>
        <p:spPr>
          <a:xfrm>
            <a:off x="913253" y="2496918"/>
            <a:ext cx="17140361" cy="676138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260456"/>
            <a:ext cx="1888364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u="sng">
                <a:solidFill>
                  <a:srgbClr val="000000"/>
                </a:solidFill>
                <a:latin typeface="DM Sans Bold"/>
              </a:rPr>
              <a:t>Graph Visualization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82145" y="1634471"/>
            <a:ext cx="1888364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6363"/>
                </a:solidFill>
                <a:latin typeface="DM Sans Bold"/>
              </a:rPr>
              <a:t>Case I: When cell value (numeric) is updated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49967"/>
          <a:stretch>
            <a:fillRect/>
          </a:stretch>
        </p:blipFill>
        <p:spPr>
          <a:xfrm>
            <a:off x="8950817" y="5538284"/>
            <a:ext cx="8115300" cy="407418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r="60243" b="64706"/>
          <a:stretch>
            <a:fillRect/>
          </a:stretch>
        </p:blipFill>
        <p:spPr>
          <a:xfrm>
            <a:off x="9980738" y="879080"/>
            <a:ext cx="6284652" cy="381475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134562" y="2194345"/>
            <a:ext cx="18883648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DM Sans Bold"/>
              </a:rPr>
              <a:t>Before Update 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64544" y="6874090"/>
            <a:ext cx="18883648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DM Sans Bold"/>
              </a:rPr>
              <a:t>After Cell Update 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054" b="2054"/>
          <a:stretch>
            <a:fillRect/>
          </a:stretch>
        </p:blipFill>
        <p:spPr>
          <a:xfrm>
            <a:off x="3672228" y="2875611"/>
            <a:ext cx="11943682" cy="704359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47264" y="481330"/>
            <a:ext cx="17418676" cy="2233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6363"/>
                </a:solidFill>
                <a:latin typeface="DM Sans Bold"/>
              </a:rPr>
              <a:t>Case II: When formula is replaced with a numeric value. 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FF6363"/>
              </a:solidFill>
              <a:latin typeface="DM Sans Bold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 Bold"/>
              </a:rPr>
              <a:t>-</a:t>
            </a:r>
            <a:r>
              <a:rPr lang="en-US" sz="3200">
                <a:solidFill>
                  <a:srgbClr val="2E3C3B"/>
                </a:solidFill>
                <a:latin typeface="DM Sans Bold"/>
              </a:rPr>
              <a:t>&gt; Delete the upstreams of the cell and itself from its parents downstream, Then add new value to the cell and update all its children.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2377" y="1090814"/>
            <a:ext cx="17660155" cy="3357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-&gt; Firstly, all the previous edges are removed of the previous formula, and new edges satisfying the dependencies will be added to the graph.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004AAD"/>
              </a:solidFill>
              <a:latin typeface="DM Sans Bold"/>
            </a:endParaRP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-&gt; New formula will be evaluated and updating of its children will takes place using DFS algorithm will run.</a:t>
            </a:r>
          </a:p>
          <a:p>
            <a:pPr>
              <a:lnSpc>
                <a:spcPts val="4480"/>
              </a:lnSpc>
              <a:spcBef>
                <a:spcPct val="0"/>
              </a:spcBef>
            </a:pPr>
            <a:endParaRPr lang="en-US" sz="3200">
              <a:solidFill>
                <a:srgbClr val="004AAD"/>
              </a:solidFill>
              <a:latin typeface="DM Sans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b="60016"/>
          <a:stretch>
            <a:fillRect/>
          </a:stretch>
        </p:blipFill>
        <p:spPr>
          <a:xfrm>
            <a:off x="1630475" y="4419609"/>
            <a:ext cx="15345813" cy="434929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02377" y="179347"/>
            <a:ext cx="1888364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FF6363"/>
                </a:solidFill>
                <a:latin typeface="DM Sans Bold"/>
              </a:rPr>
              <a:t>Case III: When formula is replaced with a another formula.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680858" y="6046886"/>
            <a:ext cx="62252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E3C3B"/>
                </a:solidFill>
                <a:latin typeface="DM Sans Bold"/>
              </a:rPr>
              <a:t>-&gt;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6637"/>
          <a:stretch>
            <a:fillRect/>
          </a:stretch>
        </p:blipFill>
        <p:spPr>
          <a:xfrm>
            <a:off x="1163767" y="1656275"/>
            <a:ext cx="16594589" cy="627612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96" b="396"/>
          <a:stretch>
            <a:fillRect/>
          </a:stretch>
        </p:blipFill>
        <p:spPr>
          <a:xfrm>
            <a:off x="2764712" y="1248640"/>
            <a:ext cx="12185677" cy="856917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90412" y="402044"/>
            <a:ext cx="1888364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FF6363"/>
                </a:solidFill>
                <a:latin typeface="DM Sans Bold"/>
              </a:rPr>
              <a:t>Case IV: When formula is added in place of a numeric value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58999" y="2374603"/>
            <a:ext cx="11829089" cy="688369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0500" y="450956"/>
            <a:ext cx="1888364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u="sng">
                <a:solidFill>
                  <a:srgbClr val="000000"/>
                </a:solidFill>
                <a:latin typeface="DM Sans Bold"/>
              </a:rPr>
              <a:t>Application Use Case 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08491" y="4257658"/>
            <a:ext cx="9071017" cy="1771684"/>
            <a:chOff x="0" y="0"/>
            <a:chExt cx="12094689" cy="236224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2094689" cy="2362245"/>
              <a:chOff x="0" y="0"/>
              <a:chExt cx="6502328" cy="1269987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502329" cy="1269987"/>
              </a:xfrm>
              <a:custGeom>
                <a:avLst/>
                <a:gdLst/>
                <a:ahLst/>
                <a:cxnLst/>
                <a:rect l="l" t="t" r="r" b="b"/>
                <a:pathLst>
                  <a:path w="6502329" h="1269987">
                    <a:moveTo>
                      <a:pt x="6377868" y="1269987"/>
                    </a:moveTo>
                    <a:lnTo>
                      <a:pt x="124460" y="1269987"/>
                    </a:lnTo>
                    <a:cubicBezTo>
                      <a:pt x="55880" y="1269987"/>
                      <a:pt x="0" y="1214107"/>
                      <a:pt x="0" y="114552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6377868" y="0"/>
                    </a:lnTo>
                    <a:cubicBezTo>
                      <a:pt x="6446449" y="0"/>
                      <a:pt x="6502329" y="55880"/>
                      <a:pt x="6502329" y="124460"/>
                    </a:cubicBezTo>
                    <a:lnTo>
                      <a:pt x="6502329" y="1145527"/>
                    </a:lnTo>
                    <a:cubicBezTo>
                      <a:pt x="6502329" y="1214107"/>
                      <a:pt x="6446449" y="1269987"/>
                      <a:pt x="6377868" y="1269987"/>
                    </a:cubicBezTo>
                    <a:close/>
                  </a:path>
                </a:pathLst>
              </a:custGeom>
              <a:solidFill>
                <a:srgbClr val="FFA500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1977060" y="159084"/>
              <a:ext cx="8140569" cy="1816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1481"/>
                </a:lnSpc>
                <a:spcBef>
                  <a:spcPct val="0"/>
                </a:spcBef>
              </a:pPr>
              <a:r>
                <a:rPr lang="en-US" sz="8201" spc="-82">
                  <a:solidFill>
                    <a:srgbClr val="FFFFFF"/>
                  </a:solidFill>
                  <a:latin typeface="DM Sans Bold"/>
                </a:rPr>
                <a:t>Thank you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9798" y="3293335"/>
            <a:ext cx="5991211" cy="345311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29115" y="4179776"/>
            <a:ext cx="4732579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7200">
                <a:solidFill>
                  <a:srgbClr val="FFFFFF"/>
                </a:solidFill>
                <a:latin typeface="DM Sans"/>
              </a:rPr>
              <a:t>Objectives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699370" y="904704"/>
            <a:ext cx="8155613" cy="1057930"/>
            <a:chOff x="0" y="0"/>
            <a:chExt cx="2308450" cy="29944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08450" cy="299447"/>
            </a:xfrm>
            <a:custGeom>
              <a:avLst/>
              <a:gdLst/>
              <a:ahLst/>
              <a:cxnLst/>
              <a:rect l="l" t="t" r="r" b="b"/>
              <a:pathLst>
                <a:path w="2308450" h="299447">
                  <a:moveTo>
                    <a:pt x="0" y="0"/>
                  </a:moveTo>
                  <a:lnTo>
                    <a:pt x="2308450" y="0"/>
                  </a:lnTo>
                  <a:lnTo>
                    <a:pt x="2308450" y="299447"/>
                  </a:lnTo>
                  <a:lnTo>
                    <a:pt x="0" y="299447"/>
                  </a:lnTo>
                  <a:close/>
                </a:path>
              </a:pathLst>
            </a:custGeom>
            <a:solidFill>
              <a:srgbClr val="FDF8D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699370" y="1962634"/>
            <a:ext cx="8155613" cy="1057930"/>
            <a:chOff x="0" y="0"/>
            <a:chExt cx="2308450" cy="29944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08450" cy="299447"/>
            </a:xfrm>
            <a:custGeom>
              <a:avLst/>
              <a:gdLst/>
              <a:ahLst/>
              <a:cxnLst/>
              <a:rect l="l" t="t" r="r" b="b"/>
              <a:pathLst>
                <a:path w="2308450" h="299447">
                  <a:moveTo>
                    <a:pt x="0" y="0"/>
                  </a:moveTo>
                  <a:lnTo>
                    <a:pt x="2308450" y="0"/>
                  </a:lnTo>
                  <a:lnTo>
                    <a:pt x="2308450" y="299447"/>
                  </a:lnTo>
                  <a:lnTo>
                    <a:pt x="0" y="299447"/>
                  </a:lnTo>
                  <a:close/>
                </a:path>
              </a:pathLst>
            </a:custGeom>
            <a:solidFill>
              <a:srgbClr val="FDF8D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699370" y="5210595"/>
            <a:ext cx="8155613" cy="743019"/>
            <a:chOff x="0" y="0"/>
            <a:chExt cx="2308450" cy="21031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08450" cy="210312"/>
            </a:xfrm>
            <a:custGeom>
              <a:avLst/>
              <a:gdLst/>
              <a:ahLst/>
              <a:cxnLst/>
              <a:rect l="l" t="t" r="r" b="b"/>
              <a:pathLst>
                <a:path w="2308450" h="210312">
                  <a:moveTo>
                    <a:pt x="0" y="0"/>
                  </a:moveTo>
                  <a:lnTo>
                    <a:pt x="2308450" y="0"/>
                  </a:lnTo>
                  <a:lnTo>
                    <a:pt x="2308450" y="210312"/>
                  </a:lnTo>
                  <a:lnTo>
                    <a:pt x="0" y="210312"/>
                  </a:lnTo>
                  <a:close/>
                </a:path>
              </a:pathLst>
            </a:custGeom>
            <a:solidFill>
              <a:srgbClr val="FDF8DB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8699370" y="3979538"/>
            <a:ext cx="8155613" cy="1231057"/>
            <a:chOff x="0" y="0"/>
            <a:chExt cx="2347446" cy="35433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47446" cy="354338"/>
            </a:xfrm>
            <a:custGeom>
              <a:avLst/>
              <a:gdLst/>
              <a:ahLst/>
              <a:cxnLst/>
              <a:rect l="l" t="t" r="r" b="b"/>
              <a:pathLst>
                <a:path w="2347446" h="354338">
                  <a:moveTo>
                    <a:pt x="0" y="0"/>
                  </a:moveTo>
                  <a:lnTo>
                    <a:pt x="2347446" y="0"/>
                  </a:lnTo>
                  <a:lnTo>
                    <a:pt x="2347446" y="354338"/>
                  </a:lnTo>
                  <a:lnTo>
                    <a:pt x="0" y="354338"/>
                  </a:lnTo>
                  <a:close/>
                </a:path>
              </a:pathLst>
            </a:custGeom>
            <a:solidFill>
              <a:srgbClr val="FDF8DB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8256756" y="904704"/>
            <a:ext cx="885228" cy="885228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A500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238769" y="1299693"/>
            <a:ext cx="7312084" cy="143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78"/>
              </a:lnSpc>
              <a:spcBef>
                <a:spcPct val="0"/>
              </a:spcBef>
            </a:pPr>
            <a:r>
              <a:rPr lang="en-US" sz="2770">
                <a:solidFill>
                  <a:srgbClr val="000000"/>
                </a:solidFill>
                <a:latin typeface="DM Sans"/>
              </a:rPr>
              <a:t>To develop a spreadsheet software by implementing their functionality using graph data structure.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92237" y="1126231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8256756" y="3979538"/>
            <a:ext cx="885228" cy="885228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A50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8482712" y="4240824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DM Sans Bold"/>
              </a:rPr>
              <a:t>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238769" y="4277742"/>
            <a:ext cx="7312084" cy="143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78"/>
              </a:lnSpc>
              <a:spcBef>
                <a:spcPct val="0"/>
              </a:spcBef>
            </a:pPr>
            <a:r>
              <a:rPr lang="en-US" sz="2770">
                <a:solidFill>
                  <a:srgbClr val="000000"/>
                </a:solidFill>
                <a:latin typeface="DM Sans"/>
              </a:rPr>
              <a:t> Feature for automatic recalculation and real time update when numeric values or formulas get updated.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8554493" y="6746451"/>
            <a:ext cx="8155613" cy="1231057"/>
            <a:chOff x="0" y="0"/>
            <a:chExt cx="2347446" cy="35433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347446" cy="354338"/>
            </a:xfrm>
            <a:custGeom>
              <a:avLst/>
              <a:gdLst/>
              <a:ahLst/>
              <a:cxnLst/>
              <a:rect l="l" t="t" r="r" b="b"/>
              <a:pathLst>
                <a:path w="2347446" h="354338">
                  <a:moveTo>
                    <a:pt x="0" y="0"/>
                  </a:moveTo>
                  <a:lnTo>
                    <a:pt x="2347446" y="0"/>
                  </a:lnTo>
                  <a:lnTo>
                    <a:pt x="2347446" y="354338"/>
                  </a:lnTo>
                  <a:lnTo>
                    <a:pt x="0" y="354338"/>
                  </a:lnTo>
                  <a:close/>
                </a:path>
              </a:pathLst>
            </a:custGeom>
            <a:solidFill>
              <a:srgbClr val="FDF8DB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8111879" y="6746451"/>
            <a:ext cx="885228" cy="885228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A500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8337835" y="7007738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238769" y="7043327"/>
            <a:ext cx="7312084" cy="46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78"/>
              </a:lnSpc>
              <a:spcBef>
                <a:spcPct val="0"/>
              </a:spcBef>
            </a:pPr>
            <a:r>
              <a:rPr lang="en-US" sz="2770">
                <a:solidFill>
                  <a:srgbClr val="000000"/>
                </a:solidFill>
                <a:latin typeface="DM Sans"/>
              </a:rPr>
              <a:t> Features for text and cell formatting.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0677" y="1848675"/>
            <a:ext cx="5684951" cy="2789532"/>
            <a:chOff x="0" y="0"/>
            <a:chExt cx="7579935" cy="371937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13316" r="13316"/>
            <a:stretch>
              <a:fillRect/>
            </a:stretch>
          </p:blipFill>
          <p:spPr>
            <a:xfrm>
              <a:off x="0" y="0"/>
              <a:ext cx="7579935" cy="3719377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1084768" y="317273"/>
              <a:ext cx="5410398" cy="2037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</a:pPr>
              <a:r>
                <a:rPr lang="en-US" sz="5600">
                  <a:solidFill>
                    <a:srgbClr val="FFFFFF"/>
                  </a:solidFill>
                  <a:latin typeface="DM Sans"/>
                </a:rPr>
                <a:t>Technology Used: 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556614" y="5227161"/>
            <a:ext cx="10101229" cy="2643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89"/>
              </a:lnSpc>
            </a:pPr>
            <a:r>
              <a:rPr lang="en-US" sz="4068">
                <a:solidFill>
                  <a:srgbClr val="000000"/>
                </a:solidFill>
                <a:latin typeface="DM Sans"/>
              </a:rPr>
              <a:t>-&gt; HTML, </a:t>
            </a:r>
          </a:p>
          <a:p>
            <a:pPr>
              <a:lnSpc>
                <a:spcPts val="5289"/>
              </a:lnSpc>
            </a:pPr>
            <a:r>
              <a:rPr lang="en-US" sz="4068">
                <a:solidFill>
                  <a:srgbClr val="000000"/>
                </a:solidFill>
                <a:latin typeface="DM Sans"/>
              </a:rPr>
              <a:t>-&gt; CSS,</a:t>
            </a:r>
          </a:p>
          <a:p>
            <a:pPr>
              <a:lnSpc>
                <a:spcPts val="5289"/>
              </a:lnSpc>
            </a:pPr>
            <a:r>
              <a:rPr lang="en-US" sz="4068">
                <a:solidFill>
                  <a:srgbClr val="000000"/>
                </a:solidFill>
                <a:latin typeface="DM Sans"/>
              </a:rPr>
              <a:t>-&gt; Javascript, and </a:t>
            </a:r>
          </a:p>
          <a:p>
            <a:pPr marL="0" lvl="0" indent="0" algn="l">
              <a:lnSpc>
                <a:spcPts val="5289"/>
              </a:lnSpc>
            </a:pPr>
            <a:r>
              <a:rPr lang="en-US" sz="4068">
                <a:solidFill>
                  <a:srgbClr val="000000"/>
                </a:solidFill>
                <a:latin typeface="DM Sans"/>
              </a:rPr>
              <a:t>-&gt; Electron ( for desktop application 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7993" y="2526602"/>
            <a:ext cx="17384733" cy="7373171"/>
            <a:chOff x="0" y="0"/>
            <a:chExt cx="9620467" cy="40802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solidFill>
              <a:srgbClr val="FDF8DB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1633" y="103639"/>
            <a:ext cx="4508942" cy="259879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00325" y="2635754"/>
            <a:ext cx="15318227" cy="7343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93"/>
              </a:lnSpc>
            </a:pPr>
            <a:r>
              <a:rPr lang="en-US" sz="3780">
                <a:solidFill>
                  <a:srgbClr val="2E3C3B"/>
                </a:solidFill>
                <a:latin typeface="DM Sans"/>
              </a:rPr>
              <a:t>-&gt; A spreadsheet is a software which consist of a sheet of grid with rows and columns.</a:t>
            </a:r>
          </a:p>
          <a:p>
            <a:pPr>
              <a:lnSpc>
                <a:spcPts val="5293"/>
              </a:lnSpc>
            </a:pPr>
            <a:endParaRPr lang="en-US" sz="3780">
              <a:solidFill>
                <a:srgbClr val="2E3C3B"/>
              </a:solidFill>
              <a:latin typeface="DM Sans"/>
            </a:endParaRPr>
          </a:p>
          <a:p>
            <a:pPr>
              <a:lnSpc>
                <a:spcPts val="5293"/>
              </a:lnSpc>
            </a:pPr>
            <a:r>
              <a:rPr lang="en-US" sz="3780">
                <a:solidFill>
                  <a:srgbClr val="2E3C3B"/>
                </a:solidFill>
                <a:latin typeface="DM Sans"/>
              </a:rPr>
              <a:t>-&gt;    Rows are referenced through 1-100 and columns are referenced through A-Z.</a:t>
            </a:r>
          </a:p>
          <a:p>
            <a:pPr>
              <a:lnSpc>
                <a:spcPts val="5293"/>
              </a:lnSpc>
            </a:pPr>
            <a:endParaRPr lang="en-US" sz="3780">
              <a:solidFill>
                <a:srgbClr val="2E3C3B"/>
              </a:solidFill>
              <a:latin typeface="DM Sans"/>
            </a:endParaRPr>
          </a:p>
          <a:p>
            <a:pPr>
              <a:lnSpc>
                <a:spcPts val="5293"/>
              </a:lnSpc>
            </a:pPr>
            <a:r>
              <a:rPr lang="en-US" sz="3780">
                <a:solidFill>
                  <a:srgbClr val="2E3C3B"/>
                </a:solidFill>
                <a:latin typeface="DM Sans"/>
              </a:rPr>
              <a:t>-&gt; It is implemented using 2-dimensional matrix, where row number are referenced using 0-99 whereas column name can be referenced using ASCII codes (A-65 upto Z-90). </a:t>
            </a:r>
          </a:p>
          <a:p>
            <a:pPr>
              <a:lnSpc>
                <a:spcPts val="5293"/>
              </a:lnSpc>
            </a:pPr>
            <a:endParaRPr lang="en-US" sz="3780">
              <a:solidFill>
                <a:srgbClr val="2E3C3B"/>
              </a:solidFill>
              <a:latin typeface="DM Sans"/>
            </a:endParaRPr>
          </a:p>
          <a:p>
            <a:pPr>
              <a:lnSpc>
                <a:spcPts val="5293"/>
              </a:lnSpc>
            </a:pPr>
            <a:r>
              <a:rPr lang="en-US" sz="3780">
                <a:solidFill>
                  <a:srgbClr val="2E3C3B"/>
                </a:solidFill>
                <a:latin typeface="DM Sans"/>
              </a:rPr>
              <a:t>-&gt; ASCII codes are transformed to 0 to 25.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77993" y="557412"/>
            <a:ext cx="7002283" cy="1420545"/>
            <a:chOff x="0" y="0"/>
            <a:chExt cx="9336377" cy="1894060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0"/>
              <a:ext cx="9336377" cy="12111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7699"/>
                </a:lnSpc>
                <a:spcBef>
                  <a:spcPct val="0"/>
                </a:spcBef>
              </a:pPr>
              <a:r>
                <a:rPr lang="en-US" sz="5499" spc="-54">
                  <a:solidFill>
                    <a:srgbClr val="000000"/>
                  </a:solidFill>
                  <a:latin typeface="DM Sans Bold"/>
                </a:rPr>
                <a:t>Spreadsheet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86459"/>
              <a:ext cx="9336377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48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77993" y="9030462"/>
            <a:ext cx="2565754" cy="327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Time: 5 minutes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1158" y="250910"/>
            <a:ext cx="4791340" cy="276155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081986" y="2780239"/>
            <a:ext cx="12420538" cy="6063841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487518" y="704684"/>
            <a:ext cx="7002283" cy="1420545"/>
            <a:chOff x="0" y="0"/>
            <a:chExt cx="9336377" cy="1894060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0"/>
              <a:ext cx="9336377" cy="12111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7699"/>
                </a:lnSpc>
                <a:spcBef>
                  <a:spcPct val="0"/>
                </a:spcBef>
              </a:pPr>
              <a:r>
                <a:rPr lang="en-US" sz="5499" spc="-54">
                  <a:solidFill>
                    <a:srgbClr val="000000"/>
                  </a:solidFill>
                  <a:latin typeface="DM Sans Bold"/>
                </a:rPr>
                <a:t>User Interface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186459"/>
              <a:ext cx="9336377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48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242329" y="9005066"/>
            <a:ext cx="8266226" cy="1007795"/>
            <a:chOff x="0" y="0"/>
            <a:chExt cx="11021634" cy="1343727"/>
          </a:xfrm>
        </p:grpSpPr>
        <p:sp>
          <p:nvSpPr>
            <p:cNvPr id="8" name="TextBox 8"/>
            <p:cNvSpPr txBox="1"/>
            <p:nvPr/>
          </p:nvSpPr>
          <p:spPr>
            <a:xfrm>
              <a:off x="0" y="-57150"/>
              <a:ext cx="11021634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19"/>
                </a:lnSpc>
                <a:spcBef>
                  <a:spcPct val="0"/>
                </a:spcBef>
              </a:pPr>
              <a:r>
                <a:rPr lang="en-US" sz="2800" spc="-28">
                  <a:solidFill>
                    <a:srgbClr val="000000"/>
                  </a:solidFill>
                  <a:latin typeface="DM Sans Bold"/>
                </a:rPr>
                <a:t>Snapshot of the application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36125"/>
              <a:ext cx="11021634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48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4116"/>
          <a:stretch>
            <a:fillRect/>
          </a:stretch>
        </p:blipFill>
        <p:spPr>
          <a:xfrm>
            <a:off x="9321363" y="4727745"/>
            <a:ext cx="8625057" cy="548700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45583" y="655595"/>
            <a:ext cx="8975780" cy="2500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9600" spc="-96">
                <a:solidFill>
                  <a:srgbClr val="000000"/>
                </a:solidFill>
                <a:latin typeface="DM Sans Bold"/>
              </a:rPr>
              <a:t>Data Structure Used :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540979"/>
            <a:ext cx="6702794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DM Sans"/>
              </a:rPr>
              <a:t> Graph Data Structure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24002" y="4321359"/>
            <a:ext cx="12994675" cy="406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65"/>
              </a:lnSpc>
              <a:spcBef>
                <a:spcPct val="0"/>
              </a:spcBef>
            </a:pPr>
            <a:r>
              <a:rPr lang="en-US" sz="2404">
                <a:solidFill>
                  <a:srgbClr val="000000"/>
                </a:solidFill>
                <a:latin typeface="DM Sans"/>
              </a:rPr>
              <a:t>-&gt; When formulas are entered in the cells, it creates a dependency between cells.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53181" y="5654859"/>
            <a:ext cx="8143781" cy="2455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6"/>
              </a:lnSpc>
            </a:pPr>
            <a:r>
              <a:rPr lang="en-US" sz="2840">
                <a:solidFill>
                  <a:srgbClr val="004AAD"/>
                </a:solidFill>
                <a:latin typeface="DM Sans Bold"/>
              </a:rPr>
              <a:t>If cell B1 = (A1 + A2) and B2 = (A3 + A4), then</a:t>
            </a:r>
          </a:p>
          <a:p>
            <a:pPr>
              <a:lnSpc>
                <a:spcPts val="3976"/>
              </a:lnSpc>
            </a:pPr>
            <a:r>
              <a:rPr lang="en-US" sz="2840">
                <a:solidFill>
                  <a:srgbClr val="004AAD"/>
                </a:solidFill>
                <a:latin typeface="DM Sans Bold"/>
              </a:rPr>
              <a:t>B1 is dependent on A1 and A2, and</a:t>
            </a:r>
          </a:p>
          <a:p>
            <a:pPr>
              <a:lnSpc>
                <a:spcPts val="3976"/>
              </a:lnSpc>
            </a:pPr>
            <a:r>
              <a:rPr lang="en-US" sz="2840">
                <a:solidFill>
                  <a:srgbClr val="004AAD"/>
                </a:solidFill>
                <a:latin typeface="DM Sans Bold"/>
              </a:rPr>
              <a:t>B2 is dependent on A3 and A4.</a:t>
            </a:r>
          </a:p>
          <a:p>
            <a:pPr>
              <a:lnSpc>
                <a:spcPts val="3976"/>
              </a:lnSpc>
            </a:pPr>
            <a:endParaRPr lang="en-US" sz="2840">
              <a:solidFill>
                <a:srgbClr val="004AAD"/>
              </a:solidFill>
              <a:latin typeface="DM Sans Bold"/>
            </a:endParaRPr>
          </a:p>
          <a:p>
            <a:pPr marL="0" lvl="0" indent="0">
              <a:lnSpc>
                <a:spcPts val="3976"/>
              </a:lnSpc>
              <a:spcBef>
                <a:spcPct val="0"/>
              </a:spcBef>
            </a:pPr>
            <a:r>
              <a:rPr lang="en-US" sz="2840">
                <a:solidFill>
                  <a:srgbClr val="004AAD"/>
                </a:solidFill>
                <a:latin typeface="DM Sans Bold"/>
              </a:rPr>
              <a:t>Similarly, C1 is dependent on B1 and B2.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866262" y="6318261"/>
            <a:ext cx="308985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 Bold"/>
              </a:rPr>
              <a:t>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0498" y="2375160"/>
            <a:ext cx="9819388" cy="7686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-&gt; Dependencies are created using Directed Acyclic Graphs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004AAD"/>
              </a:solidFill>
              <a:latin typeface="DM Sans Bold"/>
            </a:endParaRP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8037"/>
                </a:solidFill>
                <a:latin typeface="DM Sans Bold"/>
              </a:rPr>
              <a:t>-&gt; There should be no circular dependencies in the graph. For example - 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008037"/>
              </a:solidFill>
              <a:latin typeface="DM Sans Bold"/>
            </a:endParaRP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8037"/>
                </a:solidFill>
                <a:latin typeface="DM Sans Bold"/>
              </a:rPr>
              <a:t>-&gt; C1 is indirectly dependent on A1, A2, A3 and A4, but edge between 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8037"/>
                </a:solidFill>
                <a:latin typeface="DM Sans Bold"/>
              </a:rPr>
              <a:t>-&gt; C1 and A2 shows A2 is dependent over C1. 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-&gt; Circular dependencies will make the cell values INFINITY or INVALID.</a:t>
            </a:r>
          </a:p>
          <a:p>
            <a:pPr>
              <a:lnSpc>
                <a:spcPts val="3976"/>
              </a:lnSpc>
            </a:pPr>
            <a:endParaRPr lang="en-US" sz="3200">
              <a:solidFill>
                <a:srgbClr val="004AAD"/>
              </a:solidFill>
              <a:latin typeface="DM Sans Bold"/>
            </a:endParaRPr>
          </a:p>
          <a:p>
            <a:pPr>
              <a:lnSpc>
                <a:spcPts val="3976"/>
              </a:lnSpc>
            </a:pPr>
            <a:endParaRPr lang="en-US" sz="3200">
              <a:solidFill>
                <a:srgbClr val="004AAD"/>
              </a:solidFill>
              <a:latin typeface="DM Sans Bold"/>
            </a:endParaRPr>
          </a:p>
          <a:p>
            <a:pPr marL="0" lvl="0" indent="0">
              <a:lnSpc>
                <a:spcPts val="3976"/>
              </a:lnSpc>
              <a:spcBef>
                <a:spcPct val="0"/>
              </a:spcBef>
            </a:pPr>
            <a:endParaRPr lang="en-US" sz="3200">
              <a:solidFill>
                <a:srgbClr val="004AAD"/>
              </a:solidFill>
              <a:latin typeface="DM Sans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645434" y="1749596"/>
            <a:ext cx="5613866" cy="490824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4396" t="946"/>
          <a:stretch>
            <a:fillRect/>
          </a:stretch>
        </p:blipFill>
        <p:spPr>
          <a:xfrm>
            <a:off x="11320946" y="6657837"/>
            <a:ext cx="6262842" cy="323437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-297824" y="298019"/>
            <a:ext cx="1888364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DM Sans Bold"/>
              </a:rPr>
              <a:t>How dependency is created between each cell 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297824" y="298019"/>
            <a:ext cx="1888364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u="sng">
                <a:solidFill>
                  <a:srgbClr val="000000"/>
                </a:solidFill>
                <a:latin typeface="DM Sans Bold"/>
              </a:rPr>
              <a:t>Graph Representation and Cell Attributes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792928"/>
            <a:ext cx="7790965" cy="8248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-&gt; Graphs is represented using adjacency list.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004AAD"/>
              </a:solidFill>
              <a:latin typeface="DM Sans Bold"/>
            </a:endParaRP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-&gt; Each cell state includes four variables: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1. Cell Value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2. Upstream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3. Downstream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4. Formula of the cell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004AAD"/>
              </a:solidFill>
              <a:latin typeface="DM Sans Bold"/>
            </a:endParaRPr>
          </a:p>
          <a:p>
            <a:pPr>
              <a:lnSpc>
                <a:spcPts val="4480"/>
              </a:lnSpc>
            </a:pPr>
            <a:endParaRPr lang="en-US" sz="3200">
              <a:solidFill>
                <a:srgbClr val="004AAD"/>
              </a:solidFill>
              <a:latin typeface="DM Sans Bold"/>
            </a:endParaRPr>
          </a:p>
          <a:p>
            <a:pPr>
              <a:lnSpc>
                <a:spcPts val="4480"/>
              </a:lnSpc>
            </a:pPr>
            <a:endParaRPr lang="en-US" sz="3200">
              <a:solidFill>
                <a:srgbClr val="004AAD"/>
              </a:solidFill>
              <a:latin typeface="DM Sans Bold"/>
            </a:endParaRPr>
          </a:p>
          <a:p>
            <a:pPr>
              <a:lnSpc>
                <a:spcPts val="3976"/>
              </a:lnSpc>
            </a:pPr>
            <a:endParaRPr lang="en-US" sz="3200">
              <a:solidFill>
                <a:srgbClr val="004AAD"/>
              </a:solidFill>
              <a:latin typeface="DM Sans Bold"/>
            </a:endParaRPr>
          </a:p>
          <a:p>
            <a:pPr>
              <a:lnSpc>
                <a:spcPts val="3976"/>
              </a:lnSpc>
            </a:pPr>
            <a:endParaRPr lang="en-US" sz="3200">
              <a:solidFill>
                <a:srgbClr val="004AAD"/>
              </a:solidFill>
              <a:latin typeface="DM Sans Bold"/>
            </a:endParaRPr>
          </a:p>
          <a:p>
            <a:pPr marL="0" lvl="0" indent="0">
              <a:lnSpc>
                <a:spcPts val="3976"/>
              </a:lnSpc>
              <a:spcBef>
                <a:spcPct val="0"/>
              </a:spcBef>
            </a:pPr>
            <a:endParaRPr lang="en-US" sz="3200">
              <a:solidFill>
                <a:srgbClr val="004AAD"/>
              </a:solidFill>
              <a:latin typeface="DM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297711" y="1792928"/>
            <a:ext cx="8127558" cy="8976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-&gt; For text formatting , it includes variables like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004AAD"/>
              </a:solidFill>
              <a:latin typeface="DM Sans Bold"/>
            </a:endParaRP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1. Bold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2. Italic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3. Underline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4. Font-family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5. Font-size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004AAD"/>
              </a:solidFill>
              <a:latin typeface="DM Sans Bold"/>
            </a:endParaRP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F1616"/>
                </a:solidFill>
                <a:latin typeface="DM Sans Bold"/>
              </a:rPr>
              <a:t>It is handled by altering CSS properties of the cells.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FF1616"/>
              </a:solidFill>
              <a:latin typeface="DM Sans Bold"/>
            </a:endParaRPr>
          </a:p>
          <a:p>
            <a:pPr>
              <a:lnSpc>
                <a:spcPts val="4480"/>
              </a:lnSpc>
            </a:pPr>
            <a:endParaRPr lang="en-US" sz="3200">
              <a:solidFill>
                <a:srgbClr val="FF1616"/>
              </a:solidFill>
              <a:latin typeface="DM Sans Bold"/>
            </a:endParaRPr>
          </a:p>
          <a:p>
            <a:pPr>
              <a:lnSpc>
                <a:spcPts val="4480"/>
              </a:lnSpc>
            </a:pPr>
            <a:endParaRPr lang="en-US" sz="3200">
              <a:solidFill>
                <a:srgbClr val="FF1616"/>
              </a:solidFill>
              <a:latin typeface="DM Sans Bold"/>
            </a:endParaRPr>
          </a:p>
          <a:p>
            <a:pPr>
              <a:lnSpc>
                <a:spcPts val="4480"/>
              </a:lnSpc>
            </a:pPr>
            <a:endParaRPr lang="en-US" sz="3200">
              <a:solidFill>
                <a:srgbClr val="FF1616"/>
              </a:solidFill>
              <a:latin typeface="DM Sans Bold"/>
            </a:endParaRPr>
          </a:p>
          <a:p>
            <a:pPr marL="0" lvl="0" indent="0">
              <a:lnSpc>
                <a:spcPts val="4480"/>
              </a:lnSpc>
              <a:spcBef>
                <a:spcPct val="0"/>
              </a:spcBef>
            </a:pPr>
            <a:endParaRPr lang="en-US" sz="3200">
              <a:solidFill>
                <a:srgbClr val="FF1616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9071"/>
          <a:stretch>
            <a:fillRect/>
          </a:stretch>
        </p:blipFill>
        <p:spPr>
          <a:xfrm>
            <a:off x="10110063" y="1530672"/>
            <a:ext cx="7399807" cy="410430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34471" y="1463997"/>
            <a:ext cx="9481317" cy="4933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- &gt; Upstream of a cell are the parent nodes of a cell.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004AAD"/>
              </a:solidFill>
              <a:latin typeface="DM Sans Bold"/>
            </a:endParaRP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-&gt; Downstream of a cell are child nodes of a cell.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004AAD"/>
              </a:solidFill>
              <a:latin typeface="DM Sans Bold"/>
            </a:endParaRP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4AAD"/>
                </a:solidFill>
                <a:latin typeface="DM Sans Bold"/>
              </a:rPr>
              <a:t>-&gt; A separate list of upstream and downstream will be created for each cell.</a:t>
            </a:r>
          </a:p>
          <a:p>
            <a:pPr>
              <a:lnSpc>
                <a:spcPts val="3976"/>
              </a:lnSpc>
            </a:pPr>
            <a:endParaRPr lang="en-US" sz="3200">
              <a:solidFill>
                <a:srgbClr val="004AAD"/>
              </a:solidFill>
              <a:latin typeface="DM Sans Bold"/>
            </a:endParaRPr>
          </a:p>
          <a:p>
            <a:pPr marL="0" lvl="0" indent="0">
              <a:lnSpc>
                <a:spcPts val="3976"/>
              </a:lnSpc>
              <a:spcBef>
                <a:spcPct val="0"/>
              </a:spcBef>
            </a:pPr>
            <a:endParaRPr lang="en-US" sz="3200">
              <a:solidFill>
                <a:srgbClr val="004AAD"/>
              </a:solidFill>
              <a:latin typeface="DM Sans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030726" y="5857567"/>
            <a:ext cx="10580717" cy="324045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-297824" y="-9525"/>
            <a:ext cx="1888364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DM Sans Bold"/>
              </a:rPr>
              <a:t>Downstream and Upstream of a cell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620</Words>
  <Application>Microsoft Office PowerPoint</Application>
  <PresentationFormat>Custom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DM Sans Bold Italics</vt:lpstr>
      <vt:lpstr>DM Sans Bold</vt:lpstr>
      <vt:lpstr>Arial</vt:lpstr>
      <vt:lpstr>Calibri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Start Continue</dc:title>
  <cp:lastModifiedBy>ANKIT CHAUDHARY</cp:lastModifiedBy>
  <cp:revision>2</cp:revision>
  <dcterms:created xsi:type="dcterms:W3CDTF">2006-08-16T00:00:00Z</dcterms:created>
  <dcterms:modified xsi:type="dcterms:W3CDTF">2020-10-23T05:04:37Z</dcterms:modified>
  <dc:identifier>DAELVIt9ld8</dc:identifier>
</cp:coreProperties>
</file>