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8"/>
  </p:notesMasterIdLst>
  <p:sldIdLst>
    <p:sldId id="304" r:id="rId2"/>
    <p:sldId id="301" r:id="rId3"/>
    <p:sldId id="303" r:id="rId4"/>
    <p:sldId id="256" r:id="rId5"/>
    <p:sldId id="257" r:id="rId6"/>
    <p:sldId id="296" r:id="rId7"/>
    <p:sldId id="259" r:id="rId8"/>
    <p:sldId id="295" r:id="rId9"/>
    <p:sldId id="299" r:id="rId10"/>
    <p:sldId id="261" r:id="rId11"/>
    <p:sldId id="264" r:id="rId12"/>
    <p:sldId id="265" r:id="rId13"/>
    <p:sldId id="302" r:id="rId14"/>
    <p:sldId id="298" r:id="rId15"/>
    <p:sldId id="281"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41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858831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858831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69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34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48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54142408_AIR_CANVAS_APPLICATION_USING_OPENCV_AND_NUMPY_IN_PYTH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opencv.org/" TargetMode="External"/><Relationship Id="rId5" Type="http://schemas.openxmlformats.org/officeDocument/2006/relationships/hyperlink" Target="https://mediapipe.dev/" TargetMode="External"/><Relationship Id="rId4" Type="http://schemas.openxmlformats.org/officeDocument/2006/relationships/hyperlink" Target="https://www.irjmets.com/uploadedfiles/paper/issue_5_may_2022/22247/final/fin_irjmets1651836068.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63F011-D869-F60C-87B2-E6228C6E98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a:t>
            </a:fld>
            <a:endParaRPr lang="en"/>
          </a:p>
        </p:txBody>
      </p:sp>
      <p:pic>
        <p:nvPicPr>
          <p:cNvPr id="4" name="Picture 3">
            <a:extLst>
              <a:ext uri="{FF2B5EF4-FFF2-40B4-BE49-F238E27FC236}">
                <a16:creationId xmlns:a16="http://schemas.microsoft.com/office/drawing/2014/main" id="{8FA34B73-7B70-5648-C65D-6149F5CEE69F}"/>
              </a:ext>
            </a:extLst>
          </p:cNvPr>
          <p:cNvPicPr>
            <a:picLocks noChangeAspect="1"/>
          </p:cNvPicPr>
          <p:nvPr/>
        </p:nvPicPr>
        <p:blipFill>
          <a:blip r:embed="rId2"/>
          <a:stretch>
            <a:fillRect/>
          </a:stretch>
        </p:blipFill>
        <p:spPr>
          <a:xfrm>
            <a:off x="2994992" y="0"/>
            <a:ext cx="2630556" cy="2319130"/>
          </a:xfrm>
          <a:prstGeom prst="rect">
            <a:avLst/>
          </a:prstGeom>
        </p:spPr>
      </p:pic>
      <p:sp>
        <p:nvSpPr>
          <p:cNvPr id="5" name="Rectangle 4">
            <a:extLst>
              <a:ext uri="{FF2B5EF4-FFF2-40B4-BE49-F238E27FC236}">
                <a16:creationId xmlns:a16="http://schemas.microsoft.com/office/drawing/2014/main" id="{A22F5BA5-FF97-D7B5-8598-AE1BB57F7C7D}"/>
              </a:ext>
            </a:extLst>
          </p:cNvPr>
          <p:cNvSpPr/>
          <p:nvPr/>
        </p:nvSpPr>
        <p:spPr>
          <a:xfrm>
            <a:off x="1941442" y="2585002"/>
            <a:ext cx="5088835" cy="1938992"/>
          </a:xfrm>
          <a:prstGeom prst="rect">
            <a:avLst/>
          </a:prstGeom>
          <a:noFill/>
        </p:spPr>
        <p:txBody>
          <a:bodyPr wrap="square" lIns="91440" tIns="45720" rIns="91440" bIns="45720">
            <a:spAutoFit/>
          </a:bodyPr>
          <a:lstStyle/>
          <a:p>
            <a:pPr algn="ctr"/>
            <a:r>
              <a:rPr lang="en-US" sz="3600" b="1" dirty="0">
                <a:ln w="22225">
                  <a:solidFill>
                    <a:schemeClr val="accent2"/>
                  </a:solidFill>
                  <a:prstDash val="solid"/>
                </a:ln>
                <a:solidFill>
                  <a:schemeClr val="tx1"/>
                </a:solidFill>
              </a:rPr>
              <a:t>Presentation </a:t>
            </a:r>
          </a:p>
          <a:p>
            <a:pPr algn="ctr"/>
            <a:r>
              <a:rPr lang="en-US" sz="3600" b="1" dirty="0">
                <a:ln w="22225">
                  <a:solidFill>
                    <a:schemeClr val="accent2"/>
                  </a:solidFill>
                  <a:prstDash val="solid"/>
                </a:ln>
                <a:solidFill>
                  <a:schemeClr val="tx1"/>
                </a:solidFill>
              </a:rPr>
              <a:t>On Air canvas using python.</a:t>
            </a:r>
            <a:r>
              <a:rPr lang="en-US" sz="4400" b="1" dirty="0">
                <a:ln w="22225">
                  <a:solidFill>
                    <a:schemeClr val="accent2"/>
                  </a:solidFill>
                  <a:prstDash val="solid"/>
                </a:ln>
                <a:solidFill>
                  <a:schemeClr val="tx1"/>
                </a:solidFill>
              </a:rPr>
              <a:t> </a:t>
            </a:r>
          </a:p>
        </p:txBody>
      </p:sp>
    </p:spTree>
    <p:extLst>
      <p:ext uri="{BB962C8B-B14F-4D97-AF65-F5344CB8AC3E}">
        <p14:creationId xmlns:p14="http://schemas.microsoft.com/office/powerpoint/2010/main" val="262398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How does it make a change?</a:t>
            </a:r>
            <a:endParaRPr dirty="0"/>
          </a:p>
        </p:txBody>
      </p:sp>
      <p:sp>
        <p:nvSpPr>
          <p:cNvPr id="242" name="Google Shape;242;p17"/>
          <p:cNvSpPr txBox="1">
            <a:spLocks noGrp="1"/>
          </p:cNvSpPr>
          <p:nvPr>
            <p:ph type="body" idx="1"/>
          </p:nvPr>
        </p:nvSpPr>
        <p:spPr>
          <a:xfrm>
            <a:off x="735724" y="1430148"/>
            <a:ext cx="7987862" cy="3033900"/>
          </a:xfrm>
          <a:prstGeom prst="rect">
            <a:avLst/>
          </a:prstGeom>
        </p:spPr>
        <p:txBody>
          <a:bodyPr spcFirstLastPara="1" wrap="square" lIns="0" tIns="0" rIns="0" bIns="0" anchor="t" anchorCtr="0">
            <a:noAutofit/>
          </a:bodyPr>
          <a:lstStyle/>
          <a:p>
            <a:pPr lvl="0"/>
            <a:r>
              <a:rPr lang="en-US" sz="2000" dirty="0"/>
              <a:t>It will be a powerful means of communication for the people with hearing or speaking impairment.</a:t>
            </a:r>
          </a:p>
          <a:p>
            <a:pPr lvl="0"/>
            <a:r>
              <a:rPr lang="en-US" sz="2000" dirty="0"/>
              <a:t>It has  the  potential  to  challenge  traditional writing methods.</a:t>
            </a:r>
          </a:p>
          <a:p>
            <a:pPr lvl="0"/>
            <a:r>
              <a:rPr lang="en-US" sz="2000" dirty="0"/>
              <a:t>It eradicates the need to carry a mobile phone in hand to jot down notes.</a:t>
            </a:r>
          </a:p>
          <a:p>
            <a:pPr lvl="0"/>
            <a:r>
              <a:rPr lang="en-US" sz="2000" dirty="0"/>
              <a:t>Even senior citizens or people who find it difficult to  use  keyboards  will  able  to  use  system  effortlessly.</a:t>
            </a:r>
          </a:p>
          <a:p>
            <a:pPr lvl="0"/>
            <a:r>
              <a:rPr lang="en-US" sz="2000" dirty="0"/>
              <a:t>It is an effective communication method that reduces mobile and laptop usage by eliminating the need to write.</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2">
                                            <p:txEl>
                                              <p:pRg st="0" end="0"/>
                                            </p:txEl>
                                          </p:spTgt>
                                        </p:tgtEl>
                                        <p:attrNameLst>
                                          <p:attrName>style.visibility</p:attrName>
                                        </p:attrNameLst>
                                      </p:cBhvr>
                                      <p:to>
                                        <p:strVal val="visible"/>
                                      </p:to>
                                    </p:set>
                                    <p:animEffect transition="in" filter="fade">
                                      <p:cBhvr>
                                        <p:cTn id="11" dur="500"/>
                                        <p:tgtEl>
                                          <p:spTgt spid="24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42">
                                            <p:txEl>
                                              <p:pRg st="1" end="1"/>
                                            </p:txEl>
                                          </p:spTgt>
                                        </p:tgtEl>
                                        <p:attrNameLst>
                                          <p:attrName>style.visibility</p:attrName>
                                        </p:attrNameLst>
                                      </p:cBhvr>
                                      <p:to>
                                        <p:strVal val="visible"/>
                                      </p:to>
                                    </p:set>
                                    <p:animEffect transition="in" filter="fade">
                                      <p:cBhvr>
                                        <p:cTn id="14" dur="500"/>
                                        <p:tgtEl>
                                          <p:spTgt spid="24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500"/>
                                        <p:tgtEl>
                                          <p:spTgt spid="24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42">
                                            <p:txEl>
                                              <p:pRg st="3" end="3"/>
                                            </p:txEl>
                                          </p:spTgt>
                                        </p:tgtEl>
                                        <p:attrNameLst>
                                          <p:attrName>style.visibility</p:attrName>
                                        </p:attrNameLst>
                                      </p:cBhvr>
                                      <p:to>
                                        <p:strVal val="visible"/>
                                      </p:to>
                                    </p:set>
                                    <p:animEffect transition="in" filter="fade">
                                      <p:cBhvr>
                                        <p:cTn id="20" dur="500"/>
                                        <p:tgtEl>
                                          <p:spTgt spid="24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animEffect transition="in" filter="fade">
                                      <p:cBhvr>
                                        <p:cTn id="23" dur="500"/>
                                        <p:tgtEl>
                                          <p:spTgt spid="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ROOM FOR IMPROVMENT</a:t>
            </a:r>
            <a:endParaRPr dirty="0"/>
          </a:p>
        </p:txBody>
      </p:sp>
      <p:sp>
        <p:nvSpPr>
          <p:cNvPr id="276" name="Google Shape;276;p20"/>
          <p:cNvSpPr txBox="1">
            <a:spLocks noGrp="1"/>
          </p:cNvSpPr>
          <p:nvPr>
            <p:ph type="body" idx="1"/>
          </p:nvPr>
        </p:nvSpPr>
        <p:spPr>
          <a:xfrm>
            <a:off x="1035571" y="1582550"/>
            <a:ext cx="2085900" cy="34085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Steadiness</a:t>
            </a:r>
            <a:endParaRPr b="1" dirty="0"/>
          </a:p>
          <a:p>
            <a:pPr marL="0" lvl="0" indent="0" algn="l" rtl="0">
              <a:spcBef>
                <a:spcPts val="600"/>
              </a:spcBef>
              <a:spcAft>
                <a:spcPts val="600"/>
              </a:spcAft>
              <a:buNone/>
            </a:pPr>
            <a:r>
              <a:rPr lang="en" dirty="0"/>
              <a:t>The landmarks should be smoothen out / dilated in a way that the drawing seems to be seamless</a:t>
            </a:r>
            <a:endParaRPr dirty="0"/>
          </a:p>
        </p:txBody>
      </p:sp>
      <p:sp>
        <p:nvSpPr>
          <p:cNvPr id="277" name="Google Shape;277;p20"/>
          <p:cNvSpPr txBox="1">
            <a:spLocks noGrp="1"/>
          </p:cNvSpPr>
          <p:nvPr>
            <p:ph type="body" idx="2"/>
          </p:nvPr>
        </p:nvSpPr>
        <p:spPr>
          <a:xfrm>
            <a:off x="336411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Multiple users</a:t>
            </a:r>
            <a:endParaRPr b="1" dirty="0"/>
          </a:p>
          <a:p>
            <a:pPr marL="0" lvl="0" indent="0" algn="l" rtl="0">
              <a:spcBef>
                <a:spcPts val="600"/>
              </a:spcBef>
              <a:spcAft>
                <a:spcPts val="600"/>
              </a:spcAft>
              <a:buNone/>
            </a:pPr>
            <a:r>
              <a:rPr lang="en" dirty="0"/>
              <a:t>More than one users should be able to use it simultaneously</a:t>
            </a:r>
            <a:endParaRPr dirty="0"/>
          </a:p>
        </p:txBody>
      </p:sp>
      <p:sp>
        <p:nvSpPr>
          <p:cNvPr id="278" name="Google Shape;278;p20"/>
          <p:cNvSpPr txBox="1">
            <a:spLocks noGrp="1"/>
          </p:cNvSpPr>
          <p:nvPr>
            <p:ph type="body" idx="3"/>
          </p:nvPr>
        </p:nvSpPr>
        <p:spPr>
          <a:xfrm>
            <a:off x="5500050" y="1601343"/>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More functions</a:t>
            </a:r>
            <a:endParaRPr b="1" dirty="0"/>
          </a:p>
          <a:p>
            <a:pPr marL="0" lvl="0" indent="0" algn="l" rtl="0">
              <a:spcBef>
                <a:spcPts val="600"/>
              </a:spcBef>
              <a:spcAft>
                <a:spcPts val="0"/>
              </a:spcAft>
              <a:buNone/>
            </a:pPr>
            <a:r>
              <a:rPr lang="en-US" dirty="0"/>
              <a:t>More color options and drawing options and many more functions can be added to bring it a lot closer to a mobile device</a:t>
            </a:r>
            <a:endParaRPr dirty="0"/>
          </a:p>
          <a:p>
            <a:pPr marL="0" lvl="0" indent="0" algn="l" rtl="0">
              <a:spcBef>
                <a:spcPts val="600"/>
              </a:spcBef>
              <a:spcAft>
                <a:spcPts val="600"/>
              </a:spcAft>
              <a:buNone/>
            </a:pPr>
            <a:endParaRPr dirty="0"/>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7">
                                            <p:txEl>
                                              <p:pRg st="0" end="0"/>
                                            </p:txEl>
                                          </p:spTgt>
                                        </p:tgtEl>
                                        <p:attrNameLst>
                                          <p:attrName>style.visibility</p:attrName>
                                        </p:attrNameLst>
                                      </p:cBhvr>
                                      <p:to>
                                        <p:strVal val="visible"/>
                                      </p:to>
                                    </p:set>
                                    <p:animEffect transition="in" filter="fade">
                                      <p:cBhvr>
                                        <p:cTn id="17" dur="500"/>
                                        <p:tgtEl>
                                          <p:spTgt spid="277">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77">
                                            <p:txEl>
                                              <p:pRg st="1" end="1"/>
                                            </p:txEl>
                                          </p:spTgt>
                                        </p:tgtEl>
                                        <p:attrNameLst>
                                          <p:attrName>style.visibility</p:attrName>
                                        </p:attrNameLst>
                                      </p:cBhvr>
                                      <p:to>
                                        <p:strVal val="visible"/>
                                      </p:to>
                                    </p:set>
                                    <p:animEffect transition="in" filter="fade">
                                      <p:cBhvr>
                                        <p:cTn id="20" dur="500"/>
                                        <p:tgtEl>
                                          <p:spTgt spid="27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8">
                                            <p:txEl>
                                              <p:pRg st="0" end="0"/>
                                            </p:txEl>
                                          </p:spTgt>
                                        </p:tgtEl>
                                        <p:attrNameLst>
                                          <p:attrName>style.visibility</p:attrName>
                                        </p:attrNameLst>
                                      </p:cBhvr>
                                      <p:to>
                                        <p:strVal val="visible"/>
                                      </p:to>
                                    </p:set>
                                    <p:animEffect transition="in" filter="fade">
                                      <p:cBhvr>
                                        <p:cTn id="25" dur="500"/>
                                        <p:tgtEl>
                                          <p:spTgt spid="278">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8">
                                            <p:txEl>
                                              <p:pRg st="1" end="1"/>
                                            </p:txEl>
                                          </p:spTgt>
                                        </p:tgtEl>
                                        <p:attrNameLst>
                                          <p:attrName>style.visibility</p:attrName>
                                        </p:attrNameLst>
                                      </p:cBhvr>
                                      <p:to>
                                        <p:strVal val="visible"/>
                                      </p:to>
                                    </p:set>
                                    <p:animEffect transition="in" filter="fade">
                                      <p:cBhvr>
                                        <p:cTn id="28" dur="500"/>
                                        <p:tgtEl>
                                          <p:spTgt spid="2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t>FUTURE SCOPE</a:t>
            </a:r>
            <a:endParaRPr sz="3000" dirty="0"/>
          </a:p>
        </p:txBody>
      </p:sp>
      <p:sp>
        <p:nvSpPr>
          <p:cNvPr id="285" name="Google Shape;285;p21"/>
          <p:cNvSpPr txBox="1">
            <a:spLocks noGrp="1"/>
          </p:cNvSpPr>
          <p:nvPr>
            <p:ph type="body" idx="1"/>
          </p:nvPr>
        </p:nvSpPr>
        <p:spPr>
          <a:xfrm>
            <a:off x="1207850" y="1989075"/>
            <a:ext cx="3395681"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3200" dirty="0"/>
              <a:t>Air touch panels</a:t>
            </a:r>
          </a:p>
          <a:p>
            <a:pPr marL="0" lvl="0" indent="0" algn="l" rtl="0">
              <a:spcBef>
                <a:spcPts val="0"/>
              </a:spcBef>
              <a:spcAft>
                <a:spcPts val="600"/>
              </a:spcAft>
              <a:buNone/>
            </a:pPr>
            <a:r>
              <a:rPr lang="en-US" dirty="0"/>
              <a:t>No need to keep a contact with your gadget. You can do all the work by waiving in the air.</a:t>
            </a:r>
            <a:endParaRPr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054" name="Picture 6" descr="Japan's Latest Tech Innovations: The Air Touch Panel — to Touch Without  Touching | AsiaQuest Indones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7372" y="1364382"/>
            <a:ext cx="4296628" cy="26853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0" end="0"/>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85">
                                            <p:txEl>
                                              <p:pRg st="1" end="1"/>
                                            </p:txEl>
                                          </p:spTgt>
                                        </p:tgtEl>
                                        <p:attrNameLst>
                                          <p:attrName>style.visibility</p:attrName>
                                        </p:attrNameLst>
                                      </p:cBhvr>
                                      <p:to>
                                        <p:strVal val="visible"/>
                                      </p:to>
                                    </p:set>
                                    <p:animEffect transition="in" filter="fade">
                                      <p:cBhvr>
                                        <p:cTn id="13" dur="500"/>
                                        <p:tgtEl>
                                          <p:spTgt spid="2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0FED-9E56-721F-7BC1-02B3958E9261}"/>
              </a:ext>
            </a:extLst>
          </p:cNvPr>
          <p:cNvSpPr>
            <a:spLocks noGrp="1"/>
          </p:cNvSpPr>
          <p:nvPr>
            <p:ph type="title"/>
          </p:nvPr>
        </p:nvSpPr>
        <p:spPr>
          <a:xfrm>
            <a:off x="1207800" y="882010"/>
            <a:ext cx="6728400" cy="351300"/>
          </a:xfrm>
        </p:spPr>
        <p:txBody>
          <a:bodyPr/>
          <a:lstStyle/>
          <a:p>
            <a:r>
              <a:rPr lang="en-US" dirty="0"/>
              <a:t>GAMING</a:t>
            </a:r>
          </a:p>
        </p:txBody>
      </p:sp>
      <p:sp>
        <p:nvSpPr>
          <p:cNvPr id="3" name="Text Placeholder 2">
            <a:extLst>
              <a:ext uri="{FF2B5EF4-FFF2-40B4-BE49-F238E27FC236}">
                <a16:creationId xmlns:a16="http://schemas.microsoft.com/office/drawing/2014/main" id="{828838CC-23D2-0B5F-F18E-8CC6A8346931}"/>
              </a:ext>
            </a:extLst>
          </p:cNvPr>
          <p:cNvSpPr>
            <a:spLocks noGrp="1"/>
          </p:cNvSpPr>
          <p:nvPr>
            <p:ph type="body" idx="1"/>
          </p:nvPr>
        </p:nvSpPr>
        <p:spPr>
          <a:xfrm>
            <a:off x="1089808" y="2056592"/>
            <a:ext cx="7726017" cy="3033900"/>
          </a:xfrm>
        </p:spPr>
        <p:txBody>
          <a:bodyPr/>
          <a:lstStyle/>
          <a:p>
            <a:r>
              <a:rPr lang="en-US" sz="3200" dirty="0"/>
              <a:t>As gaming industry is increasing day by day,</a:t>
            </a:r>
          </a:p>
          <a:p>
            <a:pPr marL="114300" indent="0">
              <a:buNone/>
            </a:pPr>
            <a:r>
              <a:rPr lang="en-US" sz="3200" dirty="0"/>
              <a:t>    you can play games in more effective  and       </a:t>
            </a:r>
            <a:r>
              <a:rPr lang="en-US" sz="3200" dirty="0" err="1"/>
              <a:t>intresting</a:t>
            </a:r>
            <a:r>
              <a:rPr lang="en-US" sz="3200" dirty="0"/>
              <a:t> manner. </a:t>
            </a:r>
          </a:p>
        </p:txBody>
      </p:sp>
      <p:sp>
        <p:nvSpPr>
          <p:cNvPr id="4" name="Slide Number Placeholder 3">
            <a:extLst>
              <a:ext uri="{FF2B5EF4-FFF2-40B4-BE49-F238E27FC236}">
                <a16:creationId xmlns:a16="http://schemas.microsoft.com/office/drawing/2014/main" id="{426160CB-4AAA-7578-9EB6-D6E5D7A0FA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6" name="Graphic 5" descr="Game controller">
            <a:extLst>
              <a:ext uri="{FF2B5EF4-FFF2-40B4-BE49-F238E27FC236}">
                <a16:creationId xmlns:a16="http://schemas.microsoft.com/office/drawing/2014/main" id="{BEFB0027-DC38-F083-FC2A-6DAA05A242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1287" y="174275"/>
            <a:ext cx="2067339" cy="1627504"/>
          </a:xfrm>
          <a:prstGeom prst="rect">
            <a:avLst/>
          </a:prstGeom>
        </p:spPr>
      </p:pic>
    </p:spTree>
    <p:extLst>
      <p:ext uri="{BB962C8B-B14F-4D97-AF65-F5344CB8AC3E}">
        <p14:creationId xmlns:p14="http://schemas.microsoft.com/office/powerpoint/2010/main" val="106329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t>FUTURE SCOPE</a:t>
            </a:r>
            <a:endParaRPr sz="3000" dirty="0"/>
          </a:p>
        </p:txBody>
      </p:sp>
      <p:sp>
        <p:nvSpPr>
          <p:cNvPr id="285" name="Google Shape;285;p21"/>
          <p:cNvSpPr txBox="1">
            <a:spLocks noGrp="1"/>
          </p:cNvSpPr>
          <p:nvPr>
            <p:ph type="body" idx="1"/>
          </p:nvPr>
        </p:nvSpPr>
        <p:spPr>
          <a:xfrm>
            <a:off x="1207850" y="1989075"/>
            <a:ext cx="4446716" cy="2060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3200" dirty="0"/>
              <a:t>Pictionary</a:t>
            </a:r>
          </a:p>
          <a:p>
            <a:pPr marL="0" lvl="0" indent="0" algn="l" rtl="0">
              <a:spcBef>
                <a:spcPts val="0"/>
              </a:spcBef>
              <a:spcAft>
                <a:spcPts val="600"/>
              </a:spcAft>
              <a:buNone/>
            </a:pPr>
            <a:r>
              <a:rPr lang="en-US" dirty="0"/>
              <a:t>You can now play this game with your friends without pen / paper!</a:t>
            </a:r>
            <a:endParaRPr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5122" name="Picture 2" descr="Pictionary - Fabulous &amp; Highly Interactive Large Group Variation | playm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441" y="762933"/>
            <a:ext cx="3008384" cy="382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54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5">
                                            <p:txEl>
                                              <p:pRg st="1" end="1"/>
                                            </p:txEl>
                                          </p:spTgt>
                                        </p:tgtEl>
                                        <p:attrNameLst>
                                          <p:attrName>style.visibility</p:attrName>
                                        </p:attrNameLst>
                                      </p:cBhvr>
                                      <p:to>
                                        <p:strVal val="visible"/>
                                      </p:to>
                                    </p:set>
                                    <p:animEffect transition="in" filter="fade">
                                      <p:cBhvr>
                                        <p:cTn id="15" dur="500"/>
                                        <p:tgtEl>
                                          <p:spTgt spid="2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p:nvPr>
        </p:nvSpPr>
        <p:spPr>
          <a:xfrm>
            <a:off x="1823925" y="304801"/>
            <a:ext cx="6634200" cy="130628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Research and References</a:t>
            </a:r>
            <a:endParaRPr dirty="0"/>
          </a:p>
        </p:txBody>
      </p:sp>
      <p:sp>
        <p:nvSpPr>
          <p:cNvPr id="491" name="Google Shape;491;p37"/>
          <p:cNvSpPr txBox="1">
            <a:spLocks noGrp="1"/>
          </p:cNvSpPr>
          <p:nvPr>
            <p:ph type="subTitle" idx="1"/>
          </p:nvPr>
        </p:nvSpPr>
        <p:spPr>
          <a:xfrm>
            <a:off x="1823925" y="1146629"/>
            <a:ext cx="6634200" cy="1894836"/>
          </a:xfrm>
          <a:prstGeom prst="rect">
            <a:avLst/>
          </a:prstGeom>
        </p:spPr>
        <p:txBody>
          <a:bodyPr spcFirstLastPara="1" wrap="square" lIns="0" tIns="0" rIns="0" bIns="0" anchor="t" anchorCtr="0">
            <a:noAutofit/>
          </a:bodyPr>
          <a:lstStyle/>
          <a:p>
            <a:pPr marL="0" lvl="0" indent="0">
              <a:spcAft>
                <a:spcPts val="600"/>
              </a:spcAft>
            </a:pPr>
            <a:endParaRPr lang="en-IN" sz="1800" dirty="0"/>
          </a:p>
          <a:p>
            <a:pPr marL="342900" lvl="0">
              <a:spcAft>
                <a:spcPts val="600"/>
              </a:spcAft>
              <a:buFont typeface="Arial" panose="020B0604020202020204" pitchFamily="34" charset="0"/>
              <a:buChar char="•"/>
            </a:pPr>
            <a:endParaRPr lang="en-IN" sz="1800" dirty="0">
              <a:hlinkClick r:id="rId3"/>
            </a:endParaRPr>
          </a:p>
          <a:p>
            <a:pPr marL="342900" lvl="0">
              <a:spcAft>
                <a:spcPts val="600"/>
              </a:spcAft>
              <a:buFont typeface="Arial" panose="020B0604020202020204" pitchFamily="34" charset="0"/>
              <a:buChar char="•"/>
            </a:pPr>
            <a:r>
              <a:rPr lang="en-IN" sz="1800" dirty="0">
                <a:hlinkClick r:id="rId3"/>
              </a:rPr>
              <a:t>https://www.researchgate.net/publication/354142408_AIR_CANVAS_APPLICATION_USING_OPENCV_AND_NUMPY_IN_PYTHON</a:t>
            </a:r>
            <a:endParaRPr lang="en-US" sz="1800" dirty="0"/>
          </a:p>
          <a:p>
            <a:pPr marL="342900" lvl="0">
              <a:spcAft>
                <a:spcPts val="600"/>
              </a:spcAft>
              <a:buFont typeface="Arial" panose="020B0604020202020204" pitchFamily="34" charset="0"/>
              <a:buChar char="•"/>
            </a:pPr>
            <a:r>
              <a:rPr lang="en-IN" sz="1800" dirty="0">
                <a:hlinkClick r:id="rId4"/>
              </a:rPr>
              <a:t>https://www.irjmets.com/uploadedfiles/paper//issue_5_may_2022/22247/final/fin_irjmets1651836068.pdf</a:t>
            </a:r>
            <a:endParaRPr lang="en-IN" sz="1800" dirty="0"/>
          </a:p>
          <a:p>
            <a:pPr marL="342900" lvl="0">
              <a:spcAft>
                <a:spcPts val="600"/>
              </a:spcAft>
              <a:buFont typeface="Arial" panose="020B0604020202020204" pitchFamily="34" charset="0"/>
              <a:buChar char="•"/>
            </a:pPr>
            <a:r>
              <a:rPr lang="en-US" sz="1800" dirty="0">
                <a:hlinkClick r:id="rId5"/>
              </a:rPr>
              <a:t>https://mediapipe.dev/</a:t>
            </a:r>
            <a:endParaRPr lang="en-US" sz="1800" dirty="0"/>
          </a:p>
          <a:p>
            <a:pPr marL="342900" lvl="0">
              <a:spcAft>
                <a:spcPts val="600"/>
              </a:spcAft>
              <a:buFont typeface="Arial" panose="020B0604020202020204" pitchFamily="34" charset="0"/>
              <a:buChar char="•"/>
            </a:pPr>
            <a:r>
              <a:rPr lang="en-US" sz="1800" dirty="0">
                <a:hlinkClick r:id="rId6"/>
              </a:rPr>
              <a:t>https://opencv.org/</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815292" y="2605956"/>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 YOU!</a:t>
            </a:r>
            <a:endParaRPr sz="6800" dirty="0"/>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2"/>
                                        </p:tgtEl>
                                        <p:attrNameLst>
                                          <p:attrName>style.visibility</p:attrName>
                                        </p:attrNameLst>
                                      </p:cBhvr>
                                      <p:to>
                                        <p:strVal val="visible"/>
                                      </p:to>
                                    </p:set>
                                    <p:anim calcmode="lin" valueType="num">
                                      <p:cBhvr additive="base">
                                        <p:cTn id="7" dur="500" fill="hold"/>
                                        <p:tgtEl>
                                          <p:spTgt spid="462"/>
                                        </p:tgtEl>
                                        <p:attrNameLst>
                                          <p:attrName>ppt_x</p:attrName>
                                        </p:attrNameLst>
                                      </p:cBhvr>
                                      <p:tavLst>
                                        <p:tav tm="0">
                                          <p:val>
                                            <p:strVal val="#ppt_x"/>
                                          </p:val>
                                        </p:tav>
                                        <p:tav tm="100000">
                                          <p:val>
                                            <p:strVal val="#ppt_x"/>
                                          </p:val>
                                        </p:tav>
                                      </p:tavLst>
                                    </p:anim>
                                    <p:anim calcmode="lin" valueType="num">
                                      <p:cBhvr additive="base">
                                        <p:cTn id="8" dur="500" fill="hold"/>
                                        <p:tgtEl>
                                          <p:spTgt spid="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425E5-C542-2844-55F7-FC974DD8BD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DEA35835-F5D6-7926-B6EE-48A3243F2CB7}"/>
              </a:ext>
            </a:extLst>
          </p:cNvPr>
          <p:cNvSpPr/>
          <p:nvPr/>
        </p:nvSpPr>
        <p:spPr>
          <a:xfrm>
            <a:off x="1635892" y="678457"/>
            <a:ext cx="4759036" cy="923330"/>
          </a:xfrm>
          <a:prstGeom prst="rect">
            <a:avLst/>
          </a:prstGeom>
          <a:no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Tech Geeks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Picture 4">
            <a:extLst>
              <a:ext uri="{FF2B5EF4-FFF2-40B4-BE49-F238E27FC236}">
                <a16:creationId xmlns:a16="http://schemas.microsoft.com/office/drawing/2014/main" id="{0EFBAFC1-C8DC-3B79-945A-E273EB5F3B15}"/>
              </a:ext>
            </a:extLst>
          </p:cNvPr>
          <p:cNvPicPr>
            <a:picLocks noChangeAspect="1"/>
          </p:cNvPicPr>
          <p:nvPr/>
        </p:nvPicPr>
        <p:blipFill rotWithShape="1">
          <a:blip r:embed="rId2"/>
          <a:srcRect r="1047" b="15234"/>
          <a:stretch/>
        </p:blipFill>
        <p:spPr>
          <a:xfrm>
            <a:off x="2057400" y="1618207"/>
            <a:ext cx="4115298" cy="3525293"/>
          </a:xfrm>
          <a:prstGeom prst="rect">
            <a:avLst/>
          </a:prstGeom>
          <a:ln>
            <a:noFill/>
          </a:ln>
          <a:effectLst>
            <a:softEdge rad="112500"/>
          </a:effectLst>
        </p:spPr>
      </p:pic>
    </p:spTree>
    <p:extLst>
      <p:ext uri="{BB962C8B-B14F-4D97-AF65-F5344CB8AC3E}">
        <p14:creationId xmlns:p14="http://schemas.microsoft.com/office/powerpoint/2010/main" val="348298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05402-6DF5-A001-AAB4-D27B48E8BE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pic>
        <p:nvPicPr>
          <p:cNvPr id="4" name="Picture 3">
            <a:extLst>
              <a:ext uri="{FF2B5EF4-FFF2-40B4-BE49-F238E27FC236}">
                <a16:creationId xmlns:a16="http://schemas.microsoft.com/office/drawing/2014/main" id="{8565FCFE-AC4C-90D5-4522-E7F227581C32}"/>
              </a:ext>
            </a:extLst>
          </p:cNvPr>
          <p:cNvPicPr>
            <a:picLocks noChangeAspect="1"/>
          </p:cNvPicPr>
          <p:nvPr/>
        </p:nvPicPr>
        <p:blipFill>
          <a:blip r:embed="rId2"/>
          <a:stretch>
            <a:fillRect/>
          </a:stretch>
        </p:blipFill>
        <p:spPr>
          <a:xfrm>
            <a:off x="0" y="0"/>
            <a:ext cx="3525077" cy="5075583"/>
          </a:xfrm>
          <a:prstGeom prst="rect">
            <a:avLst/>
          </a:prstGeom>
          <a:ln>
            <a:noFill/>
          </a:ln>
          <a:effectLst>
            <a:softEdge rad="112500"/>
          </a:effectLst>
        </p:spPr>
      </p:pic>
      <p:sp>
        <p:nvSpPr>
          <p:cNvPr id="5" name="Rectangle 4">
            <a:extLst>
              <a:ext uri="{FF2B5EF4-FFF2-40B4-BE49-F238E27FC236}">
                <a16:creationId xmlns:a16="http://schemas.microsoft.com/office/drawing/2014/main" id="{40ACB5D5-7963-1971-A58E-835DF6195D9F}"/>
              </a:ext>
            </a:extLst>
          </p:cNvPr>
          <p:cNvSpPr/>
          <p:nvPr/>
        </p:nvSpPr>
        <p:spPr>
          <a:xfrm>
            <a:off x="407893" y="67917"/>
            <a:ext cx="2925027" cy="584775"/>
          </a:xfrm>
          <a:prstGeom prst="rect">
            <a:avLst/>
          </a:prstGeom>
          <a:noFill/>
        </p:spPr>
        <p:txBody>
          <a:bodyPr wrap="square" lIns="91440" tIns="45720" rIns="91440" bIns="45720">
            <a:spAutoFit/>
          </a:bodyPr>
          <a:lstStyle/>
          <a:p>
            <a:pPr algn="ctr"/>
            <a:r>
              <a:rPr lang="en-US" sz="3200" b="0" cap="none" spc="0" dirty="0" err="1">
                <a:ln w="0"/>
                <a:solidFill>
                  <a:schemeClr val="accent1"/>
                </a:solidFill>
                <a:effectLst>
                  <a:outerShdw blurRad="38100" dist="25400" dir="5400000" algn="ctr" rotWithShape="0">
                    <a:srgbClr val="6E747A">
                      <a:alpha val="43000"/>
                    </a:srgbClr>
                  </a:outerShdw>
                </a:effectLst>
              </a:rPr>
              <a:t>Lakshay</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pic>
        <p:nvPicPr>
          <p:cNvPr id="9" name="Picture 8">
            <a:extLst>
              <a:ext uri="{FF2B5EF4-FFF2-40B4-BE49-F238E27FC236}">
                <a16:creationId xmlns:a16="http://schemas.microsoft.com/office/drawing/2014/main" id="{5F218D08-8A3A-E3C8-E7A3-73E2FE02F031}"/>
              </a:ext>
            </a:extLst>
          </p:cNvPr>
          <p:cNvPicPr>
            <a:picLocks noChangeAspect="1"/>
          </p:cNvPicPr>
          <p:nvPr/>
        </p:nvPicPr>
        <p:blipFill rotWithShape="1">
          <a:blip r:embed="rId3"/>
          <a:srcRect l="4783" t="14010" r="5555" b="13043"/>
          <a:stretch/>
        </p:blipFill>
        <p:spPr>
          <a:xfrm>
            <a:off x="5910469" y="0"/>
            <a:ext cx="3233531" cy="5143500"/>
          </a:xfrm>
          <a:prstGeom prst="rect">
            <a:avLst/>
          </a:prstGeom>
          <a:ln>
            <a:noFill/>
          </a:ln>
          <a:effectLst>
            <a:softEdge rad="112500"/>
          </a:effectLst>
        </p:spPr>
      </p:pic>
      <p:sp>
        <p:nvSpPr>
          <p:cNvPr id="10" name="Rectangle 9">
            <a:extLst>
              <a:ext uri="{FF2B5EF4-FFF2-40B4-BE49-F238E27FC236}">
                <a16:creationId xmlns:a16="http://schemas.microsoft.com/office/drawing/2014/main" id="{25E15F5B-686C-4CA7-FDB1-3D680B83F7DB}"/>
              </a:ext>
            </a:extLst>
          </p:cNvPr>
          <p:cNvSpPr/>
          <p:nvPr/>
        </p:nvSpPr>
        <p:spPr>
          <a:xfrm>
            <a:off x="6534117" y="67916"/>
            <a:ext cx="1893467" cy="584775"/>
          </a:xfrm>
          <a:prstGeom prst="rect">
            <a:avLst/>
          </a:prstGeom>
          <a:noFill/>
        </p:spPr>
        <p:txBody>
          <a:bodyPr wrap="none" lIns="91440" tIns="45720" rIns="91440" bIns="45720">
            <a:spAutoFit/>
          </a:bodyPr>
          <a:lstStyle/>
          <a:p>
            <a:pPr algn="ctr"/>
            <a:r>
              <a:rPr lang="en-US" sz="3200" dirty="0" err="1">
                <a:ln w="0"/>
                <a:solidFill>
                  <a:schemeClr val="accent1"/>
                </a:solidFill>
                <a:effectLst>
                  <a:outerShdw blurRad="38100" dist="25400" dir="5400000" algn="ctr" rotWithShape="0">
                    <a:srgbClr val="6E747A">
                      <a:alpha val="43000"/>
                    </a:srgbClr>
                  </a:outerShdw>
                </a:effectLst>
              </a:rPr>
              <a:t>Himanshi</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pic>
        <p:nvPicPr>
          <p:cNvPr id="12" name="Picture 11">
            <a:extLst>
              <a:ext uri="{FF2B5EF4-FFF2-40B4-BE49-F238E27FC236}">
                <a16:creationId xmlns:a16="http://schemas.microsoft.com/office/drawing/2014/main" id="{75BB5BFF-A87D-4DC9-5577-E33F88B1B1E5}"/>
              </a:ext>
            </a:extLst>
          </p:cNvPr>
          <p:cNvPicPr>
            <a:picLocks noChangeAspect="1"/>
          </p:cNvPicPr>
          <p:nvPr/>
        </p:nvPicPr>
        <p:blipFill rotWithShape="1">
          <a:blip r:embed="rId4"/>
          <a:srcRect l="8519" t="-1" r="7359" b="7439"/>
          <a:stretch/>
        </p:blipFill>
        <p:spPr>
          <a:xfrm>
            <a:off x="3332920" y="1085678"/>
            <a:ext cx="2802837" cy="2810462"/>
          </a:xfrm>
          <a:prstGeom prst="rect">
            <a:avLst/>
          </a:prstGeom>
        </p:spPr>
      </p:pic>
      <p:sp>
        <p:nvSpPr>
          <p:cNvPr id="13" name="Rectangle 12">
            <a:extLst>
              <a:ext uri="{FF2B5EF4-FFF2-40B4-BE49-F238E27FC236}">
                <a16:creationId xmlns:a16="http://schemas.microsoft.com/office/drawing/2014/main" id="{2AB19494-744A-B2BA-FC5F-924A20CE6ED9}"/>
              </a:ext>
            </a:extLst>
          </p:cNvPr>
          <p:cNvSpPr/>
          <p:nvPr/>
        </p:nvSpPr>
        <p:spPr>
          <a:xfrm>
            <a:off x="3198749" y="780748"/>
            <a:ext cx="3038048" cy="923330"/>
          </a:xfrm>
          <a:prstGeom prst="rect">
            <a:avLst/>
          </a:prstGeom>
          <a:noFill/>
        </p:spPr>
        <p:txBody>
          <a:bodyPr wrap="squar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Ankit</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260911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669775" y="2853790"/>
            <a:ext cx="6983896" cy="157906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  AIR CANVAS</a:t>
            </a:r>
            <a:br>
              <a:rPr lang="en" sz="7200" dirty="0"/>
            </a:br>
            <a:br>
              <a:rPr lang="en" sz="7200" dirty="0"/>
            </a:br>
            <a:r>
              <a:rPr lang="en" sz="7200" dirty="0"/>
              <a:t>  </a:t>
            </a:r>
            <a:endParaRPr sz="7200"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198"/>
                                        </p:tgtEl>
                                      </p:cBhvr>
                                    </p:animEffect>
                                    <p:anim calcmode="lin" valueType="num">
                                      <p:cBhvr>
                                        <p:cTn id="7" dur="1822" tmFilter="0,0; 0.14,0.31; 0.43,0.73; 0.71,0.91; 1.0,1.0">
                                          <p:stCondLst>
                                            <p:cond delay="0"/>
                                          </p:stCondLst>
                                        </p:cTn>
                                        <p:tgtEl>
                                          <p:spTgt spid="198"/>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198"/>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19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19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19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19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198"/>
                                        </p:tgtEl>
                                        <p:attrNameLst>
                                          <p:attrName>ppt_y</p:attrName>
                                        </p:attrNameLst>
                                      </p:cBhvr>
                                      <p:tavLst>
                                        <p:tav tm="0">
                                          <p:val>
                                            <p:strVal val="ppt_y"/>
                                          </p:val>
                                        </p:tav>
                                        <p:tav tm="100000">
                                          <p:val>
                                            <p:strVal val="ppt_y+ppt_h"/>
                                          </p:val>
                                        </p:tav>
                                      </p:tavLst>
                                    </p:anim>
                                    <p:animScale>
                                      <p:cBhvr>
                                        <p:cTn id="14" dur="26">
                                          <p:stCondLst>
                                            <p:cond delay="620"/>
                                          </p:stCondLst>
                                        </p:cTn>
                                        <p:tgtEl>
                                          <p:spTgt spid="198"/>
                                        </p:tgtEl>
                                      </p:cBhvr>
                                      <p:to x="100000" y="60000"/>
                                    </p:animScale>
                                    <p:animScale>
                                      <p:cBhvr>
                                        <p:cTn id="15" dur="166" decel="50000">
                                          <p:stCondLst>
                                            <p:cond delay="646"/>
                                          </p:stCondLst>
                                        </p:cTn>
                                        <p:tgtEl>
                                          <p:spTgt spid="198"/>
                                        </p:tgtEl>
                                      </p:cBhvr>
                                      <p:to x="100000" y="100000"/>
                                    </p:animScale>
                                    <p:animScale>
                                      <p:cBhvr>
                                        <p:cTn id="16" dur="26">
                                          <p:stCondLst>
                                            <p:cond delay="1312"/>
                                          </p:stCondLst>
                                        </p:cTn>
                                        <p:tgtEl>
                                          <p:spTgt spid="198"/>
                                        </p:tgtEl>
                                      </p:cBhvr>
                                      <p:to x="100000" y="80000"/>
                                    </p:animScale>
                                    <p:animScale>
                                      <p:cBhvr>
                                        <p:cTn id="17" dur="166" decel="50000">
                                          <p:stCondLst>
                                            <p:cond delay="1338"/>
                                          </p:stCondLst>
                                        </p:cTn>
                                        <p:tgtEl>
                                          <p:spTgt spid="198"/>
                                        </p:tgtEl>
                                      </p:cBhvr>
                                      <p:to x="100000" y="100000"/>
                                    </p:animScale>
                                    <p:animScale>
                                      <p:cBhvr>
                                        <p:cTn id="18" dur="26">
                                          <p:stCondLst>
                                            <p:cond delay="1642"/>
                                          </p:stCondLst>
                                        </p:cTn>
                                        <p:tgtEl>
                                          <p:spTgt spid="198"/>
                                        </p:tgtEl>
                                      </p:cBhvr>
                                      <p:to x="100000" y="90000"/>
                                    </p:animScale>
                                    <p:animScale>
                                      <p:cBhvr>
                                        <p:cTn id="19" dur="166" decel="50000">
                                          <p:stCondLst>
                                            <p:cond delay="1668"/>
                                          </p:stCondLst>
                                        </p:cTn>
                                        <p:tgtEl>
                                          <p:spTgt spid="198"/>
                                        </p:tgtEl>
                                      </p:cBhvr>
                                      <p:to x="100000" y="100000"/>
                                    </p:animScale>
                                    <p:animScale>
                                      <p:cBhvr>
                                        <p:cTn id="20" dur="26">
                                          <p:stCondLst>
                                            <p:cond delay="1808"/>
                                          </p:stCondLst>
                                        </p:cTn>
                                        <p:tgtEl>
                                          <p:spTgt spid="198"/>
                                        </p:tgtEl>
                                      </p:cBhvr>
                                      <p:to x="100000" y="95000"/>
                                    </p:animScale>
                                    <p:animScale>
                                      <p:cBhvr>
                                        <p:cTn id="21" dur="166" decel="50000">
                                          <p:stCondLst>
                                            <p:cond delay="1834"/>
                                          </p:stCondLst>
                                        </p:cTn>
                                        <p:tgtEl>
                                          <p:spTgt spid="198"/>
                                        </p:tgtEl>
                                      </p:cBhvr>
                                      <p:to x="100000" y="100000"/>
                                    </p:animScale>
                                    <p:set>
                                      <p:cBhvr>
                                        <p:cTn id="22" dur="1" fill="hold">
                                          <p:stCondLst>
                                            <p:cond delay="1999"/>
                                          </p:stCondLst>
                                        </p:cTn>
                                        <p:tgtEl>
                                          <p:spTgt spid="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788" y="1276421"/>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Ever wanted to draw your imagination by waiving your finger in the air?</a:t>
            </a:r>
            <a:endParaRPr dirty="0"/>
          </a:p>
        </p:txBody>
      </p:sp>
      <p:sp>
        <p:nvSpPr>
          <p:cNvPr id="212" name="Google Shape;212;p13"/>
          <p:cNvSpPr txBox="1">
            <a:spLocks noGrp="1"/>
          </p:cNvSpPr>
          <p:nvPr>
            <p:ph type="body" idx="2"/>
          </p:nvPr>
        </p:nvSpPr>
        <p:spPr>
          <a:xfrm>
            <a:off x="1207775" y="2339412"/>
            <a:ext cx="6728413" cy="2804088"/>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r>
              <a:rPr lang="en-US" sz="1800" b="1" dirty="0"/>
              <a:t>Guess what! It is now possible using the Air Canvas.</a:t>
            </a:r>
          </a:p>
          <a:p>
            <a:pPr marL="0" lvl="0" indent="0" algn="l" rtl="0">
              <a:spcBef>
                <a:spcPts val="600"/>
              </a:spcBef>
              <a:spcAft>
                <a:spcPts val="600"/>
              </a:spcAft>
              <a:buClr>
                <a:schemeClr val="dk1"/>
              </a:buClr>
              <a:buSzPts val="1100"/>
              <a:buFont typeface="Arial"/>
              <a:buNone/>
            </a:pPr>
            <a:r>
              <a:rPr lang="en-US" sz="1800" b="1" dirty="0"/>
              <a:t>It will draw anything on it by detecting the motion of your finger and noticing the landmarks of your knuckles.</a:t>
            </a:r>
          </a:p>
          <a:p>
            <a:pPr marL="0" lvl="0" indent="0" algn="l" rtl="0">
              <a:spcBef>
                <a:spcPts val="600"/>
              </a:spcBef>
              <a:spcAft>
                <a:spcPts val="600"/>
              </a:spcAft>
              <a:buClr>
                <a:schemeClr val="dk1"/>
              </a:buClr>
              <a:buSzPts val="1100"/>
              <a:buFont typeface="Arial"/>
              <a:buNone/>
            </a:pPr>
            <a:r>
              <a:rPr lang="en-US" sz="1800" b="1" dirty="0"/>
              <a:t>Here, hand landmarks and tracking is used in order to achieve the objective.</a:t>
            </a:r>
            <a:endParaRPr sz="1800" b="1"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Air Canvas? </a:t>
            </a:r>
            <a:endParaRPr dirty="0"/>
          </a:p>
        </p:txBody>
      </p:sp>
      <p:sp>
        <p:nvSpPr>
          <p:cNvPr id="212" name="Google Shape;212;p13"/>
          <p:cNvSpPr txBox="1">
            <a:spLocks noGrp="1"/>
          </p:cNvSpPr>
          <p:nvPr>
            <p:ph type="body" idx="2"/>
          </p:nvPr>
        </p:nvSpPr>
        <p:spPr>
          <a:xfrm>
            <a:off x="644102" y="2035811"/>
            <a:ext cx="7651531" cy="3392667"/>
          </a:xfrm>
          <a:prstGeom prst="rect">
            <a:avLst/>
          </a:prstGeom>
        </p:spPr>
        <p:txBody>
          <a:bodyPr spcFirstLastPara="1" wrap="square" lIns="0" tIns="0" rIns="0" bIns="0" anchor="t" anchorCtr="0">
            <a:noAutofit/>
          </a:bodyPr>
          <a:lstStyle/>
          <a:p>
            <a:pPr lvl="0"/>
            <a:endParaRPr lang="en-US" sz="1800" dirty="0"/>
          </a:p>
          <a:p>
            <a:pPr lvl="0"/>
            <a:r>
              <a:rPr lang="en-US" sz="1800" dirty="0"/>
              <a:t>The project focuses on developing a motion-to-text converter that can potentially serve as software for intelligent wearable devices for writing from the air.</a:t>
            </a:r>
          </a:p>
          <a:p>
            <a:pPr lvl="0"/>
            <a:endParaRPr lang="en-US" sz="1800" dirty="0"/>
          </a:p>
          <a:p>
            <a:pPr lvl="0"/>
            <a:r>
              <a:rPr lang="en-US" sz="1800" dirty="0"/>
              <a:t>Writing in air, one of the most challenging research areas, contributes immensely to the advancement of an automation process and can improve the interface between man and machine in numerous applications.</a:t>
            </a:r>
          </a:p>
          <a:p>
            <a:pPr lvl="0"/>
            <a:endParaRPr lang="en-US" sz="18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3" name="Picture 2">
            <a:extLst>
              <a:ext uri="{FF2B5EF4-FFF2-40B4-BE49-F238E27FC236}">
                <a16:creationId xmlns:a16="http://schemas.microsoft.com/office/drawing/2014/main" id="{7636F36F-0C05-0CFF-6675-538D0307322F}"/>
              </a:ext>
            </a:extLst>
          </p:cNvPr>
          <p:cNvPicPr>
            <a:picLocks noChangeAspect="1"/>
          </p:cNvPicPr>
          <p:nvPr/>
        </p:nvPicPr>
        <p:blipFill>
          <a:blip r:embed="rId3"/>
          <a:stretch>
            <a:fillRect/>
          </a:stretch>
        </p:blipFill>
        <p:spPr>
          <a:xfrm>
            <a:off x="7877606" y="0"/>
            <a:ext cx="1266394" cy="1411356"/>
          </a:xfrm>
          <a:prstGeom prst="rect">
            <a:avLst/>
          </a:prstGeom>
        </p:spPr>
      </p:pic>
    </p:spTree>
    <p:extLst>
      <p:ext uri="{BB962C8B-B14F-4D97-AF65-F5344CB8AC3E}">
        <p14:creationId xmlns:p14="http://schemas.microsoft.com/office/powerpoint/2010/main" val="51901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barn(inVertical)">
                                      <p:cBhvr>
                                        <p:cTn id="7" dur="5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2">
                                            <p:txEl>
                                              <p:pRg st="1" end="1"/>
                                            </p:txEl>
                                          </p:spTgt>
                                        </p:tgtEl>
                                        <p:attrNameLst>
                                          <p:attrName>style.visibility</p:attrName>
                                        </p:attrNameLst>
                                      </p:cBhvr>
                                      <p:to>
                                        <p:strVal val="visible"/>
                                      </p:to>
                                    </p:set>
                                    <p:animEffect transition="in" filter="fade">
                                      <p:cBhvr>
                                        <p:cTn id="12" dur="1000"/>
                                        <p:tgtEl>
                                          <p:spTgt spid="212">
                                            <p:txEl>
                                              <p:pRg st="1" end="1"/>
                                            </p:txEl>
                                          </p:spTgt>
                                        </p:tgtEl>
                                      </p:cBhvr>
                                    </p:animEffect>
                                    <p:anim calcmode="lin" valueType="num">
                                      <p:cBhvr>
                                        <p:cTn id="13" dur="1000" fill="hold"/>
                                        <p:tgtEl>
                                          <p:spTgt spid="2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2">
                                            <p:txEl>
                                              <p:pRg st="3" end="3"/>
                                            </p:txEl>
                                          </p:spTgt>
                                        </p:tgtEl>
                                        <p:attrNameLst>
                                          <p:attrName>style.visibility</p:attrName>
                                        </p:attrNameLst>
                                      </p:cBhvr>
                                      <p:to>
                                        <p:strVal val="visible"/>
                                      </p:to>
                                    </p:set>
                                    <p:animEffect transition="in" filter="fade">
                                      <p:cBhvr>
                                        <p:cTn id="17" dur="1000"/>
                                        <p:tgtEl>
                                          <p:spTgt spid="212">
                                            <p:txEl>
                                              <p:pRg st="3" end="3"/>
                                            </p:txEl>
                                          </p:spTgt>
                                        </p:tgtEl>
                                      </p:cBhvr>
                                    </p:animEffect>
                                    <p:anim calcmode="lin" valueType="num">
                                      <p:cBhvr>
                                        <p:cTn id="18" dur="1000" fill="hold"/>
                                        <p:tgtEl>
                                          <p:spTgt spid="21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AIM</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dirty="0"/>
              <a:t>To build an air canvas that draws whatever you draw using your finger in the air, on the canvas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pic>
        <p:nvPicPr>
          <p:cNvPr id="3" name="Graphic 2" descr="Bullseye">
            <a:extLst>
              <a:ext uri="{FF2B5EF4-FFF2-40B4-BE49-F238E27FC236}">
                <a16:creationId xmlns:a16="http://schemas.microsoft.com/office/drawing/2014/main" id="{2ED1C95C-E3B4-32A8-CA82-061B6E052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5968" y="0"/>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9">
                                            <p:txEl>
                                              <p:pRg st="0" end="0"/>
                                            </p:txEl>
                                          </p:spTgt>
                                        </p:tgtEl>
                                        <p:attrNameLst>
                                          <p:attrName>style.visibility</p:attrName>
                                        </p:attrNameLst>
                                      </p:cBhvr>
                                      <p:to>
                                        <p:strVal val="visible"/>
                                      </p:to>
                                    </p:set>
                                    <p:animEffect transition="in" filter="fade">
                                      <p:cBhvr>
                                        <p:cTn id="11" dur="500"/>
                                        <p:tgtEl>
                                          <p:spTgt spid="2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LIBRARIES USED</a:t>
            </a:r>
            <a:endParaRPr dirty="0"/>
          </a:p>
        </p:txBody>
      </p:sp>
      <p:sp>
        <p:nvSpPr>
          <p:cNvPr id="229" name="Google Shape;229;p15"/>
          <p:cNvSpPr txBox="1">
            <a:spLocks noGrp="1"/>
          </p:cNvSpPr>
          <p:nvPr>
            <p:ph type="subTitle" idx="1"/>
          </p:nvPr>
        </p:nvSpPr>
        <p:spPr>
          <a:xfrm>
            <a:off x="1823925" y="2953239"/>
            <a:ext cx="6634200" cy="386400"/>
          </a:xfrm>
          <a:prstGeom prst="rect">
            <a:avLst/>
          </a:prstGeom>
        </p:spPr>
        <p:txBody>
          <a:bodyPr spcFirstLastPara="1" wrap="square" lIns="0" tIns="0" rIns="0" bIns="0" anchor="t" anchorCtr="0">
            <a:noAutofit/>
          </a:bodyPr>
          <a:lstStyle/>
          <a:p>
            <a:pPr marL="342900" lvl="0" algn="l" rtl="0">
              <a:spcBef>
                <a:spcPts val="0"/>
              </a:spcBef>
              <a:spcAft>
                <a:spcPts val="600"/>
              </a:spcAft>
              <a:buFont typeface="Arial" panose="020B0604020202020204" pitchFamily="34" charset="0"/>
              <a:buChar char="•"/>
            </a:pPr>
            <a:r>
              <a:rPr lang="en-IN" dirty="0"/>
              <a:t>N</a:t>
            </a:r>
            <a:r>
              <a:rPr lang="en" dirty="0"/>
              <a:t>umpy</a:t>
            </a:r>
          </a:p>
          <a:p>
            <a:pPr marL="342900" lvl="0" algn="l" rtl="0">
              <a:spcBef>
                <a:spcPts val="0"/>
              </a:spcBef>
              <a:spcAft>
                <a:spcPts val="600"/>
              </a:spcAft>
              <a:buFont typeface="Arial" panose="020B0604020202020204" pitchFamily="34" charset="0"/>
              <a:buChar char="•"/>
            </a:pPr>
            <a:r>
              <a:rPr lang="en" dirty="0"/>
              <a:t>OpenCV</a:t>
            </a:r>
          </a:p>
          <a:p>
            <a:pPr marL="342900" lvl="0" algn="l" rtl="0">
              <a:spcBef>
                <a:spcPts val="0"/>
              </a:spcBef>
              <a:spcAft>
                <a:spcPts val="600"/>
              </a:spcAft>
              <a:buFont typeface="Arial" panose="020B0604020202020204" pitchFamily="34" charset="0"/>
              <a:buChar char="•"/>
            </a:pPr>
            <a:r>
              <a:rPr lang="en-US" dirty="0" err="1"/>
              <a:t>MediaPipe</a:t>
            </a:r>
            <a:endParaRPr lang="en-US"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pic>
        <p:nvPicPr>
          <p:cNvPr id="3" name="Graphic 2" descr="Tools">
            <a:extLst>
              <a:ext uri="{FF2B5EF4-FFF2-40B4-BE49-F238E27FC236}">
                <a16:creationId xmlns:a16="http://schemas.microsoft.com/office/drawing/2014/main" id="{EBD42C40-3784-87BA-A019-AFCD1D45F8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9600" y="0"/>
            <a:ext cx="914400" cy="914400"/>
          </a:xfrm>
          <a:prstGeom prst="rect">
            <a:avLst/>
          </a:prstGeom>
        </p:spPr>
      </p:pic>
      <p:pic>
        <p:nvPicPr>
          <p:cNvPr id="4" name="Graphic 3" descr="Tools">
            <a:extLst>
              <a:ext uri="{FF2B5EF4-FFF2-40B4-BE49-F238E27FC236}">
                <a16:creationId xmlns:a16="http://schemas.microsoft.com/office/drawing/2014/main" id="{EB25E9D2-22B8-5034-482F-2C5E6B13FC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83" y="0"/>
            <a:ext cx="914400" cy="914400"/>
          </a:xfrm>
          <a:prstGeom prst="rect">
            <a:avLst/>
          </a:prstGeom>
        </p:spPr>
      </p:pic>
    </p:spTree>
    <p:extLst>
      <p:ext uri="{BB962C8B-B14F-4D97-AF65-F5344CB8AC3E}">
        <p14:creationId xmlns:p14="http://schemas.microsoft.com/office/powerpoint/2010/main" val="398156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9">
                                            <p:txEl>
                                              <p:pRg st="0" end="0"/>
                                            </p:txEl>
                                          </p:spTgt>
                                        </p:tgtEl>
                                        <p:attrNameLst>
                                          <p:attrName>style.visibility</p:attrName>
                                        </p:attrNameLst>
                                      </p:cBhvr>
                                      <p:to>
                                        <p:strVal val="visible"/>
                                      </p:to>
                                    </p:set>
                                    <p:animEffect transition="in" filter="fade">
                                      <p:cBhvr>
                                        <p:cTn id="11" dur="500"/>
                                        <p:tgtEl>
                                          <p:spTgt spid="22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29">
                                            <p:txEl>
                                              <p:pRg st="1" end="1"/>
                                            </p:txEl>
                                          </p:spTgt>
                                        </p:tgtEl>
                                        <p:attrNameLst>
                                          <p:attrName>style.visibility</p:attrName>
                                        </p:attrNameLst>
                                      </p:cBhvr>
                                      <p:to>
                                        <p:strVal val="visible"/>
                                      </p:to>
                                    </p:set>
                                    <p:animEffect transition="in" filter="fade">
                                      <p:cBhvr>
                                        <p:cTn id="14" dur="500"/>
                                        <p:tgtEl>
                                          <p:spTgt spid="22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500"/>
                                        <p:tgtEl>
                                          <p:spTgt spid="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00" y="324022"/>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ROADMAP</a:t>
            </a:r>
            <a:endParaRPr dirty="0"/>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42" name="Google Shape;542;p39"/>
          <p:cNvSpPr/>
          <p:nvPr/>
        </p:nvSpPr>
        <p:spPr>
          <a:xfrm>
            <a:off x="0" y="23849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156100"/>
            <a:ext cx="1614464" cy="533400"/>
          </a:xfrm>
          <a:prstGeom prst="rect">
            <a:avLst/>
          </a:prstGeom>
          <a:noFill/>
          <a:ln>
            <a:noFill/>
          </a:ln>
        </p:spPr>
        <p:txBody>
          <a:bodyPr spcFirstLastPara="1" wrap="square" lIns="0" tIns="0" rIns="0" bIns="0" anchor="b" anchorCtr="0">
            <a:noAutofit/>
          </a:bodyPr>
          <a:lstStyle/>
          <a:p>
            <a:r>
              <a:rPr lang="en-US" sz="1100" dirty="0">
                <a:solidFill>
                  <a:schemeClr val="tx1"/>
                </a:solidFill>
              </a:rPr>
              <a:t>Start reading the frames and convert the captured frames vertically to RGB color space which is easy for color detection.</a:t>
            </a:r>
          </a:p>
        </p:txBody>
      </p:sp>
      <p:sp>
        <p:nvSpPr>
          <p:cNvPr id="563" name="Google Shape;563;p39"/>
          <p:cNvSpPr txBox="1"/>
          <p:nvPr/>
        </p:nvSpPr>
        <p:spPr>
          <a:xfrm>
            <a:off x="3298064" y="1156100"/>
            <a:ext cx="1554675" cy="533400"/>
          </a:xfrm>
          <a:prstGeom prst="rect">
            <a:avLst/>
          </a:prstGeom>
          <a:noFill/>
          <a:ln>
            <a:noFill/>
          </a:ln>
        </p:spPr>
        <p:txBody>
          <a:bodyPr spcFirstLastPara="1" wrap="square" lIns="0" tIns="0" rIns="0" bIns="0" anchor="b" anchorCtr="0">
            <a:noAutofit/>
          </a:bodyPr>
          <a:lstStyle/>
          <a:p>
            <a:r>
              <a:rPr lang="en-US" sz="1100" dirty="0">
                <a:solidFill>
                  <a:schemeClr val="tx1"/>
                </a:solidFill>
              </a:rPr>
              <a:t>Adjust the values of the </a:t>
            </a:r>
            <a:r>
              <a:rPr lang="en-US" sz="1100" dirty="0" err="1">
                <a:solidFill>
                  <a:schemeClr val="tx1"/>
                </a:solidFill>
              </a:rPr>
              <a:t>mediapipe</a:t>
            </a:r>
            <a:r>
              <a:rPr lang="en-US" sz="1100" dirty="0">
                <a:solidFill>
                  <a:schemeClr val="tx1"/>
                </a:solidFill>
              </a:rPr>
              <a:t> </a:t>
            </a:r>
            <a:r>
              <a:rPr lang="en-US" sz="1100" dirty="0" err="1">
                <a:solidFill>
                  <a:schemeClr val="tx1"/>
                </a:solidFill>
              </a:rPr>
              <a:t>intilization</a:t>
            </a:r>
            <a:r>
              <a:rPr lang="en-US" sz="1100" dirty="0">
                <a:solidFill>
                  <a:schemeClr val="tx1"/>
                </a:solidFill>
              </a:rPr>
              <a:t> to detect one hand only.</a:t>
            </a:r>
          </a:p>
        </p:txBody>
      </p:sp>
      <p:sp>
        <p:nvSpPr>
          <p:cNvPr id="564" name="Google Shape;564;p39"/>
          <p:cNvSpPr txBox="1"/>
          <p:nvPr/>
        </p:nvSpPr>
        <p:spPr>
          <a:xfrm>
            <a:off x="5436010" y="1156100"/>
            <a:ext cx="1614454" cy="533400"/>
          </a:xfrm>
          <a:prstGeom prst="rect">
            <a:avLst/>
          </a:prstGeom>
          <a:noFill/>
          <a:ln>
            <a:noFill/>
          </a:ln>
        </p:spPr>
        <p:txBody>
          <a:bodyPr spcFirstLastPara="1" wrap="square" lIns="0" tIns="0" rIns="0" bIns="0" anchor="b" anchorCtr="0">
            <a:noAutofit/>
          </a:bodyPr>
          <a:lstStyle/>
          <a:p>
            <a:r>
              <a:rPr lang="en-US" sz="1100" dirty="0">
                <a:solidFill>
                  <a:schemeClr val="tx1"/>
                </a:solidFill>
              </a:rPr>
              <a:t>Detect the landmarks, find the forefinger coordinates and keep storing them in the array for successive frames.</a:t>
            </a:r>
          </a:p>
        </p:txBody>
      </p:sp>
      <p:sp>
        <p:nvSpPr>
          <p:cNvPr id="565" name="Google Shape;565;p39"/>
          <p:cNvSpPr txBox="1"/>
          <p:nvPr/>
        </p:nvSpPr>
        <p:spPr>
          <a:xfrm>
            <a:off x="2354318" y="4063600"/>
            <a:ext cx="1460096" cy="533400"/>
          </a:xfrm>
          <a:prstGeom prst="rect">
            <a:avLst/>
          </a:prstGeom>
          <a:noFill/>
          <a:ln>
            <a:noFill/>
          </a:ln>
        </p:spPr>
        <p:txBody>
          <a:bodyPr spcFirstLastPara="1" wrap="square" lIns="0" tIns="0" rIns="0" bIns="0" anchor="t" anchorCtr="0">
            <a:noAutofit/>
          </a:bodyPr>
          <a:lstStyle/>
          <a:p>
            <a:pPr lvl="0" algn="ctr"/>
            <a:r>
              <a:rPr lang="en-US" sz="1100" dirty="0">
                <a:solidFill>
                  <a:schemeClr val="tx1"/>
                </a:solidFill>
              </a:rPr>
              <a:t>Prepare the canvas frame and put the respective ink buttons on it</a:t>
            </a:r>
            <a:endParaRPr sz="1100" dirty="0">
              <a:solidFill>
                <a:schemeClr val="tx1"/>
              </a:solidFill>
              <a:latin typeface="Inria Sans"/>
              <a:ea typeface="Inria Sans"/>
              <a:cs typeface="Inria Sans"/>
              <a:sym typeface="Inria Sans"/>
            </a:endParaRPr>
          </a:p>
        </p:txBody>
      </p:sp>
      <p:sp>
        <p:nvSpPr>
          <p:cNvPr id="566" name="Google Shape;566;p39"/>
          <p:cNvSpPr txBox="1"/>
          <p:nvPr/>
        </p:nvSpPr>
        <p:spPr>
          <a:xfrm>
            <a:off x="4446255" y="4063600"/>
            <a:ext cx="1396234" cy="533400"/>
          </a:xfrm>
          <a:prstGeom prst="rect">
            <a:avLst/>
          </a:prstGeom>
          <a:noFill/>
          <a:ln>
            <a:noFill/>
          </a:ln>
        </p:spPr>
        <p:txBody>
          <a:bodyPr spcFirstLastPara="1" wrap="square" lIns="0" tIns="0" rIns="0" bIns="0" anchor="t" anchorCtr="0">
            <a:noAutofit/>
          </a:bodyPr>
          <a:lstStyle/>
          <a:p>
            <a:r>
              <a:rPr lang="en-US" sz="1100" dirty="0">
                <a:solidFill>
                  <a:schemeClr val="tx1"/>
                </a:solidFill>
              </a:rPr>
              <a:t>Detect the landmarks by passing the RGB frame to the </a:t>
            </a:r>
            <a:r>
              <a:rPr lang="en-US" sz="1100" dirty="0" err="1">
                <a:solidFill>
                  <a:schemeClr val="tx1"/>
                </a:solidFill>
              </a:rPr>
              <a:t>mediapipe</a:t>
            </a:r>
            <a:r>
              <a:rPr lang="en-US" sz="1100" dirty="0">
                <a:solidFill>
                  <a:schemeClr val="tx1"/>
                </a:solidFill>
              </a:rPr>
              <a:t> hand detector.</a:t>
            </a:r>
          </a:p>
        </p:txBody>
      </p:sp>
      <p:sp>
        <p:nvSpPr>
          <p:cNvPr id="567" name="Google Shape;567;p39"/>
          <p:cNvSpPr txBox="1"/>
          <p:nvPr/>
        </p:nvSpPr>
        <p:spPr>
          <a:xfrm>
            <a:off x="6474334" y="4063600"/>
            <a:ext cx="1461865" cy="533400"/>
          </a:xfrm>
          <a:prstGeom prst="rect">
            <a:avLst/>
          </a:prstGeom>
          <a:noFill/>
          <a:ln>
            <a:noFill/>
          </a:ln>
        </p:spPr>
        <p:txBody>
          <a:bodyPr spcFirstLastPara="1" wrap="square" lIns="0" tIns="0" rIns="0" bIns="0" anchor="t" anchorCtr="0">
            <a:noAutofit/>
          </a:bodyPr>
          <a:lstStyle/>
          <a:p>
            <a:r>
              <a:rPr lang="en-US" sz="1100" dirty="0">
                <a:solidFill>
                  <a:schemeClr val="tx1"/>
                </a:solidFill>
              </a:rPr>
              <a:t>Finally draw the points stored in array on the frames and canvas.</a:t>
            </a:r>
          </a:p>
        </p:txBody>
      </p:sp>
    </p:spTree>
    <p:extLst>
      <p:ext uri="{BB962C8B-B14F-4D97-AF65-F5344CB8AC3E}">
        <p14:creationId xmlns:p14="http://schemas.microsoft.com/office/powerpoint/2010/main" val="36947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 grpId="0"/>
    </p:bldLst>
  </p:timing>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570</Words>
  <Application>Microsoft Office PowerPoint</Application>
  <PresentationFormat>On-screen Show (16:9)</PresentationFormat>
  <Paragraphs>79</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Inria Sans</vt:lpstr>
      <vt:lpstr>Saira Semi Condensed</vt:lpstr>
      <vt:lpstr>Titillium Web</vt:lpstr>
      <vt:lpstr>Gurney template</vt:lpstr>
      <vt:lpstr>PowerPoint Presentation</vt:lpstr>
      <vt:lpstr>PowerPoint Presentation</vt:lpstr>
      <vt:lpstr>PowerPoint Presentation</vt:lpstr>
      <vt:lpstr>  AIR CANVAS    </vt:lpstr>
      <vt:lpstr>Ever wanted to draw your imagination by waiving your finger in the air?</vt:lpstr>
      <vt:lpstr>Why Air Canvas? </vt:lpstr>
      <vt:lpstr>AIM</vt:lpstr>
      <vt:lpstr>LIBRARIES USED</vt:lpstr>
      <vt:lpstr>ROADMAP</vt:lpstr>
      <vt:lpstr>How does it make a change?</vt:lpstr>
      <vt:lpstr>ROOM FOR IMPROVMENT</vt:lpstr>
      <vt:lpstr>FUTURE SCOPE</vt:lpstr>
      <vt:lpstr>GAMING</vt:lpstr>
      <vt:lpstr>FUTURE SCOPE</vt:lpstr>
      <vt:lpstr>Research and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CANVAS    CGC MINI-PROJECT</dc:title>
  <dc:creator>Ankit chauhan</dc:creator>
  <cp:lastModifiedBy>Ankit Rajput</cp:lastModifiedBy>
  <cp:revision>44</cp:revision>
  <dcterms:modified xsi:type="dcterms:W3CDTF">2022-12-19T09:35:45Z</dcterms:modified>
</cp:coreProperties>
</file>