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83A7FDE-30C1-47F4-A50E-BCDA632FCC95}"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421179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205829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22898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164187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677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3130468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3887860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221386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209944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A7FDE-30C1-47F4-A50E-BCDA632FCC95}"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307160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3A7FDE-30C1-47F4-A50E-BCDA632FCC95}"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122045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3A7FDE-30C1-47F4-A50E-BCDA632FCC95}"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59668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3A7FDE-30C1-47F4-A50E-BCDA632FCC95}"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7103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A7FDE-30C1-47F4-A50E-BCDA632FCC95}" type="datetimeFigureOut">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405906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3A7FDE-30C1-47F4-A50E-BCDA632FCC95}"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256943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3A7FDE-30C1-47F4-A50E-BCDA632FCC95}"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F5D94-D7BC-46CE-9319-A23EDB3D45D9}" type="slidenum">
              <a:rPr lang="en-US" smtClean="0"/>
              <a:t>‹#›</a:t>
            </a:fld>
            <a:endParaRPr lang="en-US"/>
          </a:p>
        </p:txBody>
      </p:sp>
    </p:spTree>
    <p:extLst>
      <p:ext uri="{BB962C8B-B14F-4D97-AF65-F5344CB8AC3E}">
        <p14:creationId xmlns:p14="http://schemas.microsoft.com/office/powerpoint/2010/main" val="353095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3A7FDE-30C1-47F4-A50E-BCDA632FCC95}" type="datetimeFigureOut">
              <a:rPr lang="en-US" smtClean="0"/>
              <a:t>7/2/2024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6F5D94-D7BC-46CE-9319-A23EDB3D45D9}" type="slidenum">
              <a:rPr lang="en-US" smtClean="0"/>
              <a:t>‹#›</a:t>
            </a:fld>
            <a:endParaRPr lang="en-US"/>
          </a:p>
        </p:txBody>
      </p:sp>
    </p:spTree>
    <p:extLst>
      <p:ext uri="{BB962C8B-B14F-4D97-AF65-F5344CB8AC3E}">
        <p14:creationId xmlns:p14="http://schemas.microsoft.com/office/powerpoint/2010/main" val="4030283081"/>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5418" y="405884"/>
            <a:ext cx="6520873"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latin typeface="+mj-lt"/>
                <a:cs typeface="Times New Roman" panose="02020603050405020304" pitchFamily="18" charset="0"/>
              </a:rPr>
              <a:t>SQL Project</a:t>
            </a:r>
          </a:p>
        </p:txBody>
      </p:sp>
      <p:sp>
        <p:nvSpPr>
          <p:cNvPr id="4" name="Rectangle 3"/>
          <p:cNvSpPr/>
          <p:nvPr/>
        </p:nvSpPr>
        <p:spPr>
          <a:xfrm>
            <a:off x="2511260" y="1988663"/>
            <a:ext cx="6934912" cy="923330"/>
          </a:xfrm>
          <a:prstGeom prst="rect">
            <a:avLst/>
          </a:prstGeom>
          <a:noFill/>
        </p:spPr>
        <p:txBody>
          <a:bodyPr wrap="non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Music Store Analysis</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916238" y="3571443"/>
            <a:ext cx="2723823"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-Ankit Gupta</a:t>
            </a:r>
            <a:endParaRPr lang="en-US" sz="3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376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1138773"/>
          </a:xfrm>
          <a:prstGeom prst="rect">
            <a:avLst/>
          </a:prstGeom>
          <a:noFill/>
        </p:spPr>
        <p:txBody>
          <a:bodyPr wrap="square" rtlCol="0">
            <a:spAutoFit/>
          </a:bodyPr>
          <a:lstStyle/>
          <a:p>
            <a:r>
              <a:rPr lang="en-IN" sz="1600" b="1" dirty="0"/>
              <a:t>6. Write query to return the email, first name, last name, &amp; Genre of all Rock Music listeners. Return your list ordered alphabetically by email starting with A.</a:t>
            </a:r>
            <a:endParaRPr lang="en-US" sz="1600" dirty="0"/>
          </a:p>
          <a:p>
            <a:r>
              <a:rPr lang="en-IN" b="1" dirty="0" smtClean="0"/>
              <a:t/>
            </a:r>
            <a:br>
              <a:rPr lang="en-IN" b="1" dirty="0" smtClean="0"/>
            </a:br>
            <a:endParaRPr lang="en-US" dirty="0"/>
          </a:p>
        </p:txBody>
      </p:sp>
      <p:sp>
        <p:nvSpPr>
          <p:cNvPr id="3" name="Rectangle 2"/>
          <p:cNvSpPr/>
          <p:nvPr/>
        </p:nvSpPr>
        <p:spPr>
          <a:xfrm>
            <a:off x="58012" y="1110811"/>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609655" y="1110811"/>
            <a:ext cx="7657014" cy="2308324"/>
          </a:xfrm>
          <a:prstGeom prst="rect">
            <a:avLst/>
          </a:prstGeom>
          <a:noFill/>
        </p:spPr>
        <p:txBody>
          <a:bodyPr wrap="square" rtlCol="0">
            <a:spAutoFit/>
          </a:bodyPr>
          <a:lstStyle/>
          <a:p>
            <a:r>
              <a:rPr lang="en-IN" sz="1600" dirty="0"/>
              <a:t>SELECT DISTINCT </a:t>
            </a:r>
            <a:r>
              <a:rPr lang="en-IN" sz="1600" dirty="0" err="1"/>
              <a:t>c.email</a:t>
            </a:r>
            <a:r>
              <a:rPr lang="en-IN" sz="1600" dirty="0"/>
              <a:t>, </a:t>
            </a:r>
            <a:r>
              <a:rPr lang="en-IN" sz="1600" dirty="0" err="1"/>
              <a:t>c.first_name</a:t>
            </a:r>
            <a:r>
              <a:rPr lang="en-IN" sz="1600" dirty="0"/>
              <a:t> , </a:t>
            </a:r>
            <a:r>
              <a:rPr lang="en-IN" sz="1600" dirty="0" err="1"/>
              <a:t>c.last_name</a:t>
            </a:r>
            <a:r>
              <a:rPr lang="en-IN" sz="1600" dirty="0"/>
              <a:t>, g.name as </a:t>
            </a:r>
            <a:r>
              <a:rPr lang="en-IN" sz="1600" dirty="0" err="1"/>
              <a:t>genre_name</a:t>
            </a:r>
            <a:endParaRPr lang="en-US" sz="1600" dirty="0"/>
          </a:p>
          <a:p>
            <a:r>
              <a:rPr lang="en-IN" sz="1600" dirty="0"/>
              <a:t>FROM customer as c</a:t>
            </a:r>
            <a:endParaRPr lang="en-US" sz="1600" dirty="0"/>
          </a:p>
          <a:p>
            <a:r>
              <a:rPr lang="en-IN" sz="1600" dirty="0"/>
              <a:t>JOIN invoice AS </a:t>
            </a:r>
            <a:r>
              <a:rPr lang="en-IN" sz="1600" dirty="0" err="1"/>
              <a:t>i</a:t>
            </a:r>
            <a:r>
              <a:rPr lang="en-IN" sz="1600" dirty="0"/>
              <a:t> ON </a:t>
            </a:r>
            <a:r>
              <a:rPr lang="en-IN" sz="1600" dirty="0" err="1"/>
              <a:t>c.customer_id</a:t>
            </a:r>
            <a:r>
              <a:rPr lang="en-IN" sz="1600" dirty="0"/>
              <a:t> = </a:t>
            </a:r>
            <a:r>
              <a:rPr lang="en-IN" sz="1600" dirty="0" err="1"/>
              <a:t>i.customer_id</a:t>
            </a:r>
            <a:endParaRPr lang="en-US" sz="1600" dirty="0"/>
          </a:p>
          <a:p>
            <a:r>
              <a:rPr lang="en-IN" sz="1600" dirty="0"/>
              <a:t>JOIN </a:t>
            </a:r>
            <a:r>
              <a:rPr lang="en-IN" sz="1600" dirty="0" err="1"/>
              <a:t>invoice_line</a:t>
            </a:r>
            <a:r>
              <a:rPr lang="en-IN" sz="1600" dirty="0"/>
              <a:t> AS </a:t>
            </a:r>
            <a:r>
              <a:rPr lang="en-IN" sz="1600" dirty="0" err="1"/>
              <a:t>il</a:t>
            </a:r>
            <a:r>
              <a:rPr lang="en-IN" sz="1600" dirty="0"/>
              <a:t> ON </a:t>
            </a:r>
            <a:r>
              <a:rPr lang="en-IN" sz="1600" dirty="0" err="1"/>
              <a:t>i.invoice_id</a:t>
            </a:r>
            <a:r>
              <a:rPr lang="en-IN" sz="1600" dirty="0"/>
              <a:t> = </a:t>
            </a:r>
            <a:r>
              <a:rPr lang="en-IN" sz="1600" dirty="0" err="1"/>
              <a:t>il.invoice_id</a:t>
            </a:r>
            <a:r>
              <a:rPr lang="en-IN" sz="1600" dirty="0"/>
              <a:t> </a:t>
            </a:r>
            <a:endParaRPr lang="en-US" sz="1600" dirty="0"/>
          </a:p>
          <a:p>
            <a:r>
              <a:rPr lang="en-IN" sz="1600" dirty="0"/>
              <a:t>JOIN track AS t ON </a:t>
            </a:r>
            <a:r>
              <a:rPr lang="en-IN" sz="1600" dirty="0" err="1"/>
              <a:t>il.track_id</a:t>
            </a:r>
            <a:r>
              <a:rPr lang="en-IN" sz="1600" dirty="0"/>
              <a:t> = </a:t>
            </a:r>
            <a:r>
              <a:rPr lang="en-IN" sz="1600" dirty="0" err="1"/>
              <a:t>t.track_id</a:t>
            </a:r>
            <a:endParaRPr lang="en-US" sz="1600" dirty="0"/>
          </a:p>
          <a:p>
            <a:r>
              <a:rPr lang="en-IN" sz="1600" dirty="0"/>
              <a:t>JOIN genre AS g ON </a:t>
            </a:r>
            <a:r>
              <a:rPr lang="en-IN" sz="1600" dirty="0" err="1"/>
              <a:t>t.genre_id</a:t>
            </a:r>
            <a:r>
              <a:rPr lang="en-IN" sz="1600" dirty="0"/>
              <a:t> = </a:t>
            </a:r>
            <a:r>
              <a:rPr lang="en-IN" sz="1600" dirty="0" err="1"/>
              <a:t>g.genre_id</a:t>
            </a:r>
            <a:r>
              <a:rPr lang="en-IN" sz="1600" dirty="0"/>
              <a:t> </a:t>
            </a:r>
            <a:endParaRPr lang="en-US" sz="1600" dirty="0"/>
          </a:p>
          <a:p>
            <a:r>
              <a:rPr lang="en-IN" sz="1600" dirty="0"/>
              <a:t>WHERE g.name LIKE 'Rock'</a:t>
            </a:r>
            <a:br>
              <a:rPr lang="en-IN" sz="1600" dirty="0"/>
            </a:br>
            <a:r>
              <a:rPr lang="en-IN" sz="1600" dirty="0"/>
              <a:t>ORDER BY email ASC</a:t>
            </a:r>
            <a:endParaRPr lang="en-US" sz="1600" dirty="0"/>
          </a:p>
        </p:txBody>
      </p:sp>
      <p:sp>
        <p:nvSpPr>
          <p:cNvPr id="5" name="Rectangle 4"/>
          <p:cNvSpPr/>
          <p:nvPr/>
        </p:nvSpPr>
        <p:spPr>
          <a:xfrm>
            <a:off x="191061" y="3703747"/>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8" name="Picture 7"/>
          <p:cNvPicPr/>
          <p:nvPr/>
        </p:nvPicPr>
        <p:blipFill>
          <a:blip r:embed="rId2"/>
          <a:stretch>
            <a:fillRect/>
          </a:stretch>
        </p:blipFill>
        <p:spPr>
          <a:xfrm>
            <a:off x="1609655" y="3788497"/>
            <a:ext cx="7855019" cy="29032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5354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1169551"/>
          </a:xfrm>
          <a:prstGeom prst="rect">
            <a:avLst/>
          </a:prstGeom>
          <a:noFill/>
        </p:spPr>
        <p:txBody>
          <a:bodyPr wrap="square" rtlCol="0">
            <a:spAutoFit/>
          </a:bodyPr>
          <a:lstStyle/>
          <a:p>
            <a:r>
              <a:rPr lang="en-US" b="1" dirty="0" smtClean="0"/>
              <a:t> </a:t>
            </a:r>
            <a:r>
              <a:rPr lang="en-IN" sz="1600" b="1" dirty="0" smtClean="0"/>
              <a:t>7. Let us invite the artists who have written the most rock music in our dataset. Write a </a:t>
            </a:r>
            <a:endParaRPr lang="en-US" sz="1600" dirty="0" smtClean="0"/>
          </a:p>
          <a:p>
            <a:r>
              <a:rPr lang="en-IN" sz="1600" b="1" dirty="0" smtClean="0"/>
              <a:t>query that returns the Artist name and total track count of the top 10 rock bands </a:t>
            </a:r>
            <a:endParaRPr lang="en-US" sz="1600" dirty="0" smtClean="0"/>
          </a:p>
          <a:p>
            <a:r>
              <a:rPr lang="en-IN" b="1" dirty="0" smtClean="0"/>
              <a:t/>
            </a:r>
            <a:br>
              <a:rPr lang="en-IN" b="1" dirty="0" smtClean="0"/>
            </a:br>
            <a:endParaRPr lang="en-US" dirty="0"/>
          </a:p>
        </p:txBody>
      </p:sp>
      <p:sp>
        <p:nvSpPr>
          <p:cNvPr id="3" name="Rectangle 2"/>
          <p:cNvSpPr/>
          <p:nvPr/>
        </p:nvSpPr>
        <p:spPr>
          <a:xfrm>
            <a:off x="60416" y="1076313"/>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609655" y="1076313"/>
            <a:ext cx="7657014" cy="2308324"/>
          </a:xfrm>
          <a:prstGeom prst="rect">
            <a:avLst/>
          </a:prstGeom>
          <a:noFill/>
        </p:spPr>
        <p:txBody>
          <a:bodyPr wrap="square" rtlCol="0">
            <a:spAutoFit/>
          </a:bodyPr>
          <a:lstStyle/>
          <a:p>
            <a:r>
              <a:rPr lang="en-IN" sz="1600" dirty="0"/>
              <a:t>SELECT a.name AS </a:t>
            </a:r>
            <a:r>
              <a:rPr lang="en-IN" sz="1600" dirty="0" err="1"/>
              <a:t>artist_name</a:t>
            </a:r>
            <a:r>
              <a:rPr lang="en-IN" sz="1600" dirty="0"/>
              <a:t>, COUNT (</a:t>
            </a:r>
            <a:r>
              <a:rPr lang="en-IN" sz="1600" dirty="0" err="1"/>
              <a:t>t.track_id</a:t>
            </a:r>
            <a:r>
              <a:rPr lang="en-IN" sz="1600" dirty="0"/>
              <a:t>) as </a:t>
            </a:r>
            <a:r>
              <a:rPr lang="en-IN" sz="1600" dirty="0" err="1"/>
              <a:t>track_count</a:t>
            </a:r>
            <a:r>
              <a:rPr lang="en-IN" sz="1600" dirty="0"/>
              <a:t>  </a:t>
            </a:r>
            <a:endParaRPr lang="en-US" sz="1600" dirty="0"/>
          </a:p>
          <a:p>
            <a:r>
              <a:rPr lang="en-IN" sz="1600" dirty="0"/>
              <a:t>FROM artist AS a</a:t>
            </a:r>
            <a:endParaRPr lang="en-US" sz="1600" dirty="0"/>
          </a:p>
          <a:p>
            <a:r>
              <a:rPr lang="en-IN" sz="1600" dirty="0"/>
              <a:t>JOIN album AS ab ON </a:t>
            </a:r>
            <a:r>
              <a:rPr lang="en-IN" sz="1600" dirty="0" err="1"/>
              <a:t>ab.artist_id</a:t>
            </a:r>
            <a:r>
              <a:rPr lang="en-IN" sz="1600" dirty="0"/>
              <a:t> = </a:t>
            </a:r>
            <a:r>
              <a:rPr lang="en-IN" sz="1600" dirty="0" err="1"/>
              <a:t>a.artist_id</a:t>
            </a:r>
            <a:endParaRPr lang="en-US" sz="1600" dirty="0"/>
          </a:p>
          <a:p>
            <a:r>
              <a:rPr lang="en-IN" sz="1600" dirty="0"/>
              <a:t>JOIN track AS t ON </a:t>
            </a:r>
            <a:r>
              <a:rPr lang="en-IN" sz="1600" dirty="0" err="1"/>
              <a:t>t.album_id</a:t>
            </a:r>
            <a:r>
              <a:rPr lang="en-IN" sz="1600" dirty="0"/>
              <a:t> = </a:t>
            </a:r>
            <a:r>
              <a:rPr lang="en-IN" sz="1600" dirty="0" err="1"/>
              <a:t>ab.album_id</a:t>
            </a:r>
            <a:endParaRPr lang="en-US" sz="1600" dirty="0"/>
          </a:p>
          <a:p>
            <a:r>
              <a:rPr lang="en-IN" sz="1600" dirty="0"/>
              <a:t>JOIN genre AS g ON </a:t>
            </a:r>
            <a:r>
              <a:rPr lang="en-IN" sz="1600" dirty="0" err="1"/>
              <a:t>g.genre_id</a:t>
            </a:r>
            <a:r>
              <a:rPr lang="en-IN" sz="1600" dirty="0"/>
              <a:t> = </a:t>
            </a:r>
            <a:r>
              <a:rPr lang="en-IN" sz="1600" dirty="0" err="1"/>
              <a:t>t.genre_id</a:t>
            </a:r>
            <a:endParaRPr lang="en-US" sz="1600" dirty="0"/>
          </a:p>
          <a:p>
            <a:r>
              <a:rPr lang="en-IN" sz="1600" dirty="0"/>
              <a:t>WHERE g.name LIKE 'Rock'</a:t>
            </a:r>
            <a:endParaRPr lang="en-US" sz="1600" dirty="0"/>
          </a:p>
          <a:p>
            <a:r>
              <a:rPr lang="en-IN" sz="1600" dirty="0"/>
              <a:t>GROUP BY a.name</a:t>
            </a:r>
            <a:endParaRPr lang="en-US" sz="1600" dirty="0"/>
          </a:p>
          <a:p>
            <a:r>
              <a:rPr lang="en-IN" sz="1600" dirty="0"/>
              <a:t>ORDER BY </a:t>
            </a:r>
            <a:r>
              <a:rPr lang="en-IN" sz="1600" dirty="0" err="1"/>
              <a:t>track_count</a:t>
            </a:r>
            <a:r>
              <a:rPr lang="en-IN" sz="1600" dirty="0"/>
              <a:t> DESC</a:t>
            </a:r>
            <a:endParaRPr lang="en-US" sz="1600" dirty="0"/>
          </a:p>
          <a:p>
            <a:r>
              <a:rPr lang="en-IN" sz="1600" dirty="0"/>
              <a:t>LIMIT 10</a:t>
            </a:r>
            <a:endParaRPr lang="en-US" sz="1600" dirty="0"/>
          </a:p>
        </p:txBody>
      </p:sp>
      <p:sp>
        <p:nvSpPr>
          <p:cNvPr id="5" name="Rectangle 4"/>
          <p:cNvSpPr/>
          <p:nvPr/>
        </p:nvSpPr>
        <p:spPr>
          <a:xfrm>
            <a:off x="126940" y="3583709"/>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7" name="Picture 6"/>
          <p:cNvPicPr/>
          <p:nvPr/>
        </p:nvPicPr>
        <p:blipFill>
          <a:blip r:embed="rId2"/>
          <a:stretch>
            <a:fillRect/>
          </a:stretch>
        </p:blipFill>
        <p:spPr>
          <a:xfrm>
            <a:off x="1609655" y="3583709"/>
            <a:ext cx="6887800" cy="30543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9778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923330"/>
          </a:xfrm>
          <a:prstGeom prst="rect">
            <a:avLst/>
          </a:prstGeom>
          <a:noFill/>
        </p:spPr>
        <p:txBody>
          <a:bodyPr wrap="square" rtlCol="0">
            <a:spAutoFit/>
          </a:bodyPr>
          <a:lstStyle/>
          <a:p>
            <a:r>
              <a:rPr lang="en-US" b="1" dirty="0" smtClean="0"/>
              <a:t> </a:t>
            </a:r>
            <a:r>
              <a:rPr lang="en-IN" b="1" dirty="0" smtClean="0"/>
              <a:t>8</a:t>
            </a:r>
            <a:r>
              <a:rPr lang="en-IN" b="1" dirty="0"/>
              <a:t>. Return all the track names that have a song length longer than the </a:t>
            </a:r>
            <a:r>
              <a:rPr lang="en-IN" b="1" dirty="0" smtClean="0"/>
              <a:t>     average </a:t>
            </a:r>
            <a:r>
              <a:rPr lang="en-IN" b="1" dirty="0"/>
              <a:t>song length. Return the Name and Milliseconds for each track. Order by the song length with the longest songs listed first.</a:t>
            </a:r>
            <a:endParaRPr lang="en-US" dirty="0"/>
          </a:p>
        </p:txBody>
      </p:sp>
      <p:sp>
        <p:nvSpPr>
          <p:cNvPr id="3" name="Rectangle 2"/>
          <p:cNvSpPr/>
          <p:nvPr/>
        </p:nvSpPr>
        <p:spPr>
          <a:xfrm>
            <a:off x="-6108" y="1437792"/>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491989" y="1437792"/>
            <a:ext cx="7657014" cy="1200329"/>
          </a:xfrm>
          <a:prstGeom prst="rect">
            <a:avLst/>
          </a:prstGeom>
          <a:noFill/>
        </p:spPr>
        <p:txBody>
          <a:bodyPr wrap="square" rtlCol="0">
            <a:spAutoFit/>
          </a:bodyPr>
          <a:lstStyle/>
          <a:p>
            <a:r>
              <a:rPr lang="en-IN" dirty="0"/>
              <a:t>SELECT name AS </a:t>
            </a:r>
            <a:r>
              <a:rPr lang="en-IN" dirty="0" err="1"/>
              <a:t>track_name</a:t>
            </a:r>
            <a:r>
              <a:rPr lang="en-IN" dirty="0"/>
              <a:t> , milliseconds</a:t>
            </a:r>
            <a:endParaRPr lang="en-US" dirty="0"/>
          </a:p>
          <a:p>
            <a:r>
              <a:rPr lang="en-IN" dirty="0"/>
              <a:t>FROM track</a:t>
            </a:r>
            <a:endParaRPr lang="en-US" dirty="0"/>
          </a:p>
          <a:p>
            <a:r>
              <a:rPr lang="en-IN" dirty="0"/>
              <a:t>WHERE milliseconds &gt; (SELECT AVG (milliseconds) FROM track)</a:t>
            </a:r>
            <a:endParaRPr lang="en-US" dirty="0"/>
          </a:p>
          <a:p>
            <a:r>
              <a:rPr lang="en-IN" dirty="0"/>
              <a:t>ORDER BY milliseconds DESC</a:t>
            </a:r>
            <a:endParaRPr lang="en-US" sz="1600" dirty="0"/>
          </a:p>
        </p:txBody>
      </p:sp>
      <p:sp>
        <p:nvSpPr>
          <p:cNvPr id="5" name="Rectangle 4"/>
          <p:cNvSpPr/>
          <p:nvPr/>
        </p:nvSpPr>
        <p:spPr>
          <a:xfrm>
            <a:off x="0" y="3168073"/>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8" name="Picture 7"/>
          <p:cNvPicPr/>
          <p:nvPr/>
        </p:nvPicPr>
        <p:blipFill>
          <a:blip r:embed="rId2"/>
          <a:stretch>
            <a:fillRect/>
          </a:stretch>
        </p:blipFill>
        <p:spPr>
          <a:xfrm>
            <a:off x="1491989" y="3168073"/>
            <a:ext cx="7005466" cy="35085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7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584775"/>
          </a:xfrm>
          <a:prstGeom prst="rect">
            <a:avLst/>
          </a:prstGeom>
          <a:noFill/>
        </p:spPr>
        <p:txBody>
          <a:bodyPr wrap="square" rtlCol="0">
            <a:spAutoFit/>
          </a:bodyPr>
          <a:lstStyle/>
          <a:p>
            <a:r>
              <a:rPr lang="en-US" sz="1600" b="1" dirty="0"/>
              <a:t> </a:t>
            </a:r>
            <a:r>
              <a:rPr lang="en-IN" sz="1600" b="1" dirty="0"/>
              <a:t>9. Find how much amount spent by each customer on artists? Write a query to return customer name, artist name and total spent </a:t>
            </a:r>
            <a:endParaRPr lang="en-US" sz="1600" dirty="0"/>
          </a:p>
        </p:txBody>
      </p:sp>
      <p:sp>
        <p:nvSpPr>
          <p:cNvPr id="3" name="Rectangle 2"/>
          <p:cNvSpPr/>
          <p:nvPr/>
        </p:nvSpPr>
        <p:spPr>
          <a:xfrm>
            <a:off x="-6108" y="1078612"/>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639771" y="1078612"/>
            <a:ext cx="7657014" cy="2462213"/>
          </a:xfrm>
          <a:prstGeom prst="rect">
            <a:avLst/>
          </a:prstGeom>
          <a:noFill/>
        </p:spPr>
        <p:txBody>
          <a:bodyPr wrap="square" rtlCol="0">
            <a:spAutoFit/>
          </a:bodyPr>
          <a:lstStyle/>
          <a:p>
            <a:r>
              <a:rPr lang="en-IN" sz="1400" dirty="0"/>
              <a:t>SELECT CONCAT (</a:t>
            </a:r>
            <a:r>
              <a:rPr lang="en-IN" sz="1400" dirty="0" err="1"/>
              <a:t>c.first_name</a:t>
            </a:r>
            <a:r>
              <a:rPr lang="en-IN" sz="1400" dirty="0"/>
              <a:t> ,</a:t>
            </a:r>
            <a:r>
              <a:rPr lang="en-IN" sz="1400" dirty="0" err="1"/>
              <a:t>c.last_name</a:t>
            </a:r>
            <a:r>
              <a:rPr lang="en-IN" sz="1400" dirty="0"/>
              <a:t>) AS </a:t>
            </a:r>
            <a:r>
              <a:rPr lang="en-IN" sz="1400" dirty="0" err="1"/>
              <a:t>customer_name</a:t>
            </a:r>
            <a:r>
              <a:rPr lang="en-IN" sz="1400" dirty="0"/>
              <a:t>,</a:t>
            </a:r>
            <a:endParaRPr lang="en-US" sz="1400" dirty="0"/>
          </a:p>
          <a:p>
            <a:r>
              <a:rPr lang="en-IN" sz="1400" dirty="0" smtClean="0"/>
              <a:t>a.name </a:t>
            </a:r>
            <a:r>
              <a:rPr lang="en-IN" sz="1400" dirty="0"/>
              <a:t>AS </a:t>
            </a:r>
            <a:r>
              <a:rPr lang="en-IN" sz="1400" dirty="0" err="1"/>
              <a:t>artist_name</a:t>
            </a:r>
            <a:r>
              <a:rPr lang="en-IN" sz="1400" dirty="0"/>
              <a:t> </a:t>
            </a:r>
            <a:r>
              <a:rPr lang="en-IN" sz="1400" dirty="0" smtClean="0"/>
              <a:t>,</a:t>
            </a:r>
            <a:endParaRPr lang="en-US" sz="1400" dirty="0" smtClean="0"/>
          </a:p>
          <a:p>
            <a:r>
              <a:rPr lang="en-IN" sz="1400" dirty="0" smtClean="0"/>
              <a:t>CAST (SUM (</a:t>
            </a:r>
            <a:r>
              <a:rPr lang="en-IN" sz="1400" dirty="0" err="1" smtClean="0"/>
              <a:t>il.unit_price</a:t>
            </a:r>
            <a:r>
              <a:rPr lang="en-IN" sz="1400" dirty="0" smtClean="0"/>
              <a:t> * </a:t>
            </a:r>
            <a:r>
              <a:rPr lang="en-IN" sz="1400" dirty="0" err="1" smtClean="0"/>
              <a:t>il.quantity</a:t>
            </a:r>
            <a:r>
              <a:rPr lang="en-IN" sz="1400" dirty="0" smtClean="0"/>
              <a:t>) AS DECIMAL (10,2)) AS </a:t>
            </a:r>
            <a:r>
              <a:rPr lang="en-IN" sz="1400" dirty="0" err="1" smtClean="0"/>
              <a:t>total_spent</a:t>
            </a:r>
            <a:endParaRPr lang="en-US" sz="1400" dirty="0" smtClean="0"/>
          </a:p>
          <a:p>
            <a:r>
              <a:rPr lang="en-IN" sz="1400" dirty="0" smtClean="0"/>
              <a:t>FROM </a:t>
            </a:r>
            <a:r>
              <a:rPr lang="en-IN" sz="1400" dirty="0"/>
              <a:t>customer AS c	 </a:t>
            </a:r>
            <a:endParaRPr lang="en-US" sz="1400" dirty="0"/>
          </a:p>
          <a:p>
            <a:r>
              <a:rPr lang="en-IN" sz="1400" dirty="0"/>
              <a:t>JOIN invoice AS </a:t>
            </a:r>
            <a:r>
              <a:rPr lang="en-IN" sz="1400" dirty="0" err="1"/>
              <a:t>i</a:t>
            </a:r>
            <a:r>
              <a:rPr lang="en-IN" sz="1400" dirty="0"/>
              <a:t> ON </a:t>
            </a:r>
            <a:r>
              <a:rPr lang="en-IN" sz="1400" dirty="0" err="1"/>
              <a:t>i.customer_id</a:t>
            </a:r>
            <a:r>
              <a:rPr lang="en-IN" sz="1400" dirty="0"/>
              <a:t> = </a:t>
            </a:r>
            <a:r>
              <a:rPr lang="en-IN" sz="1400" dirty="0" err="1"/>
              <a:t>c.customer_id</a:t>
            </a:r>
            <a:endParaRPr lang="en-US" sz="1400" dirty="0"/>
          </a:p>
          <a:p>
            <a:r>
              <a:rPr lang="en-IN" sz="1400" dirty="0"/>
              <a:t>JOIN </a:t>
            </a:r>
            <a:r>
              <a:rPr lang="en-IN" sz="1400" dirty="0" err="1"/>
              <a:t>invoice_line</a:t>
            </a:r>
            <a:r>
              <a:rPr lang="en-IN" sz="1400" dirty="0"/>
              <a:t> AS </a:t>
            </a:r>
            <a:r>
              <a:rPr lang="en-IN" sz="1400" dirty="0" err="1"/>
              <a:t>il</a:t>
            </a:r>
            <a:r>
              <a:rPr lang="en-IN" sz="1400" dirty="0"/>
              <a:t> ON </a:t>
            </a:r>
            <a:r>
              <a:rPr lang="en-IN" sz="1400" dirty="0" err="1"/>
              <a:t>i.invoice_id</a:t>
            </a:r>
            <a:r>
              <a:rPr lang="en-IN" sz="1400" dirty="0"/>
              <a:t> = </a:t>
            </a:r>
            <a:r>
              <a:rPr lang="en-IN" sz="1400" dirty="0" err="1"/>
              <a:t>il.invoice_id</a:t>
            </a:r>
            <a:endParaRPr lang="en-US" sz="1400" dirty="0"/>
          </a:p>
          <a:p>
            <a:r>
              <a:rPr lang="en-IN" sz="1400" dirty="0"/>
              <a:t>JOIN track AS t ON </a:t>
            </a:r>
            <a:r>
              <a:rPr lang="en-IN" sz="1400" dirty="0" err="1"/>
              <a:t>t.track_id</a:t>
            </a:r>
            <a:r>
              <a:rPr lang="en-IN" sz="1400" dirty="0"/>
              <a:t> = </a:t>
            </a:r>
            <a:r>
              <a:rPr lang="en-IN" sz="1400" dirty="0" err="1"/>
              <a:t>il.track_id</a:t>
            </a:r>
            <a:endParaRPr lang="en-US" sz="1400" dirty="0"/>
          </a:p>
          <a:p>
            <a:r>
              <a:rPr lang="en-IN" sz="1400" dirty="0"/>
              <a:t>JOIN album AS ab ON </a:t>
            </a:r>
            <a:r>
              <a:rPr lang="en-IN" sz="1400" dirty="0" err="1"/>
              <a:t>t.album_id</a:t>
            </a:r>
            <a:r>
              <a:rPr lang="en-IN" sz="1400" dirty="0"/>
              <a:t> = </a:t>
            </a:r>
            <a:r>
              <a:rPr lang="en-IN" sz="1400" dirty="0" err="1"/>
              <a:t>ab.album_id</a:t>
            </a:r>
            <a:endParaRPr lang="en-US" sz="1400" dirty="0"/>
          </a:p>
          <a:p>
            <a:r>
              <a:rPr lang="en-IN" sz="1400" dirty="0"/>
              <a:t>JOIN artist AS a ON </a:t>
            </a:r>
            <a:r>
              <a:rPr lang="en-IN" sz="1400" dirty="0" err="1"/>
              <a:t>a.artist_id</a:t>
            </a:r>
            <a:r>
              <a:rPr lang="en-IN" sz="1400" dirty="0"/>
              <a:t> = </a:t>
            </a:r>
            <a:r>
              <a:rPr lang="en-IN" sz="1400" dirty="0" err="1"/>
              <a:t>ab.artist_id</a:t>
            </a:r>
            <a:endParaRPr lang="en-US" sz="1400" dirty="0"/>
          </a:p>
          <a:p>
            <a:r>
              <a:rPr lang="en-IN" sz="1400" dirty="0"/>
              <a:t>GROUP BY 1, 2</a:t>
            </a:r>
            <a:endParaRPr lang="en-US" sz="1400" dirty="0"/>
          </a:p>
          <a:p>
            <a:r>
              <a:rPr lang="en-IN" sz="1400" dirty="0"/>
              <a:t>ORDER BY </a:t>
            </a:r>
            <a:r>
              <a:rPr lang="en-IN" sz="1400" dirty="0" err="1"/>
              <a:t>total_spent</a:t>
            </a:r>
            <a:r>
              <a:rPr lang="en-IN" sz="1400" dirty="0"/>
              <a:t> DESC  </a:t>
            </a:r>
            <a:endParaRPr lang="en-US" sz="1400" dirty="0"/>
          </a:p>
        </p:txBody>
      </p:sp>
      <p:sp>
        <p:nvSpPr>
          <p:cNvPr id="5" name="Rectangle 4"/>
          <p:cNvSpPr/>
          <p:nvPr/>
        </p:nvSpPr>
        <p:spPr>
          <a:xfrm>
            <a:off x="126941" y="3632546"/>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7" name="Picture 6"/>
          <p:cNvPicPr/>
          <p:nvPr/>
        </p:nvPicPr>
        <p:blipFill>
          <a:blip r:embed="rId2"/>
          <a:stretch>
            <a:fillRect/>
          </a:stretch>
        </p:blipFill>
        <p:spPr>
          <a:xfrm>
            <a:off x="1567699" y="3632546"/>
            <a:ext cx="7465464" cy="306578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279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1015663"/>
          </a:xfrm>
          <a:prstGeom prst="rect">
            <a:avLst/>
          </a:prstGeom>
          <a:noFill/>
        </p:spPr>
        <p:txBody>
          <a:bodyPr wrap="square" rtlCol="0">
            <a:spAutoFit/>
          </a:bodyPr>
          <a:lstStyle/>
          <a:p>
            <a:r>
              <a:rPr lang="en-US" b="1" dirty="0"/>
              <a:t> </a:t>
            </a:r>
            <a:r>
              <a:rPr lang="en-IN" sz="1400" b="1" dirty="0"/>
              <a:t>10. We want to find out the most popular music Genre for each country. We determine the most popular genre as the genre with the highest number of purchases. Write a query that returns each country along with the top Genre. For countries where the maximum number of purchases is shared return all Genres.</a:t>
            </a:r>
            <a:endParaRPr lang="en-US" sz="1400" dirty="0"/>
          </a:p>
        </p:txBody>
      </p:sp>
      <p:sp>
        <p:nvSpPr>
          <p:cNvPr id="3" name="Rectangle 2"/>
          <p:cNvSpPr/>
          <p:nvPr/>
        </p:nvSpPr>
        <p:spPr>
          <a:xfrm>
            <a:off x="-6108" y="1259074"/>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769079" y="1259074"/>
            <a:ext cx="7657014" cy="2123658"/>
          </a:xfrm>
          <a:prstGeom prst="rect">
            <a:avLst/>
          </a:prstGeom>
          <a:noFill/>
        </p:spPr>
        <p:txBody>
          <a:bodyPr wrap="square" rtlCol="0">
            <a:spAutoFit/>
          </a:bodyPr>
          <a:lstStyle/>
          <a:p>
            <a:r>
              <a:rPr lang="en-IN" sz="1200" dirty="0"/>
              <a:t>WITH </a:t>
            </a:r>
            <a:r>
              <a:rPr lang="en-IN" sz="1200" dirty="0" err="1"/>
              <a:t>popular_genre</a:t>
            </a:r>
            <a:r>
              <a:rPr lang="en-IN" sz="1200" dirty="0"/>
              <a:t> AS </a:t>
            </a:r>
            <a:endParaRPr lang="en-US" sz="1200" dirty="0"/>
          </a:p>
          <a:p>
            <a:r>
              <a:rPr lang="en-IN" sz="1200" dirty="0"/>
              <a:t>(SELECT COUNT(</a:t>
            </a:r>
            <a:r>
              <a:rPr lang="en-IN" sz="1200" dirty="0" err="1"/>
              <a:t>il.quantity</a:t>
            </a:r>
            <a:r>
              <a:rPr lang="en-IN" sz="1200" dirty="0"/>
              <a:t>) AS purchases, </a:t>
            </a:r>
            <a:r>
              <a:rPr lang="en-IN" sz="1200" dirty="0" err="1"/>
              <a:t>c.country</a:t>
            </a:r>
            <a:r>
              <a:rPr lang="en-IN" sz="1200" dirty="0"/>
              <a:t>, g.name, </a:t>
            </a:r>
            <a:r>
              <a:rPr lang="en-IN" sz="1200" dirty="0" err="1"/>
              <a:t>g.genre_id</a:t>
            </a:r>
            <a:r>
              <a:rPr lang="en-IN" sz="1200" dirty="0"/>
              <a:t>, </a:t>
            </a:r>
            <a:endParaRPr lang="en-US" sz="1200" dirty="0"/>
          </a:p>
          <a:p>
            <a:r>
              <a:rPr lang="en-IN" sz="1200" dirty="0" smtClean="0"/>
              <a:t>ROW_NUMBER</a:t>
            </a:r>
            <a:r>
              <a:rPr lang="en-IN" sz="1200" dirty="0"/>
              <a:t>() OVER(PARTITION BY </a:t>
            </a:r>
            <a:r>
              <a:rPr lang="en-IN" sz="1200" dirty="0" err="1"/>
              <a:t>c.country</a:t>
            </a:r>
            <a:r>
              <a:rPr lang="en-IN" sz="1200" dirty="0"/>
              <a:t> ORDER BY COUNT(</a:t>
            </a:r>
            <a:r>
              <a:rPr lang="en-IN" sz="1200" dirty="0" err="1"/>
              <a:t>il.quantity</a:t>
            </a:r>
            <a:r>
              <a:rPr lang="en-IN" sz="1200" dirty="0"/>
              <a:t>) DESC) AS </a:t>
            </a:r>
            <a:r>
              <a:rPr lang="en-IN" sz="1200" dirty="0" err="1"/>
              <a:t>RowNo</a:t>
            </a:r>
            <a:r>
              <a:rPr lang="en-IN" sz="1200" dirty="0"/>
              <a:t> </a:t>
            </a:r>
            <a:endParaRPr lang="en-US" sz="1200" dirty="0"/>
          </a:p>
          <a:p>
            <a:r>
              <a:rPr lang="en-IN" sz="1200" dirty="0" smtClean="0"/>
              <a:t>FROM </a:t>
            </a:r>
            <a:r>
              <a:rPr lang="en-IN" sz="1200" dirty="0" err="1"/>
              <a:t>invoice_line</a:t>
            </a:r>
            <a:r>
              <a:rPr lang="en-IN" sz="1200" dirty="0"/>
              <a:t> AS </a:t>
            </a:r>
            <a:r>
              <a:rPr lang="en-IN" sz="1200" dirty="0" err="1"/>
              <a:t>il</a:t>
            </a:r>
            <a:endParaRPr lang="en-US" sz="1200" dirty="0"/>
          </a:p>
          <a:p>
            <a:r>
              <a:rPr lang="en-IN" sz="1200" dirty="0"/>
              <a:t>	JOIN invoice AS </a:t>
            </a:r>
            <a:r>
              <a:rPr lang="en-IN" sz="1200" dirty="0" err="1"/>
              <a:t>i</a:t>
            </a:r>
            <a:r>
              <a:rPr lang="en-IN" sz="1200" dirty="0"/>
              <a:t> ON </a:t>
            </a:r>
            <a:r>
              <a:rPr lang="en-IN" sz="1200" dirty="0" err="1"/>
              <a:t>i.invoice_id</a:t>
            </a:r>
            <a:r>
              <a:rPr lang="en-IN" sz="1200" dirty="0"/>
              <a:t> = </a:t>
            </a:r>
            <a:r>
              <a:rPr lang="en-IN" sz="1200" dirty="0" err="1"/>
              <a:t>il.invoice_id</a:t>
            </a:r>
            <a:endParaRPr lang="en-US" sz="1200" dirty="0"/>
          </a:p>
          <a:p>
            <a:r>
              <a:rPr lang="en-IN" sz="1200" dirty="0"/>
              <a:t>	JOIN customer AS c ON </a:t>
            </a:r>
            <a:r>
              <a:rPr lang="en-IN" sz="1200" dirty="0" err="1"/>
              <a:t>c.customer_id</a:t>
            </a:r>
            <a:r>
              <a:rPr lang="en-IN" sz="1200" dirty="0"/>
              <a:t> = </a:t>
            </a:r>
            <a:r>
              <a:rPr lang="en-IN" sz="1200" dirty="0" err="1"/>
              <a:t>i.customer_id</a:t>
            </a:r>
            <a:endParaRPr lang="en-US" sz="1200" dirty="0"/>
          </a:p>
          <a:p>
            <a:r>
              <a:rPr lang="en-IN" sz="1200" dirty="0"/>
              <a:t>	JOIN track AS t ON </a:t>
            </a:r>
            <a:r>
              <a:rPr lang="en-IN" sz="1200" dirty="0" err="1"/>
              <a:t>t.track_id</a:t>
            </a:r>
            <a:r>
              <a:rPr lang="en-IN" sz="1200" dirty="0"/>
              <a:t> = </a:t>
            </a:r>
            <a:r>
              <a:rPr lang="en-IN" sz="1200" dirty="0" err="1"/>
              <a:t>il.track_id</a:t>
            </a:r>
            <a:endParaRPr lang="en-US" sz="1200" dirty="0"/>
          </a:p>
          <a:p>
            <a:r>
              <a:rPr lang="en-IN" sz="1200" dirty="0"/>
              <a:t>	JOIN genre AS g ON </a:t>
            </a:r>
            <a:r>
              <a:rPr lang="en-IN" sz="1200" dirty="0" err="1"/>
              <a:t>g.genre_id</a:t>
            </a:r>
            <a:r>
              <a:rPr lang="en-IN" sz="1200" dirty="0"/>
              <a:t> = </a:t>
            </a:r>
            <a:r>
              <a:rPr lang="en-IN" sz="1200" dirty="0" err="1"/>
              <a:t>t.genre_id</a:t>
            </a:r>
            <a:endParaRPr lang="en-US" sz="1200" dirty="0"/>
          </a:p>
          <a:p>
            <a:r>
              <a:rPr lang="en-IN" sz="1200" dirty="0"/>
              <a:t>	GROUP BY 2,3,4</a:t>
            </a:r>
            <a:endParaRPr lang="en-US" sz="1200" dirty="0"/>
          </a:p>
          <a:p>
            <a:r>
              <a:rPr lang="en-IN" sz="1200" dirty="0"/>
              <a:t>	ORDER BY 1 DESC)</a:t>
            </a:r>
            <a:endParaRPr lang="en-US" sz="1200" dirty="0"/>
          </a:p>
          <a:p>
            <a:r>
              <a:rPr lang="en-IN" sz="1200" dirty="0"/>
              <a:t>SELECT * FROM </a:t>
            </a:r>
            <a:r>
              <a:rPr lang="en-IN" sz="1200" dirty="0" err="1"/>
              <a:t>popular_genre</a:t>
            </a:r>
            <a:r>
              <a:rPr lang="en-IN" sz="1200" dirty="0"/>
              <a:t> WHERE </a:t>
            </a:r>
            <a:r>
              <a:rPr lang="en-IN" sz="1200" dirty="0" err="1"/>
              <a:t>RowNo</a:t>
            </a:r>
            <a:r>
              <a:rPr lang="en-IN" sz="1200" dirty="0"/>
              <a:t> &lt;= 1</a:t>
            </a:r>
            <a:endParaRPr lang="en-US" sz="1200" dirty="0"/>
          </a:p>
        </p:txBody>
      </p:sp>
      <p:sp>
        <p:nvSpPr>
          <p:cNvPr id="5" name="Rectangle 4"/>
          <p:cNvSpPr/>
          <p:nvPr/>
        </p:nvSpPr>
        <p:spPr>
          <a:xfrm>
            <a:off x="219304" y="3603170"/>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8" name="Picture 7"/>
          <p:cNvPicPr/>
          <p:nvPr/>
        </p:nvPicPr>
        <p:blipFill>
          <a:blip r:embed="rId2"/>
          <a:stretch>
            <a:fillRect/>
          </a:stretch>
        </p:blipFill>
        <p:spPr>
          <a:xfrm>
            <a:off x="1769079" y="3714006"/>
            <a:ext cx="7264084" cy="305181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5403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2" y="189044"/>
            <a:ext cx="8636001" cy="954107"/>
          </a:xfrm>
          <a:prstGeom prst="rect">
            <a:avLst/>
          </a:prstGeom>
          <a:noFill/>
        </p:spPr>
        <p:txBody>
          <a:bodyPr wrap="square" rtlCol="0">
            <a:spAutoFit/>
          </a:bodyPr>
          <a:lstStyle/>
          <a:p>
            <a:r>
              <a:rPr lang="en-US" sz="1400" b="1" dirty="0"/>
              <a:t>  </a:t>
            </a:r>
            <a:r>
              <a:rPr lang="en-IN" sz="1400" b="1" dirty="0"/>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1400" dirty="0"/>
          </a:p>
        </p:txBody>
      </p:sp>
      <p:sp>
        <p:nvSpPr>
          <p:cNvPr id="3" name="Rectangle 2"/>
          <p:cNvSpPr/>
          <p:nvPr/>
        </p:nvSpPr>
        <p:spPr>
          <a:xfrm>
            <a:off x="0" y="1143151"/>
            <a:ext cx="1348446" cy="369332"/>
          </a:xfrm>
          <a:prstGeom prst="rect">
            <a:avLst/>
          </a:prstGeom>
        </p:spPr>
        <p:txBody>
          <a:bodyPr wrap="none">
            <a:spAutoFit/>
          </a:bodyPr>
          <a:lstStyle/>
          <a:p>
            <a:r>
              <a:rPr lang="en-US" dirty="0"/>
              <a:t> </a:t>
            </a:r>
            <a:r>
              <a:rPr lang="en-US" dirty="0" smtClean="0"/>
              <a:t>    </a:t>
            </a:r>
            <a:r>
              <a:rPr lang="en-US" sz="1600" dirty="0" smtClean="0"/>
              <a:t>Solution-</a:t>
            </a:r>
            <a:endParaRPr lang="en-US" sz="1600" dirty="0"/>
          </a:p>
        </p:txBody>
      </p:sp>
      <p:sp>
        <p:nvSpPr>
          <p:cNvPr id="4" name="TextBox 3"/>
          <p:cNvSpPr txBox="1"/>
          <p:nvPr/>
        </p:nvSpPr>
        <p:spPr>
          <a:xfrm>
            <a:off x="1639770" y="1196350"/>
            <a:ext cx="7657014" cy="2123658"/>
          </a:xfrm>
          <a:prstGeom prst="rect">
            <a:avLst/>
          </a:prstGeom>
          <a:noFill/>
        </p:spPr>
        <p:txBody>
          <a:bodyPr wrap="square" rtlCol="0">
            <a:spAutoFit/>
          </a:bodyPr>
          <a:lstStyle/>
          <a:p>
            <a:r>
              <a:rPr lang="en-IN" sz="1200" dirty="0"/>
              <a:t>WITH </a:t>
            </a:r>
            <a:r>
              <a:rPr lang="en-IN" sz="1200" dirty="0" err="1"/>
              <a:t>max_amount_spent</a:t>
            </a:r>
            <a:r>
              <a:rPr lang="en-IN" sz="1200" dirty="0"/>
              <a:t> AS </a:t>
            </a:r>
            <a:endParaRPr lang="en-US" sz="1200" dirty="0"/>
          </a:p>
          <a:p>
            <a:r>
              <a:rPr lang="en-IN" sz="1200" dirty="0"/>
              <a:t> (SELECT </a:t>
            </a:r>
            <a:r>
              <a:rPr lang="en-IN" sz="1200" dirty="0" err="1"/>
              <a:t>c.first_name</a:t>
            </a:r>
            <a:r>
              <a:rPr lang="en-IN" sz="1200" dirty="0"/>
              <a:t> , </a:t>
            </a:r>
            <a:r>
              <a:rPr lang="en-IN" sz="1200" dirty="0" err="1"/>
              <a:t>c.last_name</a:t>
            </a:r>
            <a:r>
              <a:rPr lang="en-IN" sz="1200" dirty="0"/>
              <a:t>, </a:t>
            </a:r>
            <a:r>
              <a:rPr lang="en-IN" sz="1200" dirty="0" err="1"/>
              <a:t>i.billing_country</a:t>
            </a:r>
            <a:r>
              <a:rPr lang="en-IN" sz="1200" dirty="0"/>
              <a:t>, CAST (SUM (</a:t>
            </a:r>
            <a:r>
              <a:rPr lang="en-IN" sz="1200" dirty="0" err="1"/>
              <a:t>i.total</a:t>
            </a:r>
            <a:r>
              <a:rPr lang="en-IN" sz="1200" dirty="0"/>
              <a:t>) AS DECIMAL (10,2)) AS </a:t>
            </a:r>
            <a:r>
              <a:rPr lang="en-IN" sz="1200" dirty="0" err="1"/>
              <a:t>amount_spent</a:t>
            </a:r>
            <a:r>
              <a:rPr lang="en-IN" sz="1200" dirty="0" smtClean="0"/>
              <a:t>,</a:t>
            </a:r>
            <a:endParaRPr lang="en-US" sz="1200" dirty="0" smtClean="0"/>
          </a:p>
          <a:p>
            <a:r>
              <a:rPr lang="en-IN" sz="1200" dirty="0" smtClean="0"/>
              <a:t>         ROW_NUMBER () OVER (PARTITION BY </a:t>
            </a:r>
            <a:r>
              <a:rPr lang="en-IN" sz="1200" dirty="0" err="1" smtClean="0"/>
              <a:t>i.billing_country</a:t>
            </a:r>
            <a:r>
              <a:rPr lang="en-IN" sz="1200" dirty="0" smtClean="0"/>
              <a:t> ORDER BY SUM (</a:t>
            </a:r>
            <a:r>
              <a:rPr lang="en-IN" sz="1200" dirty="0" err="1" smtClean="0"/>
              <a:t>i.total</a:t>
            </a:r>
            <a:r>
              <a:rPr lang="en-IN" sz="1200" dirty="0" smtClean="0"/>
              <a:t>) DESC) AS </a:t>
            </a:r>
            <a:r>
              <a:rPr lang="en-IN" sz="1200" dirty="0" err="1" smtClean="0"/>
              <a:t>row_no</a:t>
            </a:r>
            <a:endParaRPr lang="en-US" sz="1200" dirty="0" smtClean="0"/>
          </a:p>
          <a:p>
            <a:r>
              <a:rPr lang="en-IN" sz="1200" dirty="0" smtClean="0"/>
              <a:t>  FROM </a:t>
            </a:r>
            <a:r>
              <a:rPr lang="en-IN" sz="1200" dirty="0"/>
              <a:t>customer AS c</a:t>
            </a:r>
            <a:endParaRPr lang="en-US" sz="1200" dirty="0"/>
          </a:p>
          <a:p>
            <a:r>
              <a:rPr lang="en-IN" sz="1200" dirty="0"/>
              <a:t> </a:t>
            </a:r>
            <a:r>
              <a:rPr lang="en-IN" sz="1200" dirty="0" smtClean="0"/>
              <a:t> JOIN </a:t>
            </a:r>
            <a:r>
              <a:rPr lang="en-IN" sz="1200" dirty="0"/>
              <a:t>invoice AS </a:t>
            </a:r>
            <a:r>
              <a:rPr lang="en-IN" sz="1200" dirty="0" err="1"/>
              <a:t>i</a:t>
            </a:r>
            <a:r>
              <a:rPr lang="en-IN" sz="1200" dirty="0"/>
              <a:t> ON </a:t>
            </a:r>
            <a:r>
              <a:rPr lang="en-IN" sz="1200" dirty="0" err="1"/>
              <a:t>i.customer_id</a:t>
            </a:r>
            <a:r>
              <a:rPr lang="en-IN" sz="1200" dirty="0"/>
              <a:t> = </a:t>
            </a:r>
            <a:r>
              <a:rPr lang="en-IN" sz="1200" dirty="0" err="1"/>
              <a:t>c.customer_id</a:t>
            </a:r>
            <a:r>
              <a:rPr lang="en-IN" sz="1200" dirty="0"/>
              <a:t> </a:t>
            </a:r>
            <a:endParaRPr lang="en-US" sz="1200" dirty="0"/>
          </a:p>
          <a:p>
            <a:r>
              <a:rPr lang="en-IN" sz="1200" dirty="0"/>
              <a:t> </a:t>
            </a:r>
            <a:r>
              <a:rPr lang="en-IN" sz="1200" dirty="0" smtClean="0"/>
              <a:t> GROUP </a:t>
            </a:r>
            <a:r>
              <a:rPr lang="en-IN" sz="1200" dirty="0"/>
              <a:t>BY 1, 2, 3</a:t>
            </a:r>
            <a:endParaRPr lang="en-US" sz="1200" dirty="0"/>
          </a:p>
          <a:p>
            <a:r>
              <a:rPr lang="en-IN" sz="1200" dirty="0" smtClean="0"/>
              <a:t>  ORDER </a:t>
            </a:r>
            <a:r>
              <a:rPr lang="en-IN" sz="1200" dirty="0"/>
              <a:t>BY 3 ASC, 4 DESC) </a:t>
            </a:r>
            <a:endParaRPr lang="en-US" sz="1200" dirty="0"/>
          </a:p>
          <a:p>
            <a:r>
              <a:rPr lang="en-IN" sz="1200" dirty="0"/>
              <a:t>SELECT * </a:t>
            </a:r>
            <a:endParaRPr lang="en-US" sz="1200" dirty="0"/>
          </a:p>
          <a:p>
            <a:r>
              <a:rPr lang="en-IN" sz="1200" dirty="0"/>
              <a:t>FROM </a:t>
            </a:r>
            <a:r>
              <a:rPr lang="en-IN" sz="1200" dirty="0" err="1"/>
              <a:t>max_amount_spent</a:t>
            </a:r>
            <a:endParaRPr lang="en-US" sz="1200" dirty="0"/>
          </a:p>
          <a:p>
            <a:r>
              <a:rPr lang="en-IN" sz="1200" dirty="0"/>
              <a:t>WHERE </a:t>
            </a:r>
            <a:r>
              <a:rPr lang="en-IN" sz="1200" dirty="0" err="1"/>
              <a:t>row_no</a:t>
            </a:r>
            <a:r>
              <a:rPr lang="en-IN" sz="1200" dirty="0"/>
              <a:t> = 1</a:t>
            </a:r>
            <a:endParaRPr lang="en-US" sz="1200" dirty="0"/>
          </a:p>
        </p:txBody>
      </p:sp>
      <p:sp>
        <p:nvSpPr>
          <p:cNvPr id="5" name="Rectangle 4"/>
          <p:cNvSpPr/>
          <p:nvPr/>
        </p:nvSpPr>
        <p:spPr>
          <a:xfrm>
            <a:off x="133049" y="3376880"/>
            <a:ext cx="1215397" cy="369332"/>
          </a:xfrm>
          <a:prstGeom prst="rect">
            <a:avLst/>
          </a:prstGeom>
        </p:spPr>
        <p:txBody>
          <a:bodyPr wrap="none">
            <a:spAutoFit/>
          </a:bodyPr>
          <a:lstStyle/>
          <a:p>
            <a:r>
              <a:rPr lang="en-US" dirty="0" smtClean="0"/>
              <a:t>    </a:t>
            </a:r>
            <a:r>
              <a:rPr lang="en-US" sz="1600" dirty="0" smtClean="0"/>
              <a:t>Output-</a:t>
            </a:r>
            <a:endParaRPr lang="en-US" sz="1600" dirty="0"/>
          </a:p>
        </p:txBody>
      </p:sp>
      <p:pic>
        <p:nvPicPr>
          <p:cNvPr id="7" name="Picture 6"/>
          <p:cNvPicPr/>
          <p:nvPr/>
        </p:nvPicPr>
        <p:blipFill>
          <a:blip r:embed="rId2"/>
          <a:stretch>
            <a:fillRect/>
          </a:stretch>
        </p:blipFill>
        <p:spPr>
          <a:xfrm>
            <a:off x="1722897" y="3561546"/>
            <a:ext cx="7494993" cy="30416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0393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8873" y="2533225"/>
            <a:ext cx="8118763" cy="923330"/>
          </a:xfrm>
          <a:prstGeom prst="rect">
            <a:avLst/>
          </a:prstGeom>
          <a:noFill/>
        </p:spPr>
        <p:txBody>
          <a:bodyPr wrap="squar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Thank-You</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979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8156" y="325735"/>
            <a:ext cx="350288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Objective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85091" y="2225964"/>
            <a:ext cx="8552873" cy="3170099"/>
          </a:xfrm>
          <a:prstGeom prst="rect">
            <a:avLst/>
          </a:prstGeom>
          <a:noFill/>
        </p:spPr>
        <p:txBody>
          <a:bodyPr wrap="square" rtlCol="0">
            <a:spAutoFit/>
          </a:bodyPr>
          <a:lstStyle/>
          <a:p>
            <a:r>
              <a:rPr lang="en-US" sz="2000" dirty="0" smtClean="0"/>
              <a:t>● THE PROJECT AIMS TO ANALYZE A DIGITAL MUSIC STORE DATABASE USING SQL, PROVIDING STAKEHOLDERS WITH VALUABLE INSIGHTS FOR DECISION-MAKING.</a:t>
            </a:r>
          </a:p>
          <a:p>
            <a:endParaRPr lang="en-US" sz="2000" dirty="0" smtClean="0"/>
          </a:p>
          <a:p>
            <a:r>
              <a:rPr lang="en-US" sz="2000" dirty="0" smtClean="0"/>
              <a:t> ● THROUGH SQL QUERIES, IT ADDRESSES QUESTIONS REGARDING GEOGRAPHICAL GROWTH, PURCHASE POWER, REVENUE, GENRE PERFORMANCE, AND MUSIC BAND POPULARITY. </a:t>
            </a:r>
          </a:p>
          <a:p>
            <a:endParaRPr lang="en-US" sz="2000" dirty="0" smtClean="0"/>
          </a:p>
          <a:p>
            <a:r>
              <a:rPr lang="en-US" sz="2000" dirty="0" smtClean="0"/>
              <a:t>● THE ANALYSIS OFFERS ACTIONABLE RECOMMENDATIONS TO DRIVE BUSINESS GROWTH AND OPTIMIZE PERFORMANCE.</a:t>
            </a:r>
            <a:endParaRPr lang="en-US" sz="2000" dirty="0"/>
          </a:p>
        </p:txBody>
      </p:sp>
    </p:spTree>
    <p:extLst>
      <p:ext uri="{BB962C8B-B14F-4D97-AF65-F5344CB8AC3E}">
        <p14:creationId xmlns:p14="http://schemas.microsoft.com/office/powerpoint/2010/main" val="156022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6092" y="196426"/>
            <a:ext cx="5671745"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Level Of Queries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646661" y="2604655"/>
            <a:ext cx="3180679" cy="1200329"/>
          </a:xfrm>
          <a:prstGeom prst="rect">
            <a:avLst/>
          </a:prstGeom>
          <a:noFill/>
        </p:spPr>
        <p:txBody>
          <a:bodyPr wrap="none" rtlCol="0">
            <a:spAutoFit/>
          </a:bodyPr>
          <a:lstStyle/>
          <a:p>
            <a:pPr algn="ctr"/>
            <a:r>
              <a:rPr lang="en-US" dirty="0" smtClean="0"/>
              <a:t>EASY INCLUDES: </a:t>
            </a:r>
          </a:p>
          <a:p>
            <a:pPr algn="ctr"/>
            <a:endParaRPr lang="en-US" dirty="0" smtClean="0"/>
          </a:p>
          <a:p>
            <a:pPr algn="ctr"/>
            <a:r>
              <a:rPr lang="en-US" dirty="0" smtClean="0"/>
              <a:t>SELECT,GROUP BY, </a:t>
            </a:r>
          </a:p>
          <a:p>
            <a:pPr algn="ctr"/>
            <a:r>
              <a:rPr lang="en-US" dirty="0" smtClean="0"/>
              <a:t>ORDER BY,LIMIT, DESC/ASC</a:t>
            </a:r>
            <a:endParaRPr lang="en-US" dirty="0"/>
          </a:p>
        </p:txBody>
      </p:sp>
      <p:sp>
        <p:nvSpPr>
          <p:cNvPr id="4" name="TextBox 3"/>
          <p:cNvSpPr txBox="1"/>
          <p:nvPr/>
        </p:nvSpPr>
        <p:spPr>
          <a:xfrm>
            <a:off x="4636654" y="2604655"/>
            <a:ext cx="2697296" cy="1237274"/>
          </a:xfrm>
          <a:prstGeom prst="rect">
            <a:avLst/>
          </a:prstGeom>
          <a:noFill/>
        </p:spPr>
        <p:txBody>
          <a:bodyPr wrap="square" rtlCol="0">
            <a:spAutoFit/>
          </a:bodyPr>
          <a:lstStyle/>
          <a:p>
            <a:pPr algn="ctr"/>
            <a:r>
              <a:rPr lang="en-US" dirty="0" smtClean="0"/>
              <a:t>MODERATE INCLUDES:</a:t>
            </a:r>
          </a:p>
          <a:p>
            <a:pPr algn="ctr"/>
            <a:endParaRPr lang="en-US" dirty="0" smtClean="0"/>
          </a:p>
          <a:p>
            <a:pPr algn="ctr"/>
            <a:r>
              <a:rPr lang="en-US" dirty="0" smtClean="0"/>
              <a:t>JOINS,ORDER BY, </a:t>
            </a:r>
          </a:p>
          <a:p>
            <a:pPr algn="ctr"/>
            <a:r>
              <a:rPr lang="en-US" dirty="0" smtClean="0"/>
              <a:t>GROUP BY,LIMITS</a:t>
            </a:r>
            <a:endParaRPr lang="en-US" dirty="0"/>
          </a:p>
        </p:txBody>
      </p:sp>
      <p:sp>
        <p:nvSpPr>
          <p:cNvPr id="5" name="TextBox 4"/>
          <p:cNvSpPr txBox="1"/>
          <p:nvPr/>
        </p:nvSpPr>
        <p:spPr>
          <a:xfrm>
            <a:off x="8143264" y="2613892"/>
            <a:ext cx="3078917" cy="1200329"/>
          </a:xfrm>
          <a:prstGeom prst="rect">
            <a:avLst/>
          </a:prstGeom>
          <a:noFill/>
        </p:spPr>
        <p:txBody>
          <a:bodyPr wrap="square" rtlCol="0">
            <a:spAutoFit/>
          </a:bodyPr>
          <a:lstStyle/>
          <a:p>
            <a:pPr algn="ctr"/>
            <a:r>
              <a:rPr lang="en-US" dirty="0" smtClean="0"/>
              <a:t>ADVANCE INCLUDES:</a:t>
            </a:r>
          </a:p>
          <a:p>
            <a:pPr algn="ctr"/>
            <a:endParaRPr lang="en-US" dirty="0" smtClean="0"/>
          </a:p>
          <a:p>
            <a:pPr algn="ctr"/>
            <a:r>
              <a:rPr lang="en-US" dirty="0" smtClean="0"/>
              <a:t> CTE(COMMON TABLE EXPRESSION)</a:t>
            </a:r>
            <a:endParaRPr lang="en-US" dirty="0"/>
          </a:p>
        </p:txBody>
      </p:sp>
    </p:spTree>
    <p:extLst>
      <p:ext uri="{BB962C8B-B14F-4D97-AF65-F5344CB8AC3E}">
        <p14:creationId xmlns:p14="http://schemas.microsoft.com/office/powerpoint/2010/main" val="78134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9270" y="76353"/>
            <a:ext cx="674094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DATABASE SCHEMA</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270" y="1221798"/>
            <a:ext cx="6762750" cy="5467350"/>
          </a:xfrm>
          <a:prstGeom prst="rect">
            <a:avLst/>
          </a:prstGeom>
        </p:spPr>
      </p:pic>
    </p:spTree>
    <p:extLst>
      <p:ext uri="{BB962C8B-B14F-4D97-AF65-F5344CB8AC3E}">
        <p14:creationId xmlns:p14="http://schemas.microsoft.com/office/powerpoint/2010/main" val="26781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146" y="67117"/>
            <a:ext cx="7158182" cy="1754326"/>
          </a:xfrm>
          <a:prstGeom prst="rect">
            <a:avLst/>
          </a:prstGeom>
          <a:noFill/>
        </p:spPr>
        <p:txBody>
          <a:bodyPr wrap="square" lIns="91440" tIns="45720" rIns="91440" bIns="45720">
            <a:spAutoFit/>
          </a:bodyPr>
          <a:lstStyle/>
          <a:p>
            <a:pPr algn="ctr"/>
            <a:r>
              <a:rPr lang="en-IN" sz="5400" b="1" dirty="0"/>
              <a:t>DATA INSIGHTS </a:t>
            </a:r>
            <a:endParaRPr lang="en-US" sz="5400"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01196" y="1560518"/>
            <a:ext cx="6248827" cy="646331"/>
          </a:xfrm>
          <a:prstGeom prst="rect">
            <a:avLst/>
          </a:prstGeom>
          <a:noFill/>
        </p:spPr>
        <p:txBody>
          <a:bodyPr wrap="square" rtlCol="0">
            <a:spAutoFit/>
          </a:bodyPr>
          <a:lstStyle/>
          <a:p>
            <a:r>
              <a:rPr lang="en-IN" b="1" dirty="0"/>
              <a:t>1. Who is the senior most employee based on job title?</a:t>
            </a:r>
            <a:endParaRPr lang="en-US" dirty="0"/>
          </a:p>
          <a:p>
            <a:endParaRPr lang="en-US" dirty="0"/>
          </a:p>
        </p:txBody>
      </p:sp>
      <p:sp>
        <p:nvSpPr>
          <p:cNvPr id="4" name="TextBox 3"/>
          <p:cNvSpPr txBox="1"/>
          <p:nvPr/>
        </p:nvSpPr>
        <p:spPr>
          <a:xfrm>
            <a:off x="2336802" y="2206849"/>
            <a:ext cx="2630848" cy="1477328"/>
          </a:xfrm>
          <a:prstGeom prst="rect">
            <a:avLst/>
          </a:prstGeom>
          <a:noFill/>
        </p:spPr>
        <p:txBody>
          <a:bodyPr wrap="none" rtlCol="0">
            <a:spAutoFit/>
          </a:bodyPr>
          <a:lstStyle/>
          <a:p>
            <a:r>
              <a:rPr lang="en-IN" dirty="0"/>
              <a:t>SELECT * </a:t>
            </a:r>
            <a:endParaRPr lang="en-US" dirty="0"/>
          </a:p>
          <a:p>
            <a:r>
              <a:rPr lang="en-IN" dirty="0"/>
              <a:t>FROM employee</a:t>
            </a:r>
            <a:endParaRPr lang="en-US" dirty="0"/>
          </a:p>
          <a:p>
            <a:r>
              <a:rPr lang="en-IN" dirty="0"/>
              <a:t>ORDER BY levels DESC</a:t>
            </a:r>
            <a:endParaRPr lang="en-US" dirty="0"/>
          </a:p>
          <a:p>
            <a:r>
              <a:rPr lang="en-IN" dirty="0"/>
              <a:t>LIMIT 1</a:t>
            </a:r>
            <a:endParaRPr lang="en-US" dirty="0"/>
          </a:p>
          <a:p>
            <a:endParaRPr lang="en-US" dirty="0"/>
          </a:p>
        </p:txBody>
      </p:sp>
      <p:sp>
        <p:nvSpPr>
          <p:cNvPr id="5" name="TextBox 4"/>
          <p:cNvSpPr txBox="1"/>
          <p:nvPr/>
        </p:nvSpPr>
        <p:spPr>
          <a:xfrm>
            <a:off x="401196" y="2206849"/>
            <a:ext cx="1132041" cy="369332"/>
          </a:xfrm>
          <a:prstGeom prst="rect">
            <a:avLst/>
          </a:prstGeom>
          <a:noFill/>
        </p:spPr>
        <p:txBody>
          <a:bodyPr wrap="none" rtlCol="0">
            <a:spAutoFit/>
          </a:bodyPr>
          <a:lstStyle/>
          <a:p>
            <a:r>
              <a:rPr lang="en-US" dirty="0" smtClean="0"/>
              <a:t>Solution-</a:t>
            </a:r>
            <a:endParaRPr lang="en-US" dirty="0"/>
          </a:p>
        </p:txBody>
      </p:sp>
      <p:sp>
        <p:nvSpPr>
          <p:cNvPr id="6" name="TextBox 5"/>
          <p:cNvSpPr txBox="1"/>
          <p:nvPr/>
        </p:nvSpPr>
        <p:spPr>
          <a:xfrm>
            <a:off x="401196" y="4267199"/>
            <a:ext cx="1058303" cy="369332"/>
          </a:xfrm>
          <a:prstGeom prst="rect">
            <a:avLst/>
          </a:prstGeom>
          <a:noFill/>
        </p:spPr>
        <p:txBody>
          <a:bodyPr wrap="none" rtlCol="0">
            <a:spAutoFit/>
          </a:bodyPr>
          <a:lstStyle/>
          <a:p>
            <a:r>
              <a:rPr lang="en-US" dirty="0" smtClean="0"/>
              <a:t>Output-</a:t>
            </a:r>
            <a:endParaRPr lang="en-US" dirty="0"/>
          </a:p>
        </p:txBody>
      </p:sp>
      <p:pic>
        <p:nvPicPr>
          <p:cNvPr id="7" name="Picture 6"/>
          <p:cNvPicPr/>
          <p:nvPr/>
        </p:nvPicPr>
        <p:blipFill>
          <a:blip r:embed="rId2"/>
          <a:stretch>
            <a:fillRect/>
          </a:stretch>
        </p:blipFill>
        <p:spPr>
          <a:xfrm>
            <a:off x="2336802" y="4152710"/>
            <a:ext cx="7142190" cy="228503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0957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483" y="877087"/>
            <a:ext cx="6105237" cy="369332"/>
          </a:xfrm>
          <a:prstGeom prst="rect">
            <a:avLst/>
          </a:prstGeom>
          <a:noFill/>
        </p:spPr>
        <p:txBody>
          <a:bodyPr wrap="square" rtlCol="0">
            <a:spAutoFit/>
          </a:bodyPr>
          <a:lstStyle/>
          <a:p>
            <a:r>
              <a:rPr lang="en-IN" b="1" dirty="0"/>
              <a:t>2. Which countries have the most Invoices?</a:t>
            </a:r>
            <a:endParaRPr lang="en-US" dirty="0"/>
          </a:p>
        </p:txBody>
      </p:sp>
      <p:sp>
        <p:nvSpPr>
          <p:cNvPr id="3" name="Rectangle 2"/>
          <p:cNvSpPr/>
          <p:nvPr/>
        </p:nvSpPr>
        <p:spPr>
          <a:xfrm>
            <a:off x="71288" y="1470952"/>
            <a:ext cx="1452642" cy="369332"/>
          </a:xfrm>
          <a:prstGeom prst="rect">
            <a:avLst/>
          </a:prstGeom>
        </p:spPr>
        <p:txBody>
          <a:bodyPr wrap="none">
            <a:spAutoFit/>
          </a:bodyPr>
          <a:lstStyle/>
          <a:p>
            <a:r>
              <a:rPr lang="en-US" dirty="0" smtClean="0"/>
              <a:t>     Solution-</a:t>
            </a:r>
            <a:endParaRPr lang="en-US" dirty="0"/>
          </a:p>
        </p:txBody>
      </p:sp>
      <p:sp>
        <p:nvSpPr>
          <p:cNvPr id="4" name="TextBox 3"/>
          <p:cNvSpPr txBox="1"/>
          <p:nvPr/>
        </p:nvSpPr>
        <p:spPr>
          <a:xfrm>
            <a:off x="2142836" y="1470952"/>
            <a:ext cx="5301451" cy="1477328"/>
          </a:xfrm>
          <a:prstGeom prst="rect">
            <a:avLst/>
          </a:prstGeom>
          <a:noFill/>
        </p:spPr>
        <p:txBody>
          <a:bodyPr wrap="none" rtlCol="0">
            <a:spAutoFit/>
          </a:bodyPr>
          <a:lstStyle/>
          <a:p>
            <a:r>
              <a:rPr lang="en-IN" dirty="0"/>
              <a:t>SELECT COUNT (*) AS </a:t>
            </a:r>
            <a:r>
              <a:rPr lang="en-IN" dirty="0" err="1"/>
              <a:t>total_inv</a:t>
            </a:r>
            <a:r>
              <a:rPr lang="en-IN" dirty="0"/>
              <a:t> , </a:t>
            </a:r>
            <a:r>
              <a:rPr lang="en-IN" dirty="0" err="1"/>
              <a:t>billing_country</a:t>
            </a:r>
            <a:endParaRPr lang="en-US" dirty="0"/>
          </a:p>
          <a:p>
            <a:r>
              <a:rPr lang="en-IN" dirty="0"/>
              <a:t>FROM invoice</a:t>
            </a:r>
            <a:endParaRPr lang="en-US" dirty="0"/>
          </a:p>
          <a:p>
            <a:r>
              <a:rPr lang="en-IN" dirty="0"/>
              <a:t>GROUP BY </a:t>
            </a:r>
            <a:r>
              <a:rPr lang="en-IN" dirty="0" err="1"/>
              <a:t>billing_country</a:t>
            </a:r>
            <a:endParaRPr lang="en-US" dirty="0"/>
          </a:p>
          <a:p>
            <a:r>
              <a:rPr lang="en-IN" dirty="0"/>
              <a:t>ORDER BY </a:t>
            </a:r>
            <a:r>
              <a:rPr lang="en-IN" dirty="0" err="1"/>
              <a:t>total_inv</a:t>
            </a:r>
            <a:r>
              <a:rPr lang="en-IN" dirty="0"/>
              <a:t> DESC</a:t>
            </a:r>
            <a:endParaRPr lang="en-US" dirty="0"/>
          </a:p>
          <a:p>
            <a:endParaRPr lang="en-US" dirty="0"/>
          </a:p>
        </p:txBody>
      </p:sp>
      <p:sp>
        <p:nvSpPr>
          <p:cNvPr id="5" name="Rectangle 4"/>
          <p:cNvSpPr/>
          <p:nvPr/>
        </p:nvSpPr>
        <p:spPr>
          <a:xfrm>
            <a:off x="394483" y="3542145"/>
            <a:ext cx="1058303" cy="369332"/>
          </a:xfrm>
          <a:prstGeom prst="rect">
            <a:avLst/>
          </a:prstGeom>
        </p:spPr>
        <p:txBody>
          <a:bodyPr wrap="none">
            <a:spAutoFit/>
          </a:bodyPr>
          <a:lstStyle/>
          <a:p>
            <a:r>
              <a:rPr lang="en-US" dirty="0" smtClean="0"/>
              <a:t>Output-</a:t>
            </a:r>
            <a:endParaRPr lang="en-US" dirty="0"/>
          </a:p>
        </p:txBody>
      </p:sp>
      <p:pic>
        <p:nvPicPr>
          <p:cNvPr id="6" name="Picture 5"/>
          <p:cNvPicPr/>
          <p:nvPr/>
        </p:nvPicPr>
        <p:blipFill>
          <a:blip r:embed="rId2"/>
          <a:stretch>
            <a:fillRect/>
          </a:stretch>
        </p:blipFill>
        <p:spPr>
          <a:xfrm>
            <a:off x="2281383" y="3542145"/>
            <a:ext cx="6493163" cy="28822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3040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744" y="821548"/>
            <a:ext cx="6105237" cy="369332"/>
          </a:xfrm>
          <a:prstGeom prst="rect">
            <a:avLst/>
          </a:prstGeom>
          <a:noFill/>
        </p:spPr>
        <p:txBody>
          <a:bodyPr wrap="square" rtlCol="0">
            <a:spAutoFit/>
          </a:bodyPr>
          <a:lstStyle/>
          <a:p>
            <a:r>
              <a:rPr lang="en-IN" b="1" dirty="0"/>
              <a:t> 3. What are top 3 values of total invoice? </a:t>
            </a:r>
            <a:endParaRPr lang="en-US" dirty="0"/>
          </a:p>
        </p:txBody>
      </p:sp>
      <p:sp>
        <p:nvSpPr>
          <p:cNvPr id="3" name="Rectangle 2"/>
          <p:cNvSpPr/>
          <p:nvPr/>
        </p:nvSpPr>
        <p:spPr>
          <a:xfrm>
            <a:off x="71288" y="1470952"/>
            <a:ext cx="1452642" cy="369332"/>
          </a:xfrm>
          <a:prstGeom prst="rect">
            <a:avLst/>
          </a:prstGeom>
        </p:spPr>
        <p:txBody>
          <a:bodyPr wrap="none">
            <a:spAutoFit/>
          </a:bodyPr>
          <a:lstStyle/>
          <a:p>
            <a:r>
              <a:rPr lang="en-US" dirty="0"/>
              <a:t> </a:t>
            </a:r>
            <a:r>
              <a:rPr lang="en-US" dirty="0" smtClean="0"/>
              <a:t>    Solution-</a:t>
            </a:r>
            <a:endParaRPr lang="en-US" dirty="0"/>
          </a:p>
        </p:txBody>
      </p:sp>
      <p:sp>
        <p:nvSpPr>
          <p:cNvPr id="4" name="TextBox 3"/>
          <p:cNvSpPr txBox="1"/>
          <p:nvPr/>
        </p:nvSpPr>
        <p:spPr>
          <a:xfrm>
            <a:off x="1948873" y="1470952"/>
            <a:ext cx="6470041" cy="1477328"/>
          </a:xfrm>
          <a:prstGeom prst="rect">
            <a:avLst/>
          </a:prstGeom>
          <a:noFill/>
        </p:spPr>
        <p:txBody>
          <a:bodyPr wrap="none" rtlCol="0">
            <a:spAutoFit/>
          </a:bodyPr>
          <a:lstStyle/>
          <a:p>
            <a:r>
              <a:rPr lang="en-IN" dirty="0"/>
              <a:t>SELECT CAST ((total) AS DECIMAL (10,2)) AS </a:t>
            </a:r>
            <a:r>
              <a:rPr lang="en-IN" dirty="0" err="1"/>
              <a:t>invoice_total</a:t>
            </a:r>
            <a:endParaRPr lang="en-US" dirty="0"/>
          </a:p>
          <a:p>
            <a:r>
              <a:rPr lang="en-IN" dirty="0"/>
              <a:t>FROM invoice</a:t>
            </a:r>
            <a:endParaRPr lang="en-US" dirty="0"/>
          </a:p>
          <a:p>
            <a:r>
              <a:rPr lang="en-IN" dirty="0"/>
              <a:t>ORDER BY total DESC</a:t>
            </a:r>
            <a:endParaRPr lang="en-US" dirty="0"/>
          </a:p>
          <a:p>
            <a:r>
              <a:rPr lang="en-IN" dirty="0"/>
              <a:t>LIMIT 3</a:t>
            </a:r>
            <a:endParaRPr lang="en-US" dirty="0"/>
          </a:p>
          <a:p>
            <a:endParaRPr lang="en-US" dirty="0"/>
          </a:p>
        </p:txBody>
      </p:sp>
      <p:sp>
        <p:nvSpPr>
          <p:cNvPr id="5" name="Rectangle 4"/>
          <p:cNvSpPr/>
          <p:nvPr/>
        </p:nvSpPr>
        <p:spPr>
          <a:xfrm>
            <a:off x="209146" y="3597684"/>
            <a:ext cx="1314784" cy="369332"/>
          </a:xfrm>
          <a:prstGeom prst="rect">
            <a:avLst/>
          </a:prstGeom>
        </p:spPr>
        <p:txBody>
          <a:bodyPr wrap="none">
            <a:spAutoFit/>
          </a:bodyPr>
          <a:lstStyle/>
          <a:p>
            <a:r>
              <a:rPr lang="en-US" dirty="0" smtClean="0"/>
              <a:t>    Output-</a:t>
            </a:r>
            <a:endParaRPr lang="en-US" dirty="0"/>
          </a:p>
        </p:txBody>
      </p:sp>
      <p:pic>
        <p:nvPicPr>
          <p:cNvPr id="7" name="Picture 6"/>
          <p:cNvPicPr/>
          <p:nvPr/>
        </p:nvPicPr>
        <p:blipFill>
          <a:blip r:embed="rId2"/>
          <a:stretch>
            <a:fillRect/>
          </a:stretch>
        </p:blipFill>
        <p:spPr>
          <a:xfrm>
            <a:off x="1948873" y="3597684"/>
            <a:ext cx="6816436" cy="281235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2031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4" y="501456"/>
            <a:ext cx="8636001" cy="1754326"/>
          </a:xfrm>
          <a:prstGeom prst="rect">
            <a:avLst/>
          </a:prstGeom>
          <a:noFill/>
        </p:spPr>
        <p:txBody>
          <a:bodyPr wrap="square" rtlCol="0">
            <a:spAutoFit/>
          </a:bodyPr>
          <a:lstStyle/>
          <a:p>
            <a:r>
              <a:rPr lang="en-IN" b="1" dirty="0"/>
              <a:t>4. Which city has the best customers? We would like to throw a promotional Music Festival in the city we made the most money from. Write a query that returns one city that has the highest sum of invoice totals. Return both the city name &amp; sum of all invoice totals.</a:t>
            </a:r>
            <a:br>
              <a:rPr lang="en-IN" b="1" dirty="0"/>
            </a:br>
            <a:r>
              <a:rPr lang="en-IN" b="1" dirty="0"/>
              <a:t/>
            </a:r>
            <a:br>
              <a:rPr lang="en-IN" b="1" dirty="0"/>
            </a:br>
            <a:endParaRPr lang="en-US" dirty="0"/>
          </a:p>
        </p:txBody>
      </p:sp>
      <p:sp>
        <p:nvSpPr>
          <p:cNvPr id="3" name="Rectangle 2"/>
          <p:cNvSpPr/>
          <p:nvPr/>
        </p:nvSpPr>
        <p:spPr>
          <a:xfrm>
            <a:off x="108079" y="1960888"/>
            <a:ext cx="1452642" cy="369332"/>
          </a:xfrm>
          <a:prstGeom prst="rect">
            <a:avLst/>
          </a:prstGeom>
        </p:spPr>
        <p:txBody>
          <a:bodyPr wrap="none">
            <a:spAutoFit/>
          </a:bodyPr>
          <a:lstStyle/>
          <a:p>
            <a:r>
              <a:rPr lang="en-US" dirty="0"/>
              <a:t> </a:t>
            </a:r>
            <a:r>
              <a:rPr lang="en-US" dirty="0" smtClean="0"/>
              <a:t>    Solution-</a:t>
            </a:r>
            <a:endParaRPr lang="en-US" dirty="0"/>
          </a:p>
        </p:txBody>
      </p:sp>
      <p:sp>
        <p:nvSpPr>
          <p:cNvPr id="4" name="TextBox 3"/>
          <p:cNvSpPr txBox="1"/>
          <p:nvPr/>
        </p:nvSpPr>
        <p:spPr>
          <a:xfrm>
            <a:off x="1960403" y="1960888"/>
            <a:ext cx="7008106" cy="2031325"/>
          </a:xfrm>
          <a:prstGeom prst="rect">
            <a:avLst/>
          </a:prstGeom>
          <a:noFill/>
        </p:spPr>
        <p:txBody>
          <a:bodyPr wrap="square" rtlCol="0">
            <a:spAutoFit/>
          </a:bodyPr>
          <a:lstStyle/>
          <a:p>
            <a:r>
              <a:rPr lang="en-IN" dirty="0"/>
              <a:t>SELECT CAST (SUM (total) AS DECIMAL (10,2)) as </a:t>
            </a:r>
            <a:r>
              <a:rPr lang="en-IN" dirty="0" err="1"/>
              <a:t>total_inv</a:t>
            </a:r>
            <a:r>
              <a:rPr lang="en-IN" dirty="0"/>
              <a:t> , </a:t>
            </a:r>
            <a:r>
              <a:rPr lang="en-IN" dirty="0" err="1"/>
              <a:t>billing_city</a:t>
            </a:r>
            <a:r>
              <a:rPr lang="en-IN" dirty="0"/>
              <a:t> </a:t>
            </a:r>
            <a:endParaRPr lang="en-US" dirty="0"/>
          </a:p>
          <a:p>
            <a:r>
              <a:rPr lang="en-IN" dirty="0"/>
              <a:t>FROM invoice</a:t>
            </a:r>
            <a:endParaRPr lang="en-US" dirty="0"/>
          </a:p>
          <a:p>
            <a:r>
              <a:rPr lang="en-IN" dirty="0"/>
              <a:t>GROUP BY </a:t>
            </a:r>
            <a:r>
              <a:rPr lang="en-IN" dirty="0" err="1"/>
              <a:t>billing_city</a:t>
            </a:r>
            <a:endParaRPr lang="en-US" dirty="0"/>
          </a:p>
          <a:p>
            <a:r>
              <a:rPr lang="en-IN" dirty="0"/>
              <a:t>ORDER BY </a:t>
            </a:r>
            <a:r>
              <a:rPr lang="en-IN" dirty="0" err="1"/>
              <a:t>total_inv</a:t>
            </a:r>
            <a:r>
              <a:rPr lang="en-IN" dirty="0"/>
              <a:t> DESC</a:t>
            </a:r>
            <a:endParaRPr lang="en-US" dirty="0"/>
          </a:p>
          <a:p>
            <a:r>
              <a:rPr lang="en-IN" dirty="0"/>
              <a:t>LIMIT 1</a:t>
            </a:r>
            <a:endParaRPr lang="en-US" dirty="0"/>
          </a:p>
          <a:p>
            <a:endParaRPr lang="en-US" dirty="0"/>
          </a:p>
        </p:txBody>
      </p:sp>
      <p:sp>
        <p:nvSpPr>
          <p:cNvPr id="5" name="Rectangle 4"/>
          <p:cNvSpPr/>
          <p:nvPr/>
        </p:nvSpPr>
        <p:spPr>
          <a:xfrm>
            <a:off x="245937" y="3990104"/>
            <a:ext cx="1314784" cy="369332"/>
          </a:xfrm>
          <a:prstGeom prst="rect">
            <a:avLst/>
          </a:prstGeom>
        </p:spPr>
        <p:txBody>
          <a:bodyPr wrap="none">
            <a:spAutoFit/>
          </a:bodyPr>
          <a:lstStyle/>
          <a:p>
            <a:r>
              <a:rPr lang="en-US" dirty="0" smtClean="0"/>
              <a:t>    Output-</a:t>
            </a:r>
            <a:endParaRPr lang="en-US" dirty="0"/>
          </a:p>
        </p:txBody>
      </p:sp>
      <p:pic>
        <p:nvPicPr>
          <p:cNvPr id="8" name="Picture 7"/>
          <p:cNvPicPr/>
          <p:nvPr/>
        </p:nvPicPr>
        <p:blipFill>
          <a:blip r:embed="rId2"/>
          <a:stretch>
            <a:fillRect/>
          </a:stretch>
        </p:blipFill>
        <p:spPr>
          <a:xfrm>
            <a:off x="1960403" y="3990104"/>
            <a:ext cx="7774724" cy="25677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769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4" y="501456"/>
            <a:ext cx="8636001" cy="1477328"/>
          </a:xfrm>
          <a:prstGeom prst="rect">
            <a:avLst/>
          </a:prstGeom>
          <a:noFill/>
        </p:spPr>
        <p:txBody>
          <a:bodyPr wrap="square" rtlCol="0">
            <a:spAutoFit/>
          </a:bodyPr>
          <a:lstStyle/>
          <a:p>
            <a:r>
              <a:rPr lang="en-IN" b="1" dirty="0"/>
              <a:t>5. Who is the best customer? The customer who has spent the most money will be declared the best customer. Write a query that returns the person who has spent the most money.</a:t>
            </a:r>
            <a:endParaRPr lang="en-US" dirty="0"/>
          </a:p>
          <a:p>
            <a:r>
              <a:rPr lang="en-IN" b="1" dirty="0" smtClean="0"/>
              <a:t/>
            </a:r>
            <a:br>
              <a:rPr lang="en-IN" b="1" dirty="0" smtClean="0"/>
            </a:br>
            <a:endParaRPr lang="en-US" dirty="0"/>
          </a:p>
        </p:txBody>
      </p:sp>
      <p:sp>
        <p:nvSpPr>
          <p:cNvPr id="3" name="Rectangle 2"/>
          <p:cNvSpPr/>
          <p:nvPr/>
        </p:nvSpPr>
        <p:spPr>
          <a:xfrm>
            <a:off x="-10917" y="1609452"/>
            <a:ext cx="1452642" cy="369332"/>
          </a:xfrm>
          <a:prstGeom prst="rect">
            <a:avLst/>
          </a:prstGeom>
        </p:spPr>
        <p:txBody>
          <a:bodyPr wrap="none">
            <a:spAutoFit/>
          </a:bodyPr>
          <a:lstStyle/>
          <a:p>
            <a:r>
              <a:rPr lang="en-US" dirty="0"/>
              <a:t> </a:t>
            </a:r>
            <a:r>
              <a:rPr lang="en-US" dirty="0" smtClean="0"/>
              <a:t>    Solution-</a:t>
            </a:r>
            <a:endParaRPr lang="en-US" dirty="0"/>
          </a:p>
        </p:txBody>
      </p:sp>
      <p:sp>
        <p:nvSpPr>
          <p:cNvPr id="4" name="TextBox 3"/>
          <p:cNvSpPr txBox="1"/>
          <p:nvPr/>
        </p:nvSpPr>
        <p:spPr>
          <a:xfrm>
            <a:off x="1644004" y="1395545"/>
            <a:ext cx="7657014" cy="2616101"/>
          </a:xfrm>
          <a:prstGeom prst="rect">
            <a:avLst/>
          </a:prstGeom>
          <a:noFill/>
        </p:spPr>
        <p:txBody>
          <a:bodyPr wrap="square" rtlCol="0">
            <a:spAutoFit/>
          </a:bodyPr>
          <a:lstStyle/>
          <a:p>
            <a:r>
              <a:rPr lang="en-IN" dirty="0"/>
              <a:t> </a:t>
            </a:r>
            <a:endParaRPr lang="en-US" dirty="0"/>
          </a:p>
          <a:p>
            <a:r>
              <a:rPr lang="en-IN" sz="1600" dirty="0"/>
              <a:t>SELECT </a:t>
            </a:r>
            <a:r>
              <a:rPr lang="en-IN" sz="1600" dirty="0" err="1"/>
              <a:t>c.customer_id</a:t>
            </a:r>
            <a:r>
              <a:rPr lang="en-IN" sz="1600" dirty="0"/>
              <a:t>, </a:t>
            </a:r>
            <a:r>
              <a:rPr lang="en-IN" sz="1600" dirty="0" err="1"/>
              <a:t>c.first_name</a:t>
            </a:r>
            <a:r>
              <a:rPr lang="en-IN" sz="1600" dirty="0"/>
              <a:t>, </a:t>
            </a:r>
            <a:r>
              <a:rPr lang="en-IN" sz="1600" dirty="0" err="1"/>
              <a:t>c.last_name</a:t>
            </a:r>
            <a:r>
              <a:rPr lang="en-IN" sz="1600" dirty="0"/>
              <a:t>, CAST (SUM (</a:t>
            </a:r>
            <a:r>
              <a:rPr lang="en-IN" sz="1600" dirty="0" err="1"/>
              <a:t>i.total</a:t>
            </a:r>
            <a:r>
              <a:rPr lang="en-IN" sz="1600" dirty="0"/>
              <a:t>)AS DECIMAL (10,2)) AS </a:t>
            </a:r>
            <a:r>
              <a:rPr lang="en-IN" sz="1600" dirty="0" err="1"/>
              <a:t>total_money_spent</a:t>
            </a:r>
            <a:endParaRPr lang="en-US" sz="1600" dirty="0"/>
          </a:p>
          <a:p>
            <a:r>
              <a:rPr lang="en-IN" sz="1600" dirty="0"/>
              <a:t>FROM invoice AS </a:t>
            </a:r>
            <a:r>
              <a:rPr lang="en-IN" sz="1600" dirty="0" err="1"/>
              <a:t>i</a:t>
            </a:r>
            <a:endParaRPr lang="en-US" sz="1600" dirty="0"/>
          </a:p>
          <a:p>
            <a:r>
              <a:rPr lang="en-IN" sz="1600" dirty="0"/>
              <a:t>JOIN customer  AS c</a:t>
            </a:r>
            <a:endParaRPr lang="en-US" sz="1600" dirty="0"/>
          </a:p>
          <a:p>
            <a:r>
              <a:rPr lang="en-IN" sz="1600" dirty="0"/>
              <a:t>ON </a:t>
            </a:r>
            <a:r>
              <a:rPr lang="en-IN" sz="1600" dirty="0" err="1"/>
              <a:t>i.customer_id</a:t>
            </a:r>
            <a:r>
              <a:rPr lang="en-IN" sz="1600" dirty="0"/>
              <a:t> = </a:t>
            </a:r>
            <a:r>
              <a:rPr lang="en-IN" sz="1600" dirty="0" err="1"/>
              <a:t>c.customer_id</a:t>
            </a:r>
            <a:endParaRPr lang="en-US" sz="1600" dirty="0"/>
          </a:p>
          <a:p>
            <a:r>
              <a:rPr lang="en-IN" sz="1600" dirty="0"/>
              <a:t>GROUP BY 1, 2, 3</a:t>
            </a:r>
            <a:endParaRPr lang="en-US" sz="1600" dirty="0"/>
          </a:p>
          <a:p>
            <a:r>
              <a:rPr lang="en-IN" sz="1600" dirty="0"/>
              <a:t>ORDER BY </a:t>
            </a:r>
            <a:r>
              <a:rPr lang="en-IN" sz="1600" dirty="0" err="1"/>
              <a:t>total_money_spent</a:t>
            </a:r>
            <a:r>
              <a:rPr lang="en-IN" sz="1600" dirty="0"/>
              <a:t> DESC</a:t>
            </a:r>
            <a:endParaRPr lang="en-US" sz="1600" dirty="0"/>
          </a:p>
          <a:p>
            <a:r>
              <a:rPr lang="en-IN" sz="1600" dirty="0"/>
              <a:t>LIMIT 1</a:t>
            </a:r>
            <a:endParaRPr lang="en-US" sz="1600" dirty="0"/>
          </a:p>
          <a:p>
            <a:endParaRPr lang="en-US" dirty="0"/>
          </a:p>
        </p:txBody>
      </p:sp>
      <p:sp>
        <p:nvSpPr>
          <p:cNvPr id="5" name="Rectangle 4"/>
          <p:cNvSpPr/>
          <p:nvPr/>
        </p:nvSpPr>
        <p:spPr>
          <a:xfrm>
            <a:off x="126941" y="3974665"/>
            <a:ext cx="1314784" cy="369332"/>
          </a:xfrm>
          <a:prstGeom prst="rect">
            <a:avLst/>
          </a:prstGeom>
        </p:spPr>
        <p:txBody>
          <a:bodyPr wrap="none">
            <a:spAutoFit/>
          </a:bodyPr>
          <a:lstStyle/>
          <a:p>
            <a:r>
              <a:rPr lang="en-US" dirty="0" smtClean="0"/>
              <a:t>    Output-</a:t>
            </a:r>
            <a:endParaRPr lang="en-US" dirty="0"/>
          </a:p>
        </p:txBody>
      </p:sp>
      <p:pic>
        <p:nvPicPr>
          <p:cNvPr id="7" name="Picture 6"/>
          <p:cNvPicPr/>
          <p:nvPr/>
        </p:nvPicPr>
        <p:blipFill>
          <a:blip r:embed="rId2"/>
          <a:stretch>
            <a:fillRect/>
          </a:stretch>
        </p:blipFill>
        <p:spPr>
          <a:xfrm>
            <a:off x="1710950" y="4073201"/>
            <a:ext cx="8088832" cy="248461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952021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63</TotalTime>
  <Words>879</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created xsi:type="dcterms:W3CDTF">2024-07-02T13:08:30Z</dcterms:created>
  <dcterms:modified xsi:type="dcterms:W3CDTF">2024-07-02T14:15:12Z</dcterms:modified>
</cp:coreProperties>
</file>