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65cb9c33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65cb9c33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zero.webappsecurity.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3258" y="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TASK-2</a:t>
            </a:r>
            <a:endParaRPr/>
          </a:p>
        </p:txBody>
      </p:sp>
      <p:sp>
        <p:nvSpPr>
          <p:cNvPr id="129" name="Google Shape;129;p13"/>
          <p:cNvSpPr txBox="1"/>
          <p:nvPr/>
        </p:nvSpPr>
        <p:spPr>
          <a:xfrm>
            <a:off x="784475" y="2208200"/>
            <a:ext cx="7866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solidFill>
                  <a:schemeClr val="lt1"/>
                </a:solidFill>
                <a:latin typeface="Roboto"/>
                <a:ea typeface="Roboto"/>
                <a:cs typeface="Roboto"/>
                <a:sym typeface="Roboto"/>
              </a:rPr>
              <a:t>Finding Vulnerabilities and loophole using Automatic Vulnerability Scanner on website</a:t>
            </a:r>
            <a:endParaRPr sz="16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rotWithShape="1">
          <a:blip r:embed="rId3">
            <a:alphaModFix/>
          </a:blip>
          <a:srcRect b="3801" l="0" r="0" t="0"/>
          <a:stretch/>
        </p:blipFill>
        <p:spPr>
          <a:xfrm>
            <a:off x="232000" y="460800"/>
            <a:ext cx="8488325" cy="4593151"/>
          </a:xfrm>
          <a:prstGeom prst="rect">
            <a:avLst/>
          </a:prstGeom>
          <a:noFill/>
          <a:ln>
            <a:noFill/>
          </a:ln>
        </p:spPr>
      </p:pic>
      <p:sp>
        <p:nvSpPr>
          <p:cNvPr id="135" name="Google Shape;135;p14"/>
          <p:cNvSpPr txBox="1"/>
          <p:nvPr/>
        </p:nvSpPr>
        <p:spPr>
          <a:xfrm>
            <a:off x="327900" y="0"/>
            <a:ext cx="8488200" cy="4368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lang="en-GB" sz="1725">
                <a:solidFill>
                  <a:schemeClr val="lt1"/>
                </a:solidFill>
                <a:latin typeface="Calibri"/>
                <a:ea typeface="Calibri"/>
                <a:cs typeface="Calibri"/>
                <a:sym typeface="Calibri"/>
              </a:rPr>
              <a:t>The ScreenShots of the Netsparker analysis ar</a:t>
            </a:r>
            <a:r>
              <a:rPr lang="en-GB" sz="1725">
                <a:solidFill>
                  <a:schemeClr val="lt1"/>
                </a:solidFill>
                <a:latin typeface="Calibri"/>
                <a:ea typeface="Calibri"/>
                <a:cs typeface="Calibri"/>
                <a:sym typeface="Calibri"/>
              </a:rPr>
              <a:t>e added.</a:t>
            </a:r>
            <a:endParaRPr sz="1725">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p:cNvPicPr preferRelativeResize="0"/>
          <p:nvPr/>
        </p:nvPicPr>
        <p:blipFill rotWithShape="1">
          <a:blip r:embed="rId3">
            <a:alphaModFix/>
          </a:blip>
          <a:srcRect b="4550" l="0" r="0" t="0"/>
          <a:stretch/>
        </p:blipFill>
        <p:spPr>
          <a:xfrm>
            <a:off x="-41725" y="0"/>
            <a:ext cx="918572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6"/>
          <p:cNvPicPr preferRelativeResize="0"/>
          <p:nvPr/>
        </p:nvPicPr>
        <p:blipFill rotWithShape="1">
          <a:blip r:embed="rId3">
            <a:alphaModFix/>
          </a:blip>
          <a:srcRect b="3889" l="0" r="0" t="0"/>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3">
            <a:alphaModFix/>
          </a:blip>
          <a:srcRect b="4247" l="0" r="0" t="0"/>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nvSpPr>
        <p:spPr>
          <a:xfrm>
            <a:off x="336150" y="1124725"/>
            <a:ext cx="8471700" cy="32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solidFill>
                  <a:schemeClr val="lt1"/>
                </a:solidFill>
                <a:latin typeface="Roboto"/>
                <a:ea typeface="Roboto"/>
                <a:cs typeface="Roboto"/>
                <a:sym typeface="Roboto"/>
              </a:rPr>
              <a:t>Causes for XSS</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GB" sz="1300">
                <a:solidFill>
                  <a:srgbClr val="695D46"/>
                </a:solidFill>
                <a:latin typeface="Roboto"/>
                <a:ea typeface="Roboto"/>
                <a:cs typeface="Roboto"/>
                <a:sym typeface="Roboto"/>
              </a:rPr>
              <a:t>Data enters a Web application through an untrusted source, most frequently a web request.</a:t>
            </a:r>
            <a:endParaRPr sz="1300">
              <a:solidFill>
                <a:srgbClr val="695D46"/>
              </a:solidFill>
              <a:latin typeface="Roboto"/>
              <a:ea typeface="Roboto"/>
              <a:cs typeface="Roboto"/>
              <a:sym typeface="Roboto"/>
            </a:endParaRPr>
          </a:p>
          <a:p>
            <a:pPr indent="0" lvl="0" marL="0" rtl="0" algn="l">
              <a:lnSpc>
                <a:spcPct val="115000"/>
              </a:lnSpc>
              <a:spcBef>
                <a:spcPts val="0"/>
              </a:spcBef>
              <a:spcAft>
                <a:spcPts val="0"/>
              </a:spcAft>
              <a:buNone/>
            </a:pPr>
            <a:r>
              <a:rPr lang="en-GB" sz="1300">
                <a:solidFill>
                  <a:srgbClr val="695D46"/>
                </a:solidFill>
                <a:latin typeface="Roboto"/>
                <a:ea typeface="Roboto"/>
                <a:cs typeface="Roboto"/>
                <a:sym typeface="Roboto"/>
              </a:rPr>
              <a:t>The data is included in dynamic content that is sent to a web user without being validated for malicious content.</a:t>
            </a:r>
            <a:endParaRPr sz="1300">
              <a:solidFill>
                <a:srgbClr val="695D46"/>
              </a:solidFill>
              <a:latin typeface="Roboto"/>
              <a:ea typeface="Roboto"/>
              <a:cs typeface="Roboto"/>
              <a:sym typeface="Roboto"/>
            </a:endParaRPr>
          </a:p>
          <a:p>
            <a:pPr indent="0" lvl="0" marL="0" rtl="0" algn="l">
              <a:lnSpc>
                <a:spcPct val="115000"/>
              </a:lnSpc>
              <a:spcBef>
                <a:spcPts val="1200"/>
              </a:spcBef>
              <a:spcAft>
                <a:spcPts val="0"/>
              </a:spcAft>
              <a:buNone/>
            </a:pPr>
            <a:r>
              <a:rPr lang="en-GB" sz="1500">
                <a:solidFill>
                  <a:schemeClr val="lt1"/>
                </a:solidFill>
                <a:latin typeface="Roboto"/>
                <a:ea typeface="Roboto"/>
                <a:cs typeface="Roboto"/>
                <a:sym typeface="Roboto"/>
              </a:rPr>
              <a:t>Impact</a:t>
            </a:r>
            <a:endParaRPr sz="15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en-GB" sz="1300">
                <a:solidFill>
                  <a:srgbClr val="695D46"/>
                </a:solidFill>
                <a:latin typeface="Roboto"/>
                <a:ea typeface="Roboto"/>
                <a:cs typeface="Roboto"/>
                <a:sym typeface="Roboto"/>
              </a:rPr>
              <a:t>Cross site scripting attacks can have devastating consequences. Code injected into a vulnerable application can exfiltrate data or install malware on the user’s machine. Attackers can masquerade as authorized users via session cookies, allowing them to perform any action allowed by the user account.</a:t>
            </a:r>
            <a:endParaRPr sz="1300">
              <a:solidFill>
                <a:srgbClr val="695D46"/>
              </a:solidFill>
              <a:latin typeface="Roboto"/>
              <a:ea typeface="Roboto"/>
              <a:cs typeface="Roboto"/>
              <a:sym typeface="Roboto"/>
            </a:endParaRPr>
          </a:p>
          <a:p>
            <a:pPr indent="0" lvl="0" marL="0" rtl="0" algn="l">
              <a:lnSpc>
                <a:spcPct val="115000"/>
              </a:lnSpc>
              <a:spcBef>
                <a:spcPts val="1200"/>
              </a:spcBef>
              <a:spcAft>
                <a:spcPts val="0"/>
              </a:spcAft>
              <a:buNone/>
            </a:pPr>
            <a:r>
              <a:rPr lang="en-GB" sz="1300">
                <a:solidFill>
                  <a:srgbClr val="695D46"/>
                </a:solidFill>
                <a:latin typeface="Roboto"/>
                <a:ea typeface="Roboto"/>
                <a:cs typeface="Roboto"/>
                <a:sym typeface="Roboto"/>
              </a:rPr>
              <a:t>XSS can also impact a business’s reputation. An attacker can deface a corporate website by altering its content, thereby damaging the company’s image or spreading misinformation. A hacker can also change the instructions given to users who visit the target website, misdirecting their behavior. This scenario is particularly dangerous if the target is a government website or provides vital resources in times of crisis.</a:t>
            </a:r>
            <a:endParaRPr sz="1300">
              <a:solidFill>
                <a:srgbClr val="695D4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434075" y="243175"/>
            <a:ext cx="8440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300">
                <a:solidFill>
                  <a:schemeClr val="dk2"/>
                </a:solidFill>
                <a:latin typeface="Calibri"/>
                <a:ea typeface="Calibri"/>
                <a:cs typeface="Calibri"/>
                <a:sym typeface="Calibri"/>
              </a:rPr>
              <a:t>Cross-site Scripting via Remote File Inclusion was discovered to be available on the aforementioned site, which should not be overlooked because this vulnerability allows a person to make changes to the site utilising dynamic scripts. This opens up the possibility of a wide range of attacks. A user can alter the site's design with dynamic scripts, they can create unwanted pop-ups or notifications, making the site less user-friendly, and they can leak cookies from browsers.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Clr>
                <a:srgbClr val="000000"/>
              </a:buClr>
              <a:buSzPts val="1400"/>
              <a:buFont typeface="Arial"/>
              <a:buNone/>
            </a:pPr>
            <a:r>
              <a:rPr b="1" lang="en-GB" sz="1200">
                <a:latin typeface="Times New Roman"/>
                <a:ea typeface="Times New Roman"/>
                <a:cs typeface="Times New Roman"/>
                <a:sym typeface="Times New Roman"/>
              </a:rPr>
              <a:t>Site Name: </a:t>
            </a:r>
            <a:r>
              <a:rPr lang="en-GB" sz="1200">
                <a:latin typeface="Times New Roman"/>
                <a:ea typeface="Times New Roman"/>
                <a:cs typeface="Times New Roman"/>
                <a:sym typeface="Times New Roman"/>
              </a:rPr>
              <a:t>Zero Bank’s Website</a:t>
            </a:r>
            <a:endParaRPr sz="1200">
              <a:latin typeface="Times New Roman"/>
              <a:ea typeface="Times New Roman"/>
              <a:cs typeface="Times New Roman"/>
              <a:sym typeface="Times New Roman"/>
            </a:endParaRPr>
          </a:p>
          <a:p>
            <a:pPr indent="0" lvl="0" marL="0" rtl="0" algn="l">
              <a:spcBef>
                <a:spcPts val="0"/>
              </a:spcBef>
              <a:spcAft>
                <a:spcPts val="0"/>
              </a:spcAft>
              <a:buClr>
                <a:srgbClr val="000000"/>
              </a:buClr>
              <a:buSzPts val="1400"/>
              <a:buFont typeface="Arial"/>
              <a:buNone/>
            </a:pPr>
            <a:r>
              <a:rPr b="1" lang="en-GB" sz="1200">
                <a:latin typeface="Times New Roman"/>
                <a:ea typeface="Times New Roman"/>
                <a:cs typeface="Times New Roman"/>
                <a:sym typeface="Times New Roman"/>
              </a:rPr>
              <a:t>URL :  </a:t>
            </a:r>
            <a:r>
              <a:rPr lang="en-GB" sz="12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http://zero.webappsecurity.com/</a:t>
            </a:r>
            <a:endParaRPr sz="12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Impact: </a:t>
            </a:r>
            <a:r>
              <a:rPr lang="en-GB">
                <a:latin typeface="Times New Roman"/>
                <a:ea typeface="Times New Roman"/>
                <a:cs typeface="Times New Roman"/>
                <a:sym typeface="Times New Roman"/>
              </a:rPr>
              <a:t>An attacker can easily obtain session details and change the website's appearance, as well as change the data going from the user to the server.</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Solution: </a:t>
            </a:r>
            <a:endParaRPr b="1" i="0" sz="1400" u="none" cap="none" strike="noStrike">
              <a:solidFill>
                <a:srgbClr val="00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rgbClr val="333332"/>
              </a:buClr>
              <a:buSzPts val="1200"/>
              <a:buFont typeface="Arial"/>
              <a:buChar char="●"/>
            </a:pPr>
            <a:r>
              <a:rPr b="1" i="0" lang="en-GB" sz="1200" u="none" cap="none" strike="noStrike">
                <a:solidFill>
                  <a:srgbClr val="333332"/>
                </a:solidFill>
                <a:highlight>
                  <a:srgbClr val="FFFFFF"/>
                </a:highlight>
                <a:latin typeface="Times New Roman"/>
                <a:ea typeface="Times New Roman"/>
                <a:cs typeface="Times New Roman"/>
                <a:sym typeface="Times New Roman"/>
              </a:rPr>
              <a:t>Filter input on arrival.</a:t>
            </a:r>
            <a:r>
              <a:rPr i="0" lang="en-GB" sz="1200" u="none" cap="none" strike="noStrike">
                <a:solidFill>
                  <a:srgbClr val="333332"/>
                </a:solidFill>
                <a:highlight>
                  <a:srgbClr val="FFFFFF"/>
                </a:highlight>
                <a:latin typeface="Times New Roman"/>
                <a:ea typeface="Times New Roman"/>
                <a:cs typeface="Times New Roman"/>
                <a:sym typeface="Times New Roman"/>
              </a:rPr>
              <a:t> At the point where user input is received, filter as strictly as possible based on what is expected or valid input.</a:t>
            </a:r>
            <a:endParaRPr i="0" sz="1200" u="none" cap="none" strike="noStrike">
              <a:solidFill>
                <a:srgbClr val="333332"/>
              </a:solidFill>
              <a:highlight>
                <a:srgbClr val="FFFFFF"/>
              </a:highlight>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rgbClr val="333332"/>
              </a:buClr>
              <a:buSzPts val="1200"/>
              <a:buFont typeface="Arial"/>
              <a:buChar char="●"/>
            </a:pPr>
            <a:r>
              <a:rPr b="1" i="0" lang="en-GB" sz="1200" u="none" cap="none" strike="noStrike">
                <a:solidFill>
                  <a:srgbClr val="333332"/>
                </a:solidFill>
                <a:highlight>
                  <a:srgbClr val="FFFFFF"/>
                </a:highlight>
                <a:latin typeface="Times New Roman"/>
                <a:ea typeface="Times New Roman"/>
                <a:cs typeface="Times New Roman"/>
                <a:sym typeface="Times New Roman"/>
              </a:rPr>
              <a:t>Encode data on output.</a:t>
            </a:r>
            <a:r>
              <a:rPr i="0" lang="en-GB" sz="1200" u="none" cap="none" strike="noStrike">
                <a:solidFill>
                  <a:srgbClr val="333332"/>
                </a:solidFill>
                <a:highlight>
                  <a:srgbClr val="FFFFFF"/>
                </a:highlight>
                <a:latin typeface="Times New Roman"/>
                <a:ea typeface="Times New Roman"/>
                <a:cs typeface="Times New Roman"/>
                <a:sym typeface="Times New Roman"/>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i="0" sz="1200" u="none" cap="none" strike="noStrike">
              <a:solidFill>
                <a:srgbClr val="333332"/>
              </a:solidFill>
              <a:highlight>
                <a:srgbClr val="FFFFFF"/>
              </a:highlight>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p:txBody>
      </p:sp>
      <p:sp>
        <p:nvSpPr>
          <p:cNvPr id="161" name="Google Shape;161;p19"/>
          <p:cNvSpPr txBox="1"/>
          <p:nvPr/>
        </p:nvSpPr>
        <p:spPr>
          <a:xfrm>
            <a:off x="2326100" y="243175"/>
            <a:ext cx="4198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200">
                <a:solidFill>
                  <a:schemeClr val="lt1"/>
                </a:solidFill>
                <a:latin typeface="Calibri"/>
                <a:ea typeface="Calibri"/>
                <a:cs typeface="Calibri"/>
                <a:sym typeface="Calibri"/>
              </a:rPr>
              <a:t>Report</a:t>
            </a:r>
            <a:endParaRPr sz="2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