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6/30/2024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6/30/2024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1E25-B2BF-5737-D4F7-3DA7EEA6E15A}"/>
              </a:ext>
            </a:extLst>
          </p:cNvPr>
          <p:cNvSpPr>
            <a:spLocks noGrp="1"/>
          </p:cNvSpPr>
          <p:nvPr>
            <p:ph type="ctrTitle"/>
          </p:nvPr>
        </p:nvSpPr>
        <p:spPr/>
        <p:txBody>
          <a:bodyPr/>
          <a:lstStyle/>
          <a:p>
            <a:r>
              <a:rPr lang="en-IN" dirty="0"/>
              <a:t>2024 Lok Sabha Election Analysis</a:t>
            </a:r>
          </a:p>
        </p:txBody>
      </p:sp>
      <p:sp>
        <p:nvSpPr>
          <p:cNvPr id="3" name="Subtitle 2">
            <a:extLst>
              <a:ext uri="{FF2B5EF4-FFF2-40B4-BE49-F238E27FC236}">
                <a16:creationId xmlns:a16="http://schemas.microsoft.com/office/drawing/2014/main" id="{C72D6691-1340-FA00-EA26-7390A8E03FB2}"/>
              </a:ext>
            </a:extLst>
          </p:cNvPr>
          <p:cNvSpPr>
            <a:spLocks noGrp="1"/>
          </p:cNvSpPr>
          <p:nvPr>
            <p:ph type="subTitle" idx="1"/>
          </p:nvPr>
        </p:nvSpPr>
        <p:spPr/>
        <p:txBody>
          <a:bodyPr/>
          <a:lstStyle/>
          <a:p>
            <a:r>
              <a:rPr lang="en-IN" dirty="0"/>
              <a:t>Ankith b </a:t>
            </a:r>
            <a:r>
              <a:rPr lang="en-IN" dirty="0" err="1"/>
              <a:t>kumar</a:t>
            </a:r>
            <a:endParaRPr lang="en-IN" dirty="0"/>
          </a:p>
          <a:p>
            <a:r>
              <a:rPr lang="en-IN" dirty="0" err="1"/>
              <a:t>Kalvium</a:t>
            </a:r>
            <a:r>
              <a:rPr lang="en-IN" dirty="0"/>
              <a:t> task</a:t>
            </a:r>
          </a:p>
        </p:txBody>
      </p:sp>
    </p:spTree>
    <p:extLst>
      <p:ext uri="{BB962C8B-B14F-4D97-AF65-F5344CB8AC3E}">
        <p14:creationId xmlns:p14="http://schemas.microsoft.com/office/powerpoint/2010/main" val="3025953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7985-6526-98F1-2A03-1C67D641C8A2}"/>
              </a:ext>
            </a:extLst>
          </p:cNvPr>
          <p:cNvSpPr>
            <a:spLocks noGrp="1"/>
          </p:cNvSpPr>
          <p:nvPr>
            <p:ph type="title"/>
          </p:nvPr>
        </p:nvSpPr>
        <p:spPr/>
        <p:txBody>
          <a:bodyPr/>
          <a:lstStyle/>
          <a:p>
            <a:r>
              <a:rPr lang="en-IN" dirty="0"/>
              <a:t>Insight 9 :BJP vs INC</a:t>
            </a:r>
          </a:p>
        </p:txBody>
      </p:sp>
      <p:pic>
        <p:nvPicPr>
          <p:cNvPr id="5" name="Content Placeholder 4">
            <a:extLst>
              <a:ext uri="{FF2B5EF4-FFF2-40B4-BE49-F238E27FC236}">
                <a16:creationId xmlns:a16="http://schemas.microsoft.com/office/drawing/2014/main" id="{A26A3102-969A-B247-284E-A4399167A6A7}"/>
              </a:ext>
            </a:extLst>
          </p:cNvPr>
          <p:cNvPicPr>
            <a:picLocks noGrp="1" noChangeAspect="1"/>
          </p:cNvPicPr>
          <p:nvPr>
            <p:ph idx="1"/>
          </p:nvPr>
        </p:nvPicPr>
        <p:blipFill>
          <a:blip r:embed="rId2"/>
          <a:stretch>
            <a:fillRect/>
          </a:stretch>
        </p:blipFill>
        <p:spPr>
          <a:xfrm>
            <a:off x="592236" y="2750984"/>
            <a:ext cx="6073422" cy="3416300"/>
          </a:xfrm>
        </p:spPr>
      </p:pic>
      <p:sp>
        <p:nvSpPr>
          <p:cNvPr id="6" name="TextBox 5">
            <a:extLst>
              <a:ext uri="{FF2B5EF4-FFF2-40B4-BE49-F238E27FC236}">
                <a16:creationId xmlns:a16="http://schemas.microsoft.com/office/drawing/2014/main" id="{9F92243E-BF65-22B1-6295-3082DC3B8BB9}"/>
              </a:ext>
            </a:extLst>
          </p:cNvPr>
          <p:cNvSpPr txBox="1"/>
          <p:nvPr/>
        </p:nvSpPr>
        <p:spPr>
          <a:xfrm>
            <a:off x="7226710" y="2831690"/>
            <a:ext cx="3952567" cy="2585323"/>
          </a:xfrm>
          <a:prstGeom prst="rect">
            <a:avLst/>
          </a:prstGeom>
          <a:noFill/>
        </p:spPr>
        <p:txBody>
          <a:bodyPr wrap="square" rtlCol="0">
            <a:spAutoFit/>
          </a:bodyPr>
          <a:lstStyle/>
          <a:p>
            <a:r>
              <a:rPr lang="en-US" dirty="0">
                <a:effectLst/>
              </a:rPr>
              <a:t>This shows the state wise vote distribution for </a:t>
            </a:r>
            <a:r>
              <a:rPr lang="en-US" dirty="0" err="1">
                <a:effectLst/>
              </a:rPr>
              <a:t>Bharatiya</a:t>
            </a:r>
            <a:r>
              <a:rPr lang="en-US" dirty="0">
                <a:effectLst/>
              </a:rPr>
              <a:t> Janata Party and Indian National Congress with INC giving tough competition to BJP along </a:t>
            </a:r>
            <a:r>
              <a:rPr lang="en-US" dirty="0" err="1">
                <a:effectLst/>
              </a:rPr>
              <a:t>ith</a:t>
            </a:r>
            <a:r>
              <a:rPr lang="en-US" dirty="0">
                <a:effectLst/>
              </a:rPr>
              <a:t> the INDIA alliance it formed lost BJP the majority of over 400 seats that it saw in the previous few elections.</a:t>
            </a:r>
            <a:endParaRPr lang="en-IN" dirty="0"/>
          </a:p>
        </p:txBody>
      </p:sp>
    </p:spTree>
    <p:extLst>
      <p:ext uri="{BB962C8B-B14F-4D97-AF65-F5344CB8AC3E}">
        <p14:creationId xmlns:p14="http://schemas.microsoft.com/office/powerpoint/2010/main" val="152431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D49A-A33F-0D1C-BC64-3FB042D3E2AF}"/>
              </a:ext>
            </a:extLst>
          </p:cNvPr>
          <p:cNvSpPr>
            <a:spLocks noGrp="1"/>
          </p:cNvSpPr>
          <p:nvPr>
            <p:ph type="title"/>
          </p:nvPr>
        </p:nvSpPr>
        <p:spPr/>
        <p:txBody>
          <a:bodyPr/>
          <a:lstStyle/>
          <a:p>
            <a:r>
              <a:rPr lang="en-IN" dirty="0"/>
              <a:t>Insight 10 : Story of the Largest Constituency</a:t>
            </a:r>
          </a:p>
        </p:txBody>
      </p:sp>
      <p:pic>
        <p:nvPicPr>
          <p:cNvPr id="5" name="Content Placeholder 4">
            <a:extLst>
              <a:ext uri="{FF2B5EF4-FFF2-40B4-BE49-F238E27FC236}">
                <a16:creationId xmlns:a16="http://schemas.microsoft.com/office/drawing/2014/main" id="{292C32F4-30B2-E180-23A7-BD5260C151B1}"/>
              </a:ext>
            </a:extLst>
          </p:cNvPr>
          <p:cNvPicPr>
            <a:picLocks noGrp="1" noChangeAspect="1"/>
          </p:cNvPicPr>
          <p:nvPr>
            <p:ph idx="1"/>
          </p:nvPr>
        </p:nvPicPr>
        <p:blipFill>
          <a:blip r:embed="rId2"/>
          <a:stretch>
            <a:fillRect/>
          </a:stretch>
        </p:blipFill>
        <p:spPr>
          <a:xfrm>
            <a:off x="523412" y="2770648"/>
            <a:ext cx="6073422" cy="3416300"/>
          </a:xfrm>
        </p:spPr>
      </p:pic>
      <p:sp>
        <p:nvSpPr>
          <p:cNvPr id="6" name="TextBox 5">
            <a:extLst>
              <a:ext uri="{FF2B5EF4-FFF2-40B4-BE49-F238E27FC236}">
                <a16:creationId xmlns:a16="http://schemas.microsoft.com/office/drawing/2014/main" id="{E6EEEB81-3995-EB5B-56AB-58477BF5131F}"/>
              </a:ext>
            </a:extLst>
          </p:cNvPr>
          <p:cNvSpPr txBox="1"/>
          <p:nvPr/>
        </p:nvSpPr>
        <p:spPr>
          <a:xfrm>
            <a:off x="7148052" y="2851355"/>
            <a:ext cx="4109883" cy="1754326"/>
          </a:xfrm>
          <a:prstGeom prst="rect">
            <a:avLst/>
          </a:prstGeom>
          <a:noFill/>
        </p:spPr>
        <p:txBody>
          <a:bodyPr wrap="square" rtlCol="0">
            <a:spAutoFit/>
          </a:bodyPr>
          <a:lstStyle/>
          <a:p>
            <a:r>
              <a:rPr lang="en-US" dirty="0">
                <a:effectLst/>
              </a:rPr>
              <a:t>The Largest Constituencies with the most voters saw large number of votes going to the </a:t>
            </a:r>
            <a:r>
              <a:rPr lang="en-US" dirty="0" err="1">
                <a:effectLst/>
              </a:rPr>
              <a:t>Bharatiya</a:t>
            </a:r>
            <a:r>
              <a:rPr lang="en-US" dirty="0">
                <a:effectLst/>
              </a:rPr>
              <a:t> Janata Party which shows that they focused on obtaining more votes in these constituencies</a:t>
            </a:r>
            <a:endParaRPr lang="en-IN" dirty="0"/>
          </a:p>
        </p:txBody>
      </p:sp>
    </p:spTree>
    <p:extLst>
      <p:ext uri="{BB962C8B-B14F-4D97-AF65-F5344CB8AC3E}">
        <p14:creationId xmlns:p14="http://schemas.microsoft.com/office/powerpoint/2010/main" val="379134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0427-9D1D-4597-E7AE-90E3768913E8}"/>
              </a:ext>
            </a:extLst>
          </p:cNvPr>
          <p:cNvSpPr>
            <a:spLocks noGrp="1"/>
          </p:cNvSpPr>
          <p:nvPr>
            <p:ph type="title"/>
          </p:nvPr>
        </p:nvSpPr>
        <p:spPr>
          <a:xfrm>
            <a:off x="2108682" y="3657874"/>
            <a:ext cx="8761413" cy="706964"/>
          </a:xfrm>
        </p:spPr>
        <p:txBody>
          <a:bodyPr/>
          <a:lstStyle/>
          <a:p>
            <a:pPr algn="ctr"/>
            <a:r>
              <a:rPr lang="en-IN" dirty="0">
                <a:solidFill>
                  <a:schemeClr val="tx1"/>
                </a:solidFill>
              </a:rPr>
              <a:t>Thank You</a:t>
            </a:r>
          </a:p>
        </p:txBody>
      </p:sp>
    </p:spTree>
    <p:extLst>
      <p:ext uri="{BB962C8B-B14F-4D97-AF65-F5344CB8AC3E}">
        <p14:creationId xmlns:p14="http://schemas.microsoft.com/office/powerpoint/2010/main" val="169930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3213-DA7A-14F2-1C0E-5254A0E4CF79}"/>
              </a:ext>
            </a:extLst>
          </p:cNvPr>
          <p:cNvSpPr>
            <a:spLocks noGrp="1"/>
          </p:cNvSpPr>
          <p:nvPr>
            <p:ph type="title"/>
          </p:nvPr>
        </p:nvSpPr>
        <p:spPr/>
        <p:txBody>
          <a:bodyPr/>
          <a:lstStyle/>
          <a:p>
            <a:r>
              <a:rPr lang="en-IN" dirty="0"/>
              <a:t>Insight 1 : Candidates Trend</a:t>
            </a:r>
          </a:p>
        </p:txBody>
      </p:sp>
      <p:pic>
        <p:nvPicPr>
          <p:cNvPr id="5" name="Content Placeholder 4">
            <a:extLst>
              <a:ext uri="{FF2B5EF4-FFF2-40B4-BE49-F238E27FC236}">
                <a16:creationId xmlns:a16="http://schemas.microsoft.com/office/drawing/2014/main" id="{31C7EC9F-1467-E030-B7D9-E701A708AC34}"/>
              </a:ext>
            </a:extLst>
          </p:cNvPr>
          <p:cNvPicPr>
            <a:picLocks noGrp="1" noChangeAspect="1"/>
          </p:cNvPicPr>
          <p:nvPr>
            <p:ph idx="1"/>
          </p:nvPr>
        </p:nvPicPr>
        <p:blipFill>
          <a:blip r:embed="rId2"/>
          <a:stretch>
            <a:fillRect/>
          </a:stretch>
        </p:blipFill>
        <p:spPr>
          <a:xfrm>
            <a:off x="572573" y="2829642"/>
            <a:ext cx="6073422" cy="3416300"/>
          </a:xfrm>
        </p:spPr>
      </p:pic>
      <p:sp>
        <p:nvSpPr>
          <p:cNvPr id="6" name="TextBox 5">
            <a:extLst>
              <a:ext uri="{FF2B5EF4-FFF2-40B4-BE49-F238E27FC236}">
                <a16:creationId xmlns:a16="http://schemas.microsoft.com/office/drawing/2014/main" id="{B8BAC8FA-EF94-7452-7AE5-90BB568C8324}"/>
              </a:ext>
            </a:extLst>
          </p:cNvPr>
          <p:cNvSpPr txBox="1"/>
          <p:nvPr/>
        </p:nvSpPr>
        <p:spPr>
          <a:xfrm>
            <a:off x="7384026" y="3136490"/>
            <a:ext cx="3549445" cy="2585323"/>
          </a:xfrm>
          <a:prstGeom prst="rect">
            <a:avLst/>
          </a:prstGeom>
          <a:noFill/>
        </p:spPr>
        <p:txBody>
          <a:bodyPr wrap="square" rtlCol="0">
            <a:spAutoFit/>
          </a:bodyPr>
          <a:lstStyle/>
          <a:p>
            <a:r>
              <a:rPr lang="en-US" dirty="0">
                <a:effectLst/>
              </a:rPr>
              <a:t>This shows that the most strong candidates ( those with the most votes are a part of Indian National Congress but Bhartiya Janata Party has overall more number of strong candidates on their side hence ensuring their majority in the election</a:t>
            </a:r>
            <a:endParaRPr lang="en-IN" dirty="0"/>
          </a:p>
        </p:txBody>
      </p:sp>
    </p:spTree>
    <p:extLst>
      <p:ext uri="{BB962C8B-B14F-4D97-AF65-F5344CB8AC3E}">
        <p14:creationId xmlns:p14="http://schemas.microsoft.com/office/powerpoint/2010/main" val="270055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039A-CFEF-0285-CC7E-A8B5B475DE7F}"/>
              </a:ext>
            </a:extLst>
          </p:cNvPr>
          <p:cNvSpPr>
            <a:spLocks noGrp="1"/>
          </p:cNvSpPr>
          <p:nvPr>
            <p:ph type="title"/>
          </p:nvPr>
        </p:nvSpPr>
        <p:spPr/>
        <p:txBody>
          <a:bodyPr/>
          <a:lstStyle/>
          <a:p>
            <a:r>
              <a:rPr lang="en-IN" dirty="0"/>
              <a:t>Insight 2 : Winning Party Votes</a:t>
            </a:r>
          </a:p>
        </p:txBody>
      </p:sp>
      <p:pic>
        <p:nvPicPr>
          <p:cNvPr id="5" name="Content Placeholder 4">
            <a:extLst>
              <a:ext uri="{FF2B5EF4-FFF2-40B4-BE49-F238E27FC236}">
                <a16:creationId xmlns:a16="http://schemas.microsoft.com/office/drawing/2014/main" id="{9322CDAF-16C4-6539-FAEF-14BF768EF510}"/>
              </a:ext>
            </a:extLst>
          </p:cNvPr>
          <p:cNvPicPr>
            <a:picLocks noGrp="1" noChangeAspect="1"/>
          </p:cNvPicPr>
          <p:nvPr>
            <p:ph idx="1"/>
          </p:nvPr>
        </p:nvPicPr>
        <p:blipFill>
          <a:blip r:embed="rId2"/>
          <a:stretch>
            <a:fillRect/>
          </a:stretch>
        </p:blipFill>
        <p:spPr>
          <a:xfrm>
            <a:off x="621734" y="2741151"/>
            <a:ext cx="6073422" cy="3416300"/>
          </a:xfrm>
        </p:spPr>
      </p:pic>
      <p:sp>
        <p:nvSpPr>
          <p:cNvPr id="6" name="TextBox 5">
            <a:extLst>
              <a:ext uri="{FF2B5EF4-FFF2-40B4-BE49-F238E27FC236}">
                <a16:creationId xmlns:a16="http://schemas.microsoft.com/office/drawing/2014/main" id="{AA42E384-3E84-235E-B820-1960796093C0}"/>
              </a:ext>
            </a:extLst>
          </p:cNvPr>
          <p:cNvSpPr txBox="1"/>
          <p:nvPr/>
        </p:nvSpPr>
        <p:spPr>
          <a:xfrm>
            <a:off x="7197213" y="2802194"/>
            <a:ext cx="4218039" cy="1754326"/>
          </a:xfrm>
          <a:prstGeom prst="rect">
            <a:avLst/>
          </a:prstGeom>
          <a:noFill/>
        </p:spPr>
        <p:txBody>
          <a:bodyPr wrap="square" rtlCol="0">
            <a:spAutoFit/>
          </a:bodyPr>
          <a:lstStyle/>
          <a:p>
            <a:r>
              <a:rPr lang="en-US" dirty="0">
                <a:effectLst/>
              </a:rPr>
              <a:t>This shows the voting trend of the winning party compared to the total votes of every state which shows the stronghold Bhartiya Janata Party has created in majority of the states.</a:t>
            </a:r>
            <a:endParaRPr lang="en-IN" dirty="0"/>
          </a:p>
        </p:txBody>
      </p:sp>
    </p:spTree>
    <p:extLst>
      <p:ext uri="{BB962C8B-B14F-4D97-AF65-F5344CB8AC3E}">
        <p14:creationId xmlns:p14="http://schemas.microsoft.com/office/powerpoint/2010/main" val="37846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18EE-2656-0441-6E74-CC2A05E81FFE}"/>
              </a:ext>
            </a:extLst>
          </p:cNvPr>
          <p:cNvSpPr>
            <a:spLocks noGrp="1"/>
          </p:cNvSpPr>
          <p:nvPr>
            <p:ph type="title"/>
          </p:nvPr>
        </p:nvSpPr>
        <p:spPr/>
        <p:txBody>
          <a:bodyPr/>
          <a:lstStyle/>
          <a:p>
            <a:r>
              <a:rPr lang="en-IN" dirty="0"/>
              <a:t>Insight 3 :Story of Smaller Constituencies</a:t>
            </a:r>
          </a:p>
        </p:txBody>
      </p:sp>
      <p:pic>
        <p:nvPicPr>
          <p:cNvPr id="5" name="Content Placeholder 4">
            <a:extLst>
              <a:ext uri="{FF2B5EF4-FFF2-40B4-BE49-F238E27FC236}">
                <a16:creationId xmlns:a16="http://schemas.microsoft.com/office/drawing/2014/main" id="{120E05E8-D533-FB57-1453-527C7CEF0B5B}"/>
              </a:ext>
            </a:extLst>
          </p:cNvPr>
          <p:cNvPicPr>
            <a:picLocks noGrp="1" noChangeAspect="1"/>
          </p:cNvPicPr>
          <p:nvPr>
            <p:ph idx="1"/>
          </p:nvPr>
        </p:nvPicPr>
        <p:blipFill>
          <a:blip r:embed="rId2"/>
          <a:stretch>
            <a:fillRect/>
          </a:stretch>
        </p:blipFill>
        <p:spPr>
          <a:xfrm>
            <a:off x="572573" y="2829642"/>
            <a:ext cx="6073422" cy="3416300"/>
          </a:xfrm>
        </p:spPr>
      </p:pic>
      <p:sp>
        <p:nvSpPr>
          <p:cNvPr id="6" name="TextBox 5">
            <a:extLst>
              <a:ext uri="{FF2B5EF4-FFF2-40B4-BE49-F238E27FC236}">
                <a16:creationId xmlns:a16="http://schemas.microsoft.com/office/drawing/2014/main" id="{9B950069-BCED-F0FC-A88B-C97E75C1AE20}"/>
              </a:ext>
            </a:extLst>
          </p:cNvPr>
          <p:cNvSpPr txBox="1"/>
          <p:nvPr/>
        </p:nvSpPr>
        <p:spPr>
          <a:xfrm>
            <a:off x="7266039" y="2939845"/>
            <a:ext cx="4188542" cy="1477328"/>
          </a:xfrm>
          <a:prstGeom prst="rect">
            <a:avLst/>
          </a:prstGeom>
          <a:noFill/>
        </p:spPr>
        <p:txBody>
          <a:bodyPr wrap="square" rtlCol="0">
            <a:spAutoFit/>
          </a:bodyPr>
          <a:lstStyle/>
          <a:p>
            <a:r>
              <a:rPr lang="en-US" dirty="0">
                <a:effectLst/>
              </a:rPr>
              <a:t>This shows that in the smaller constituencies regional parties have more influence as compared to the bigger names as they are focused on the more influential areas.</a:t>
            </a:r>
            <a:endParaRPr lang="en-IN" dirty="0"/>
          </a:p>
        </p:txBody>
      </p:sp>
    </p:spTree>
    <p:extLst>
      <p:ext uri="{BB962C8B-B14F-4D97-AF65-F5344CB8AC3E}">
        <p14:creationId xmlns:p14="http://schemas.microsoft.com/office/powerpoint/2010/main" val="337381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4555-C6F7-6676-5078-52005F896EAA}"/>
              </a:ext>
            </a:extLst>
          </p:cNvPr>
          <p:cNvSpPr>
            <a:spLocks noGrp="1"/>
          </p:cNvSpPr>
          <p:nvPr>
            <p:ph type="title"/>
          </p:nvPr>
        </p:nvSpPr>
        <p:spPr/>
        <p:txBody>
          <a:bodyPr/>
          <a:lstStyle/>
          <a:p>
            <a:r>
              <a:rPr lang="en-IN" dirty="0"/>
              <a:t>Insight 4 : Influence of BJP</a:t>
            </a:r>
          </a:p>
        </p:txBody>
      </p:sp>
      <p:pic>
        <p:nvPicPr>
          <p:cNvPr id="5" name="Content Placeholder 4">
            <a:extLst>
              <a:ext uri="{FF2B5EF4-FFF2-40B4-BE49-F238E27FC236}">
                <a16:creationId xmlns:a16="http://schemas.microsoft.com/office/drawing/2014/main" id="{D6665107-3419-4EEE-3A87-43BEA7BE6D83}"/>
              </a:ext>
            </a:extLst>
          </p:cNvPr>
          <p:cNvPicPr>
            <a:picLocks noGrp="1" noChangeAspect="1"/>
          </p:cNvPicPr>
          <p:nvPr>
            <p:ph idx="1"/>
          </p:nvPr>
        </p:nvPicPr>
        <p:blipFill>
          <a:blip r:embed="rId2"/>
          <a:stretch>
            <a:fillRect/>
          </a:stretch>
        </p:blipFill>
        <p:spPr>
          <a:xfrm>
            <a:off x="562740" y="2986958"/>
            <a:ext cx="6073422" cy="3416300"/>
          </a:xfrm>
        </p:spPr>
      </p:pic>
      <p:sp>
        <p:nvSpPr>
          <p:cNvPr id="6" name="TextBox 5">
            <a:extLst>
              <a:ext uri="{FF2B5EF4-FFF2-40B4-BE49-F238E27FC236}">
                <a16:creationId xmlns:a16="http://schemas.microsoft.com/office/drawing/2014/main" id="{60DBEDEB-8DF0-06C4-132F-F25C899B2AEE}"/>
              </a:ext>
            </a:extLst>
          </p:cNvPr>
          <p:cNvSpPr txBox="1"/>
          <p:nvPr/>
        </p:nvSpPr>
        <p:spPr>
          <a:xfrm>
            <a:off x="7118555" y="3116826"/>
            <a:ext cx="4119716" cy="2031325"/>
          </a:xfrm>
          <a:prstGeom prst="rect">
            <a:avLst/>
          </a:prstGeom>
          <a:noFill/>
        </p:spPr>
        <p:txBody>
          <a:bodyPr wrap="square" rtlCol="0">
            <a:spAutoFit/>
          </a:bodyPr>
          <a:lstStyle/>
          <a:p>
            <a:r>
              <a:rPr lang="en-US" dirty="0">
                <a:effectLst/>
              </a:rPr>
              <a:t>We can infer that the winning party </a:t>
            </a:r>
            <a:r>
              <a:rPr lang="en-US" dirty="0" err="1">
                <a:effectLst/>
              </a:rPr>
              <a:t>Bharatiya</a:t>
            </a:r>
            <a:r>
              <a:rPr lang="en-US" dirty="0">
                <a:effectLst/>
              </a:rPr>
              <a:t> Janata Party has been influential throughout the nation , they </a:t>
            </a:r>
            <a:r>
              <a:rPr lang="en-US" dirty="0" err="1">
                <a:effectLst/>
              </a:rPr>
              <a:t>dont</a:t>
            </a:r>
            <a:r>
              <a:rPr lang="en-US" dirty="0">
                <a:effectLst/>
              </a:rPr>
              <a:t> have majority in every nation but have respectable votes everywhere which shows how they have managed to stay in majority</a:t>
            </a:r>
            <a:endParaRPr lang="en-IN" dirty="0"/>
          </a:p>
        </p:txBody>
      </p:sp>
    </p:spTree>
    <p:extLst>
      <p:ext uri="{BB962C8B-B14F-4D97-AF65-F5344CB8AC3E}">
        <p14:creationId xmlns:p14="http://schemas.microsoft.com/office/powerpoint/2010/main" val="201163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0C88-F4C6-EE44-DA40-FEA78F94142F}"/>
              </a:ext>
            </a:extLst>
          </p:cNvPr>
          <p:cNvSpPr>
            <a:spLocks noGrp="1"/>
          </p:cNvSpPr>
          <p:nvPr>
            <p:ph type="title"/>
          </p:nvPr>
        </p:nvSpPr>
        <p:spPr/>
        <p:txBody>
          <a:bodyPr/>
          <a:lstStyle/>
          <a:p>
            <a:r>
              <a:rPr lang="en-IN" dirty="0"/>
              <a:t>Insight 5 : Voting Trend in the Biggest State</a:t>
            </a:r>
          </a:p>
        </p:txBody>
      </p:sp>
      <p:pic>
        <p:nvPicPr>
          <p:cNvPr id="5" name="Content Placeholder 4">
            <a:extLst>
              <a:ext uri="{FF2B5EF4-FFF2-40B4-BE49-F238E27FC236}">
                <a16:creationId xmlns:a16="http://schemas.microsoft.com/office/drawing/2014/main" id="{7F0714D8-E975-AA33-688C-6D78478F7100}"/>
              </a:ext>
            </a:extLst>
          </p:cNvPr>
          <p:cNvPicPr>
            <a:picLocks noGrp="1" noChangeAspect="1"/>
          </p:cNvPicPr>
          <p:nvPr>
            <p:ph idx="1"/>
          </p:nvPr>
        </p:nvPicPr>
        <p:blipFill>
          <a:blip r:embed="rId2"/>
          <a:stretch>
            <a:fillRect/>
          </a:stretch>
        </p:blipFill>
        <p:spPr>
          <a:xfrm>
            <a:off x="661063" y="2780481"/>
            <a:ext cx="6073422" cy="3416300"/>
          </a:xfrm>
        </p:spPr>
      </p:pic>
      <p:sp>
        <p:nvSpPr>
          <p:cNvPr id="6" name="TextBox 5">
            <a:extLst>
              <a:ext uri="{FF2B5EF4-FFF2-40B4-BE49-F238E27FC236}">
                <a16:creationId xmlns:a16="http://schemas.microsoft.com/office/drawing/2014/main" id="{33BF4AE0-C28F-3405-A912-CCC7B03DA3FD}"/>
              </a:ext>
            </a:extLst>
          </p:cNvPr>
          <p:cNvSpPr txBox="1"/>
          <p:nvPr/>
        </p:nvSpPr>
        <p:spPr>
          <a:xfrm>
            <a:off x="7315200" y="2910348"/>
            <a:ext cx="3893574" cy="2308324"/>
          </a:xfrm>
          <a:prstGeom prst="rect">
            <a:avLst/>
          </a:prstGeom>
          <a:noFill/>
        </p:spPr>
        <p:txBody>
          <a:bodyPr wrap="square" rtlCol="0">
            <a:spAutoFit/>
          </a:bodyPr>
          <a:lstStyle/>
          <a:p>
            <a:r>
              <a:rPr lang="en-US" dirty="0">
                <a:effectLst/>
              </a:rPr>
              <a:t>The biggest state Uttar Pradesh with the most constituencies saw the majority of votes go to </a:t>
            </a:r>
            <a:r>
              <a:rPr lang="en-US" dirty="0" err="1">
                <a:effectLst/>
              </a:rPr>
              <a:t>Bharatiya</a:t>
            </a:r>
            <a:r>
              <a:rPr lang="en-US" dirty="0">
                <a:effectLst/>
              </a:rPr>
              <a:t> Janata Party Overall but Samajwadi Party gave them a tough competition with them obtaining majority in many constituencies </a:t>
            </a:r>
            <a:endParaRPr lang="en-IN" dirty="0"/>
          </a:p>
        </p:txBody>
      </p:sp>
    </p:spTree>
    <p:extLst>
      <p:ext uri="{BB962C8B-B14F-4D97-AF65-F5344CB8AC3E}">
        <p14:creationId xmlns:p14="http://schemas.microsoft.com/office/powerpoint/2010/main" val="75900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5546-34A9-9006-AFDE-4B5759FE3C4A}"/>
              </a:ext>
            </a:extLst>
          </p:cNvPr>
          <p:cNvSpPr>
            <a:spLocks noGrp="1"/>
          </p:cNvSpPr>
          <p:nvPr>
            <p:ph type="title"/>
          </p:nvPr>
        </p:nvSpPr>
        <p:spPr/>
        <p:txBody>
          <a:bodyPr/>
          <a:lstStyle/>
          <a:p>
            <a:r>
              <a:rPr lang="en-IN" dirty="0"/>
              <a:t>Insight 6 : Postal Vote Trend</a:t>
            </a:r>
          </a:p>
        </p:txBody>
      </p:sp>
      <p:pic>
        <p:nvPicPr>
          <p:cNvPr id="5" name="Content Placeholder 4">
            <a:extLst>
              <a:ext uri="{FF2B5EF4-FFF2-40B4-BE49-F238E27FC236}">
                <a16:creationId xmlns:a16="http://schemas.microsoft.com/office/drawing/2014/main" id="{1F478F18-F31C-8AB3-B8B3-8C99DEC2D8AC}"/>
              </a:ext>
            </a:extLst>
          </p:cNvPr>
          <p:cNvPicPr>
            <a:picLocks noGrp="1" noChangeAspect="1"/>
          </p:cNvPicPr>
          <p:nvPr>
            <p:ph idx="1"/>
          </p:nvPr>
        </p:nvPicPr>
        <p:blipFill>
          <a:blip r:embed="rId2"/>
          <a:stretch>
            <a:fillRect/>
          </a:stretch>
        </p:blipFill>
        <p:spPr>
          <a:xfrm>
            <a:off x="543076" y="2760817"/>
            <a:ext cx="6073422" cy="3416300"/>
          </a:xfrm>
        </p:spPr>
      </p:pic>
      <p:sp>
        <p:nvSpPr>
          <p:cNvPr id="6" name="TextBox 5">
            <a:extLst>
              <a:ext uri="{FF2B5EF4-FFF2-40B4-BE49-F238E27FC236}">
                <a16:creationId xmlns:a16="http://schemas.microsoft.com/office/drawing/2014/main" id="{B4123E3B-AADD-B2D4-F57F-A925A8EBC451}"/>
              </a:ext>
            </a:extLst>
          </p:cNvPr>
          <p:cNvSpPr txBox="1"/>
          <p:nvPr/>
        </p:nvSpPr>
        <p:spPr>
          <a:xfrm>
            <a:off x="7069394" y="2890684"/>
            <a:ext cx="4247535" cy="2031325"/>
          </a:xfrm>
          <a:prstGeom prst="rect">
            <a:avLst/>
          </a:prstGeom>
          <a:noFill/>
        </p:spPr>
        <p:txBody>
          <a:bodyPr wrap="square" rtlCol="0">
            <a:spAutoFit/>
          </a:bodyPr>
          <a:lstStyle/>
          <a:p>
            <a:r>
              <a:rPr lang="en-US" dirty="0">
                <a:effectLst/>
              </a:rPr>
              <a:t>This shows the trend of postal votes. The ratio of postal votes is still quite low when compared to EVM votes with postal votes being used for states with remote cities where travelling to booths is hard and with high senior citizen count'</a:t>
            </a:r>
            <a:endParaRPr lang="en-IN" dirty="0"/>
          </a:p>
        </p:txBody>
      </p:sp>
    </p:spTree>
    <p:extLst>
      <p:ext uri="{BB962C8B-B14F-4D97-AF65-F5344CB8AC3E}">
        <p14:creationId xmlns:p14="http://schemas.microsoft.com/office/powerpoint/2010/main" val="122138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47E0-487B-FC93-0EA8-43CB825EDA4B}"/>
              </a:ext>
            </a:extLst>
          </p:cNvPr>
          <p:cNvSpPr>
            <a:spLocks noGrp="1"/>
          </p:cNvSpPr>
          <p:nvPr>
            <p:ph type="title"/>
          </p:nvPr>
        </p:nvSpPr>
        <p:spPr/>
        <p:txBody>
          <a:bodyPr/>
          <a:lstStyle/>
          <a:p>
            <a:r>
              <a:rPr lang="en-IN" dirty="0"/>
              <a:t>Insight 7 : NOTA Trend</a:t>
            </a:r>
          </a:p>
        </p:txBody>
      </p:sp>
      <p:pic>
        <p:nvPicPr>
          <p:cNvPr id="5" name="Content Placeholder 4">
            <a:extLst>
              <a:ext uri="{FF2B5EF4-FFF2-40B4-BE49-F238E27FC236}">
                <a16:creationId xmlns:a16="http://schemas.microsoft.com/office/drawing/2014/main" id="{F2C97398-D250-6A40-4273-DE3D1868AAEB}"/>
              </a:ext>
            </a:extLst>
          </p:cNvPr>
          <p:cNvPicPr>
            <a:picLocks noGrp="1" noChangeAspect="1"/>
          </p:cNvPicPr>
          <p:nvPr>
            <p:ph idx="1"/>
          </p:nvPr>
        </p:nvPicPr>
        <p:blipFill>
          <a:blip r:embed="rId2"/>
          <a:stretch>
            <a:fillRect/>
          </a:stretch>
        </p:blipFill>
        <p:spPr>
          <a:xfrm>
            <a:off x="552908" y="2819809"/>
            <a:ext cx="6073422" cy="3416300"/>
          </a:xfrm>
        </p:spPr>
      </p:pic>
      <p:sp>
        <p:nvSpPr>
          <p:cNvPr id="6" name="TextBox 5">
            <a:extLst>
              <a:ext uri="{FF2B5EF4-FFF2-40B4-BE49-F238E27FC236}">
                <a16:creationId xmlns:a16="http://schemas.microsoft.com/office/drawing/2014/main" id="{7658DEB7-05DB-36EF-7F03-3B496275574E}"/>
              </a:ext>
            </a:extLst>
          </p:cNvPr>
          <p:cNvSpPr txBox="1"/>
          <p:nvPr/>
        </p:nvSpPr>
        <p:spPr>
          <a:xfrm>
            <a:off x="7157884" y="2930013"/>
            <a:ext cx="3962400" cy="1754326"/>
          </a:xfrm>
          <a:prstGeom prst="rect">
            <a:avLst/>
          </a:prstGeom>
          <a:noFill/>
        </p:spPr>
        <p:txBody>
          <a:bodyPr wrap="square" rtlCol="0">
            <a:spAutoFit/>
          </a:bodyPr>
          <a:lstStyle/>
          <a:p>
            <a:r>
              <a:rPr lang="en-US" dirty="0">
                <a:effectLst/>
              </a:rPr>
              <a:t>This shows the trend of NOTA votes where the voters </a:t>
            </a:r>
            <a:r>
              <a:rPr lang="en-US" dirty="0" err="1">
                <a:effectLst/>
              </a:rPr>
              <a:t>didnt</a:t>
            </a:r>
            <a:r>
              <a:rPr lang="en-US" dirty="0">
                <a:effectLst/>
              </a:rPr>
              <a:t> vote for any of the candidates. This was seen mainly in the city of </a:t>
            </a:r>
            <a:r>
              <a:rPr lang="en-US" dirty="0" err="1">
                <a:effectLst/>
              </a:rPr>
              <a:t>indore</a:t>
            </a:r>
            <a:r>
              <a:rPr lang="en-US" dirty="0">
                <a:effectLst/>
              </a:rPr>
              <a:t> which show more than 2 crore NOTA votes</a:t>
            </a:r>
            <a:endParaRPr lang="en-IN" dirty="0"/>
          </a:p>
        </p:txBody>
      </p:sp>
    </p:spTree>
    <p:extLst>
      <p:ext uri="{BB962C8B-B14F-4D97-AF65-F5344CB8AC3E}">
        <p14:creationId xmlns:p14="http://schemas.microsoft.com/office/powerpoint/2010/main" val="130442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736-6CBD-A5B1-7AF5-20E6F2E04B43}"/>
              </a:ext>
            </a:extLst>
          </p:cNvPr>
          <p:cNvSpPr>
            <a:spLocks noGrp="1"/>
          </p:cNvSpPr>
          <p:nvPr>
            <p:ph type="title"/>
          </p:nvPr>
        </p:nvSpPr>
        <p:spPr/>
        <p:txBody>
          <a:bodyPr/>
          <a:lstStyle/>
          <a:p>
            <a:r>
              <a:rPr lang="en-IN" dirty="0"/>
              <a:t>Insight 8 : Independent Candidates Vote Trend</a:t>
            </a:r>
          </a:p>
        </p:txBody>
      </p:sp>
      <p:pic>
        <p:nvPicPr>
          <p:cNvPr id="5" name="Content Placeholder 4">
            <a:extLst>
              <a:ext uri="{FF2B5EF4-FFF2-40B4-BE49-F238E27FC236}">
                <a16:creationId xmlns:a16="http://schemas.microsoft.com/office/drawing/2014/main" id="{549ADA29-F82C-6E49-8F36-2C1957D84C92}"/>
              </a:ext>
            </a:extLst>
          </p:cNvPr>
          <p:cNvPicPr>
            <a:picLocks noGrp="1" noChangeAspect="1"/>
          </p:cNvPicPr>
          <p:nvPr>
            <p:ph idx="1"/>
          </p:nvPr>
        </p:nvPicPr>
        <p:blipFill>
          <a:blip r:embed="rId2"/>
          <a:stretch>
            <a:fillRect/>
          </a:stretch>
        </p:blipFill>
        <p:spPr>
          <a:xfrm>
            <a:off x="592237" y="2849306"/>
            <a:ext cx="6073422" cy="3416300"/>
          </a:xfrm>
        </p:spPr>
      </p:pic>
      <p:sp>
        <p:nvSpPr>
          <p:cNvPr id="6" name="TextBox 5">
            <a:extLst>
              <a:ext uri="{FF2B5EF4-FFF2-40B4-BE49-F238E27FC236}">
                <a16:creationId xmlns:a16="http://schemas.microsoft.com/office/drawing/2014/main" id="{45923645-B795-A49A-FCEC-A80EE533C113}"/>
              </a:ext>
            </a:extLst>
          </p:cNvPr>
          <p:cNvSpPr txBox="1"/>
          <p:nvPr/>
        </p:nvSpPr>
        <p:spPr>
          <a:xfrm>
            <a:off x="7285703" y="2939845"/>
            <a:ext cx="4041058" cy="1754326"/>
          </a:xfrm>
          <a:prstGeom prst="rect">
            <a:avLst/>
          </a:prstGeom>
          <a:noFill/>
        </p:spPr>
        <p:txBody>
          <a:bodyPr wrap="square" rtlCol="0">
            <a:spAutoFit/>
          </a:bodyPr>
          <a:lstStyle/>
          <a:p>
            <a:r>
              <a:rPr lang="en-US" dirty="0">
                <a:effectLst/>
              </a:rPr>
              <a:t>This shows the votes received by </a:t>
            </a:r>
            <a:r>
              <a:rPr lang="en-US" dirty="0" err="1">
                <a:effectLst/>
              </a:rPr>
              <a:t>independant</a:t>
            </a:r>
            <a:r>
              <a:rPr lang="en-US" dirty="0">
                <a:effectLst/>
              </a:rPr>
              <a:t> candidates. We can observe that </a:t>
            </a:r>
            <a:r>
              <a:rPr lang="en-US" dirty="0" err="1">
                <a:effectLst/>
              </a:rPr>
              <a:t>independant</a:t>
            </a:r>
            <a:r>
              <a:rPr lang="en-US" dirty="0">
                <a:effectLst/>
              </a:rPr>
              <a:t> candidates seem to get more votes in more remote constituencies.</a:t>
            </a:r>
            <a:endParaRPr lang="en-IN" dirty="0"/>
          </a:p>
        </p:txBody>
      </p:sp>
    </p:spTree>
    <p:extLst>
      <p:ext uri="{BB962C8B-B14F-4D97-AF65-F5344CB8AC3E}">
        <p14:creationId xmlns:p14="http://schemas.microsoft.com/office/powerpoint/2010/main" val="2500051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14</TotalTime>
  <Words>433</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Ion Boardroom</vt:lpstr>
      <vt:lpstr>2024 Lok Sabha Election Analysis</vt:lpstr>
      <vt:lpstr>Insight 1 : Candidates Trend</vt:lpstr>
      <vt:lpstr>Insight 2 : Winning Party Votes</vt:lpstr>
      <vt:lpstr>Insight 3 :Story of Smaller Constituencies</vt:lpstr>
      <vt:lpstr>Insight 4 : Influence of BJP</vt:lpstr>
      <vt:lpstr>Insight 5 : Voting Trend in the Biggest State</vt:lpstr>
      <vt:lpstr>Insight 6 : Postal Vote Trend</vt:lpstr>
      <vt:lpstr>Insight 7 : NOTA Trend</vt:lpstr>
      <vt:lpstr>Insight 8 : Independent Candidates Vote Trend</vt:lpstr>
      <vt:lpstr>Insight 9 :BJP vs INC</vt:lpstr>
      <vt:lpstr>Insight 10 : Story of the Largest Constituency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Ankith B Kumar</dc:creator>
  <cp:lastModifiedBy>Ankith B Kumar</cp:lastModifiedBy>
  <cp:revision>1</cp:revision>
  <dcterms:created xsi:type="dcterms:W3CDTF">2024-06-30T09:41:36Z</dcterms:created>
  <dcterms:modified xsi:type="dcterms:W3CDTF">2024-06-30T09:55:38Z</dcterms:modified>
</cp:coreProperties>
</file>