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61" r:id="rId3"/>
    <p:sldId id="260" r:id="rId4"/>
    <p:sldId id="262" r:id="rId5"/>
    <p:sldId id="280" r:id="rId6"/>
    <p:sldId id="263" r:id="rId7"/>
    <p:sldId id="265" r:id="rId8"/>
    <p:sldId id="266" r:id="rId9"/>
    <p:sldId id="271" r:id="rId10"/>
    <p:sldId id="267" r:id="rId11"/>
    <p:sldId id="264" r:id="rId12"/>
    <p:sldId id="269" r:id="rId13"/>
    <p:sldId id="274" r:id="rId14"/>
    <p:sldId id="268" r:id="rId15"/>
    <p:sldId id="272" r:id="rId16"/>
    <p:sldId id="270" r:id="rId17"/>
    <p:sldId id="259" r:id="rId18"/>
  </p:sldIdLst>
  <p:sldSz cx="12192000" cy="6858000"/>
  <p:notesSz cx="6858000" cy="9144000"/>
  <p:embeddedFontLst>
    <p:embeddedFont>
      <p:font typeface="Lato Black" panose="020F0502020204030203" pitchFamily="34" charset="0"/>
      <p:bold r:id="rId20"/>
      <p:italic r:id="rId21"/>
      <p:boldItalic r:id="rId22"/>
    </p:embeddedFont>
    <p:embeddedFont>
      <p:font typeface="Libre Baskerville" panose="02000000000000000000" pitchFamily="2" charset="0"/>
      <p:regular r:id="rId23"/>
      <p:bold r:id="rId24"/>
      <p:italic r:id="rId25"/>
    </p:embeddedFont>
    <p:embeddedFont>
      <p:font typeface="Montserrat"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54" autoAdjust="0"/>
    <p:restoredTop sz="94648"/>
  </p:normalViewPr>
  <p:slideViewPr>
    <p:cSldViewPr snapToGrid="0">
      <p:cViewPr varScale="1">
        <p:scale>
          <a:sx n="81" d="100"/>
          <a:sy n="81" d="100"/>
        </p:scale>
        <p:origin x="5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1476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23750"/>
            <a:ext cx="12190815" cy="6694098"/>
          </a:xfrm>
          <a:prstGeom prst="rect">
            <a:avLst/>
          </a:prstGeom>
          <a:noFill/>
          <a:ln>
            <a:noFill/>
          </a:ln>
        </p:spPr>
      </p:pic>
      <p:sp>
        <p:nvSpPr>
          <p:cNvPr id="99" name="Google Shape;99;p1"/>
          <p:cNvSpPr txBox="1"/>
          <p:nvPr/>
        </p:nvSpPr>
        <p:spPr>
          <a:xfrm>
            <a:off x="2472904" y="3717986"/>
            <a:ext cx="7246189"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i="0" u="none" strike="noStrike" cap="none" dirty="0">
                <a:solidFill>
                  <a:schemeClr val="dk1"/>
                </a:solidFill>
                <a:latin typeface="Calibri"/>
                <a:ea typeface="Calibri"/>
                <a:cs typeface="Calibri"/>
                <a:sym typeface="Calibri"/>
              </a:rPr>
              <a:t>AMCAT data - An Exploratory Data Analysis</a:t>
            </a:r>
            <a:endParaRPr lang="en-IN"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1;p4">
            <a:extLst>
              <a:ext uri="{FF2B5EF4-FFF2-40B4-BE49-F238E27FC236}">
                <a16:creationId xmlns:a16="http://schemas.microsoft.com/office/drawing/2014/main" id="{4767E80C-F78F-EFC9-A5C5-F4EFEEC5C09C}"/>
              </a:ext>
            </a:extLst>
          </p:cNvPr>
          <p:cNvSpPr txBox="1">
            <a:spLocks/>
          </p:cNvSpPr>
          <p:nvPr/>
        </p:nvSpPr>
        <p:spPr>
          <a:xfrm>
            <a:off x="4970483" y="2424244"/>
            <a:ext cx="5998853" cy="343455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buClr>
                <a:schemeClr val="dk1"/>
              </a:buClr>
              <a:buSzPct val="100000"/>
            </a:pPr>
            <a:endParaRPr lang="en-IN" sz="1600" b="1" dirty="0"/>
          </a:p>
          <a:p>
            <a:pPr>
              <a:lnSpc>
                <a:spcPct val="150000"/>
              </a:lnSpc>
              <a:buClr>
                <a:schemeClr val="dk1"/>
              </a:buClr>
              <a:buSzPct val="100000"/>
            </a:pPr>
            <a:endParaRPr lang="en-IN" sz="1600" b="1" dirty="0"/>
          </a:p>
          <a:p>
            <a:pPr>
              <a:lnSpc>
                <a:spcPct val="150000"/>
              </a:lnSpc>
              <a:buClr>
                <a:schemeClr val="dk1"/>
              </a:buClr>
              <a:buSzPct val="100000"/>
            </a:pPr>
            <a:endParaRPr lang="en-IN" sz="1600" dirty="0"/>
          </a:p>
        </p:txBody>
      </p:sp>
      <p:sp>
        <p:nvSpPr>
          <p:cNvPr id="3" name="TextBox 2">
            <a:extLst>
              <a:ext uri="{FF2B5EF4-FFF2-40B4-BE49-F238E27FC236}">
                <a16:creationId xmlns:a16="http://schemas.microsoft.com/office/drawing/2014/main" id="{7EE90CB2-968B-2D41-A866-C5E301A01DA8}"/>
              </a:ext>
            </a:extLst>
          </p:cNvPr>
          <p:cNvSpPr txBox="1"/>
          <p:nvPr/>
        </p:nvSpPr>
        <p:spPr>
          <a:xfrm>
            <a:off x="3721768" y="2782669"/>
            <a:ext cx="4095993" cy="646331"/>
          </a:xfrm>
          <a:prstGeom prst="rect">
            <a:avLst/>
          </a:prstGeom>
          <a:noFill/>
        </p:spPr>
        <p:txBody>
          <a:bodyPr wrap="none" rtlCol="0">
            <a:spAutoFit/>
          </a:bodyPr>
          <a:lstStyle/>
          <a:p>
            <a:r>
              <a:rPr lang="en-IN" sz="3600" b="1" dirty="0">
                <a:solidFill>
                  <a:srgbClr val="C00000"/>
                </a:solidFill>
                <a:latin typeface="Times New Roman" panose="02020603050405020304" pitchFamily="18" charset="0"/>
                <a:cs typeface="Times New Roman" panose="02020603050405020304" pitchFamily="18" charset="0"/>
              </a:rPr>
              <a:t>BI-Variate Analysis</a:t>
            </a:r>
          </a:p>
        </p:txBody>
      </p:sp>
    </p:spTree>
    <p:extLst>
      <p:ext uri="{BB962C8B-B14F-4D97-AF65-F5344CB8AC3E}">
        <p14:creationId xmlns:p14="http://schemas.microsoft.com/office/powerpoint/2010/main" val="2998315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B2BECCFE-D665-3FDC-4B3D-437921BB0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936" y="-243580"/>
            <a:ext cx="444002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F7254AA-FA9A-14C1-B0EF-8176BE546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6928" y="216815"/>
            <a:ext cx="3547474" cy="350200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13A894BB-E68C-0804-920F-57D381E466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34235"/>
            <a:ext cx="2533650" cy="27146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83F6EF9E-69F2-DEFF-1114-1484A61CF6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9792" y="3429000"/>
            <a:ext cx="3004697" cy="212941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11;p4">
            <a:extLst>
              <a:ext uri="{FF2B5EF4-FFF2-40B4-BE49-F238E27FC236}">
                <a16:creationId xmlns:a16="http://schemas.microsoft.com/office/drawing/2014/main" id="{7C0829E7-579A-672B-616A-8E4CD7FD22A4}"/>
              </a:ext>
            </a:extLst>
          </p:cNvPr>
          <p:cNvSpPr txBox="1">
            <a:spLocks/>
          </p:cNvSpPr>
          <p:nvPr/>
        </p:nvSpPr>
        <p:spPr>
          <a:xfrm>
            <a:off x="11825133" y="4316233"/>
            <a:ext cx="2511257" cy="15121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buClr>
                <a:schemeClr val="dk1"/>
              </a:buClr>
              <a:buSzPct val="100000"/>
            </a:pPr>
            <a:endParaRPr lang="en-IN" sz="1600" b="1" dirty="0"/>
          </a:p>
          <a:p>
            <a:pPr>
              <a:lnSpc>
                <a:spcPct val="150000"/>
              </a:lnSpc>
              <a:buClr>
                <a:schemeClr val="dk1"/>
              </a:buClr>
              <a:buSzPct val="100000"/>
            </a:pPr>
            <a:endParaRPr lang="en-IN" sz="1600" dirty="0"/>
          </a:p>
        </p:txBody>
      </p:sp>
      <p:pic>
        <p:nvPicPr>
          <p:cNvPr id="3" name="Picture 10">
            <a:extLst>
              <a:ext uri="{FF2B5EF4-FFF2-40B4-BE49-F238E27FC236}">
                <a16:creationId xmlns:a16="http://schemas.microsoft.com/office/drawing/2014/main" id="{DA47F340-5290-BF57-E472-CE273F9F85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0622" y="3466236"/>
            <a:ext cx="2905310" cy="20549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80ECCD-44E0-26F0-7379-9E91291D3A7F}"/>
              </a:ext>
            </a:extLst>
          </p:cNvPr>
          <p:cNvSpPr txBox="1"/>
          <p:nvPr/>
        </p:nvSpPr>
        <p:spPr>
          <a:xfrm>
            <a:off x="4440024" y="216815"/>
            <a:ext cx="4015717" cy="2862322"/>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Designation:</a:t>
            </a:r>
          </a:p>
          <a:p>
            <a:r>
              <a:rPr lang="en-IN" sz="1800" dirty="0">
                <a:latin typeface="Times New Roman" panose="02020603050405020304" pitchFamily="18" charset="0"/>
                <a:cs typeface="Times New Roman" panose="02020603050405020304" pitchFamily="18" charset="0"/>
              </a:rPr>
              <a:t>Software engineers is the most common designation of all followed by system engineer and software developer</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CITY:</a:t>
            </a:r>
          </a:p>
          <a:p>
            <a:r>
              <a:rPr lang="en-IN" sz="1800" dirty="0">
                <a:latin typeface="Times New Roman" panose="02020603050405020304" pitchFamily="18" charset="0"/>
                <a:cs typeface="Times New Roman" panose="02020603050405020304" pitchFamily="18" charset="0"/>
              </a:rPr>
              <a:t>The most favourite city for job placements is Banglore,followed by </a:t>
            </a:r>
            <a:r>
              <a:rPr lang="en-IN" sz="1800" dirty="0" err="1">
                <a:latin typeface="Times New Roman" panose="02020603050405020304" pitchFamily="18" charset="0"/>
                <a:cs typeface="Times New Roman" panose="02020603050405020304" pitchFamily="18" charset="0"/>
              </a:rPr>
              <a:t>Nodia,Hyderabad,Pune</a:t>
            </a:r>
            <a:r>
              <a:rPr lang="en-IN" sz="1800" dirty="0">
                <a:latin typeface="Times New Roman" panose="02020603050405020304" pitchFamily="18" charset="0"/>
                <a:cs typeface="Times New Roman" panose="02020603050405020304" pitchFamily="18" charset="0"/>
              </a:rPr>
              <a:t> and Mumbai and Kolkata being least favourable</a:t>
            </a:r>
          </a:p>
        </p:txBody>
      </p:sp>
      <p:sp>
        <p:nvSpPr>
          <p:cNvPr id="7" name="TextBox 6">
            <a:extLst>
              <a:ext uri="{FF2B5EF4-FFF2-40B4-BE49-F238E27FC236}">
                <a16:creationId xmlns:a16="http://schemas.microsoft.com/office/drawing/2014/main" id="{061F33F4-A789-BD54-1A18-EC443D90671A}"/>
              </a:ext>
            </a:extLst>
          </p:cNvPr>
          <p:cNvSpPr txBox="1"/>
          <p:nvPr/>
        </p:nvSpPr>
        <p:spPr>
          <a:xfrm>
            <a:off x="196646" y="6091816"/>
            <a:ext cx="2841522" cy="738664"/>
          </a:xfrm>
          <a:prstGeom prst="rect">
            <a:avLst/>
          </a:prstGeom>
          <a:noFill/>
        </p:spPr>
        <p:txBody>
          <a:bodyPr wrap="square" rtlCol="0">
            <a:spAutoFit/>
          </a:bodyPr>
          <a:lstStyle/>
          <a:p>
            <a:r>
              <a:rPr lang="en-IN" b="1" dirty="0"/>
              <a:t>Gender:</a:t>
            </a:r>
          </a:p>
          <a:p>
            <a:r>
              <a:rPr lang="en-IN" dirty="0"/>
              <a:t>The data set is not balanced in terms of gender</a:t>
            </a:r>
          </a:p>
        </p:txBody>
      </p:sp>
      <p:sp>
        <p:nvSpPr>
          <p:cNvPr id="8" name="TextBox 7">
            <a:extLst>
              <a:ext uri="{FF2B5EF4-FFF2-40B4-BE49-F238E27FC236}">
                <a16:creationId xmlns:a16="http://schemas.microsoft.com/office/drawing/2014/main" id="{2AF475C2-773E-B584-4B39-D8D4E0335DB4}"/>
              </a:ext>
            </a:extLst>
          </p:cNvPr>
          <p:cNvSpPr txBox="1"/>
          <p:nvPr/>
        </p:nvSpPr>
        <p:spPr>
          <a:xfrm>
            <a:off x="4562169" y="5558415"/>
            <a:ext cx="2841521" cy="1323439"/>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Degree:</a:t>
            </a:r>
          </a:p>
          <a:p>
            <a:r>
              <a:rPr lang="en-IN" sz="1600" dirty="0">
                <a:latin typeface="Times New Roman" panose="02020603050405020304" pitchFamily="18" charset="0"/>
                <a:cs typeface="Times New Roman" panose="02020603050405020304" pitchFamily="18" charset="0"/>
              </a:rPr>
              <a:t>Most of the students done their graduation in </a:t>
            </a:r>
            <a:r>
              <a:rPr lang="en-IN" sz="1600" dirty="0" err="1">
                <a:latin typeface="Times New Roman" panose="02020603050405020304" pitchFamily="18" charset="0"/>
                <a:cs typeface="Times New Roman" panose="02020603050405020304" pitchFamily="18" charset="0"/>
              </a:rPr>
              <a:t>B.Tech</a:t>
            </a:r>
            <a:r>
              <a:rPr lang="en-IN" sz="1600" dirty="0">
                <a:latin typeface="Times New Roman" panose="02020603050405020304" pitchFamily="18" charset="0"/>
                <a:cs typeface="Times New Roman" panose="02020603050405020304" pitchFamily="18" charset="0"/>
              </a:rPr>
              <a:t> and there are very less students from M.sc(tech)</a:t>
            </a:r>
          </a:p>
        </p:txBody>
      </p:sp>
      <p:sp>
        <p:nvSpPr>
          <p:cNvPr id="11" name="TextBox 10">
            <a:extLst>
              <a:ext uri="{FF2B5EF4-FFF2-40B4-BE49-F238E27FC236}">
                <a16:creationId xmlns:a16="http://schemas.microsoft.com/office/drawing/2014/main" id="{F14FEAB3-6DF7-0C5C-E9B8-08E7519589BE}"/>
              </a:ext>
            </a:extLst>
          </p:cNvPr>
          <p:cNvSpPr txBox="1"/>
          <p:nvPr/>
        </p:nvSpPr>
        <p:spPr>
          <a:xfrm>
            <a:off x="7244489" y="5312194"/>
            <a:ext cx="2132411" cy="1569660"/>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Graduation Year:</a:t>
            </a:r>
          </a:p>
          <a:p>
            <a:r>
              <a:rPr lang="en-IN" sz="1600" dirty="0">
                <a:latin typeface="Times New Roman" panose="02020603050405020304" pitchFamily="18" charset="0"/>
                <a:cs typeface="Times New Roman" panose="02020603050405020304" pitchFamily="18" charset="0"/>
              </a:rPr>
              <a:t>Maximum Number of students were graduated in 2013,followed by the 2014 and 2012</a:t>
            </a:r>
          </a:p>
        </p:txBody>
      </p:sp>
    </p:spTree>
    <p:extLst>
      <p:ext uri="{BB962C8B-B14F-4D97-AF65-F5344CB8AC3E}">
        <p14:creationId xmlns:p14="http://schemas.microsoft.com/office/powerpoint/2010/main" val="4237571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8EFA8FFF-65F9-EC24-0FD2-473A42297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6073"/>
            <a:ext cx="5171768" cy="31867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C4B4567-9AFB-BA02-9C52-61FB45C10843}"/>
              </a:ext>
            </a:extLst>
          </p:cNvPr>
          <p:cNvSpPr txBox="1"/>
          <p:nvPr/>
        </p:nvSpPr>
        <p:spPr>
          <a:xfrm>
            <a:off x="5466735" y="530942"/>
            <a:ext cx="3677265" cy="1569660"/>
          </a:xfrm>
          <a:prstGeom prst="rect">
            <a:avLst/>
          </a:prstGeom>
          <a:noFill/>
        </p:spPr>
        <p:txBody>
          <a:bodyPr wrap="square">
            <a:spAutoFit/>
          </a:bodyPr>
          <a:lstStyle/>
          <a:p>
            <a:pPr algn="l"/>
            <a:r>
              <a:rPr lang="en-US" sz="1600" b="0" i="0" dirty="0">
                <a:effectLst/>
                <a:latin typeface="Times New Roman" panose="02020603050405020304" pitchFamily="18" charset="0"/>
                <a:cs typeface="Times New Roman" panose="02020603050405020304" pitchFamily="18" charset="0"/>
              </a:rPr>
              <a:t>Observations:</a:t>
            </a:r>
          </a:p>
          <a:p>
            <a:pPr>
              <a:buFont typeface="+mj-lt"/>
              <a:buAutoNum type="arabicPeriod"/>
            </a:pPr>
            <a:r>
              <a:rPr lang="en-US" sz="1600" dirty="0">
                <a:latin typeface="Times New Roman" panose="02020603050405020304" pitchFamily="18" charset="0"/>
                <a:cs typeface="Times New Roman" panose="02020603050405020304" pitchFamily="18" charset="0"/>
              </a:rPr>
              <a:t>We can observe that the salary data is right skewed.</a:t>
            </a: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n also see that the distributions are quite similar for male and female in the range below 10lakhs.</a:t>
            </a:r>
          </a:p>
        </p:txBody>
      </p:sp>
      <p:pic>
        <p:nvPicPr>
          <p:cNvPr id="7172" name="Picture 4">
            <a:extLst>
              <a:ext uri="{FF2B5EF4-FFF2-40B4-BE49-F238E27FC236}">
                <a16:creationId xmlns:a16="http://schemas.microsoft.com/office/drawing/2014/main" id="{336B7535-0C1C-E1E1-B14A-6DC2B581E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29000"/>
            <a:ext cx="4822723" cy="308702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FD67C69-3483-6254-B965-FB21FFA6AFAB}"/>
              </a:ext>
            </a:extLst>
          </p:cNvPr>
          <p:cNvSpPr txBox="1"/>
          <p:nvPr/>
        </p:nvSpPr>
        <p:spPr>
          <a:xfrm>
            <a:off x="5466735" y="3947030"/>
            <a:ext cx="2812026" cy="2062103"/>
          </a:xfrm>
          <a:prstGeom prst="rect">
            <a:avLst/>
          </a:prstGeom>
          <a:noFill/>
        </p:spPr>
        <p:txBody>
          <a:bodyPr wrap="square">
            <a:spAutoFit/>
          </a:bodyPr>
          <a:lstStyle/>
          <a:p>
            <a:pPr algn="l"/>
            <a:r>
              <a:rPr lang="en-US" sz="1600" b="0" i="0" dirty="0">
                <a:effectLst/>
                <a:latin typeface="Times New Roman" panose="02020603050405020304" pitchFamily="18" charset="0"/>
                <a:cs typeface="Times New Roman" panose="02020603050405020304" pitchFamily="18" charset="0"/>
              </a:rPr>
              <a:t>Observations:</a:t>
            </a: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Median salary of people from all specializations are nearly similar.</a:t>
            </a: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We can see there are more people getting higher pays who have specialization in CS/EC compared to others.</a:t>
            </a:r>
          </a:p>
        </p:txBody>
      </p:sp>
    </p:spTree>
    <p:extLst>
      <p:ext uri="{BB962C8B-B14F-4D97-AF65-F5344CB8AC3E}">
        <p14:creationId xmlns:p14="http://schemas.microsoft.com/office/powerpoint/2010/main" val="4253387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1;p4">
            <a:extLst>
              <a:ext uri="{FF2B5EF4-FFF2-40B4-BE49-F238E27FC236}">
                <a16:creationId xmlns:a16="http://schemas.microsoft.com/office/drawing/2014/main" id="{5E425520-9E72-8EBB-8A4C-444887D932B8}"/>
              </a:ext>
            </a:extLst>
          </p:cNvPr>
          <p:cNvSpPr txBox="1">
            <a:spLocks/>
          </p:cNvSpPr>
          <p:nvPr/>
        </p:nvSpPr>
        <p:spPr>
          <a:xfrm>
            <a:off x="9468657" y="1711725"/>
            <a:ext cx="4530181" cy="190069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buClr>
                <a:schemeClr val="dk1"/>
              </a:buClr>
              <a:buSzPct val="100000"/>
            </a:pPr>
            <a:endParaRPr lang="en-IN" sz="1600" b="1" dirty="0"/>
          </a:p>
          <a:p>
            <a:pPr>
              <a:lnSpc>
                <a:spcPct val="150000"/>
              </a:lnSpc>
              <a:buClr>
                <a:schemeClr val="dk1"/>
              </a:buClr>
              <a:buSzPct val="100000"/>
            </a:pPr>
            <a:endParaRPr lang="en-IN" sz="1600" dirty="0"/>
          </a:p>
        </p:txBody>
      </p:sp>
      <p:sp>
        <p:nvSpPr>
          <p:cNvPr id="6" name="Google Shape;111;p4">
            <a:extLst>
              <a:ext uri="{FF2B5EF4-FFF2-40B4-BE49-F238E27FC236}">
                <a16:creationId xmlns:a16="http://schemas.microsoft.com/office/drawing/2014/main" id="{B88A1D22-C375-6B57-1679-DEC19C16E857}"/>
              </a:ext>
            </a:extLst>
          </p:cNvPr>
          <p:cNvSpPr txBox="1">
            <a:spLocks/>
          </p:cNvSpPr>
          <p:nvPr/>
        </p:nvSpPr>
        <p:spPr>
          <a:xfrm>
            <a:off x="-143402" y="3386544"/>
            <a:ext cx="3383042" cy="56634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buClr>
                <a:schemeClr val="dk1"/>
              </a:buClr>
              <a:buSzPct val="100000"/>
            </a:pPr>
            <a:endParaRPr lang="en-IN" sz="1600" dirty="0"/>
          </a:p>
        </p:txBody>
      </p:sp>
      <p:pic>
        <p:nvPicPr>
          <p:cNvPr id="8194" name="Picture 2">
            <a:extLst>
              <a:ext uri="{FF2B5EF4-FFF2-40B4-BE49-F238E27FC236}">
                <a16:creationId xmlns:a16="http://schemas.microsoft.com/office/drawing/2014/main" id="{84D3855B-FE0A-D4A3-1043-8D019CBF8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4" y="1"/>
            <a:ext cx="5786220" cy="410988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D5CA56E6-C95B-24C5-32FE-8CA965396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670" y="-1"/>
            <a:ext cx="6390151" cy="4090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2BD577D-F575-5803-BC17-0701FF00BB3B}"/>
              </a:ext>
            </a:extLst>
          </p:cNvPr>
          <p:cNvSpPr txBox="1"/>
          <p:nvPr/>
        </p:nvSpPr>
        <p:spPr>
          <a:xfrm rot="10800000" flipV="1">
            <a:off x="0" y="4334340"/>
            <a:ext cx="10638502" cy="1600438"/>
          </a:xfrm>
          <a:prstGeom prst="rect">
            <a:avLst/>
          </a:prstGeom>
          <a:noFill/>
        </p:spPr>
        <p:txBody>
          <a:bodyPr wrap="square">
            <a:spAutoFit/>
          </a:bodyPr>
          <a:lstStyle/>
          <a:p>
            <a:r>
              <a:rPr lang="en-US" dirty="0"/>
              <a:t>Observation for Designation,Salary and Gender:</a:t>
            </a:r>
          </a:p>
          <a:p>
            <a:r>
              <a:rPr lang="en-US" dirty="0"/>
              <a:t>1.In all domains men category dominates the women category</a:t>
            </a:r>
          </a:p>
          <a:p>
            <a:r>
              <a:rPr lang="en-US" dirty="0"/>
              <a:t>Senior software engineer has highest paying and least paid in web developer in male category.</a:t>
            </a:r>
          </a:p>
          <a:p>
            <a:r>
              <a:rPr lang="en-US" dirty="0"/>
              <a:t>2.For Test Engineer role female Category pay higher the male.</a:t>
            </a:r>
          </a:p>
          <a:p>
            <a:r>
              <a:rPr lang="en-US" dirty="0"/>
              <a:t>3.For System Engineer role both categories paid similar.</a:t>
            </a:r>
          </a:p>
          <a:p>
            <a:r>
              <a:rPr lang="en-US" dirty="0"/>
              <a:t>4.Among these top Designations the most data points are in Software Engineering.</a:t>
            </a:r>
          </a:p>
          <a:p>
            <a:r>
              <a:rPr lang="en-US" dirty="0"/>
              <a:t>5.In all designations male category dominates female.</a:t>
            </a:r>
            <a:endParaRPr lang="en-IN" dirty="0"/>
          </a:p>
        </p:txBody>
      </p:sp>
    </p:spTree>
    <p:extLst>
      <p:ext uri="{BB962C8B-B14F-4D97-AF65-F5344CB8AC3E}">
        <p14:creationId xmlns:p14="http://schemas.microsoft.com/office/powerpoint/2010/main" val="1231548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1;p4">
            <a:extLst>
              <a:ext uri="{FF2B5EF4-FFF2-40B4-BE49-F238E27FC236}">
                <a16:creationId xmlns:a16="http://schemas.microsoft.com/office/drawing/2014/main" id="{4767E80C-F78F-EFC9-A5C5-F4EFEEC5C09C}"/>
              </a:ext>
            </a:extLst>
          </p:cNvPr>
          <p:cNvSpPr txBox="1">
            <a:spLocks/>
          </p:cNvSpPr>
          <p:nvPr/>
        </p:nvSpPr>
        <p:spPr>
          <a:xfrm>
            <a:off x="5137631" y="2424244"/>
            <a:ext cx="5998853" cy="343455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buClr>
                <a:schemeClr val="dk1"/>
              </a:buClr>
              <a:buSzPct val="100000"/>
            </a:pPr>
            <a:endParaRPr lang="en-IN" sz="1600" b="1" dirty="0"/>
          </a:p>
          <a:p>
            <a:pPr>
              <a:lnSpc>
                <a:spcPct val="150000"/>
              </a:lnSpc>
              <a:buClr>
                <a:schemeClr val="dk1"/>
              </a:buClr>
              <a:buSzPct val="100000"/>
            </a:pPr>
            <a:endParaRPr lang="en-IN" sz="1600" dirty="0"/>
          </a:p>
        </p:txBody>
      </p:sp>
      <p:pic>
        <p:nvPicPr>
          <p:cNvPr id="9218" name="Picture 2">
            <a:extLst>
              <a:ext uri="{FF2B5EF4-FFF2-40B4-BE49-F238E27FC236}">
                <a16:creationId xmlns:a16="http://schemas.microsoft.com/office/drawing/2014/main" id="{7002D8E8-EE4B-2D37-AB9B-65EF7A0EA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10" y="436614"/>
            <a:ext cx="5524500" cy="455817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0A35D6F-F26D-16F7-98B1-13DA2583A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0697" y="254618"/>
            <a:ext cx="6243484" cy="43392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0276713-4D01-4212-B53E-74D0534D1358}"/>
              </a:ext>
            </a:extLst>
          </p:cNvPr>
          <p:cNvSpPr txBox="1"/>
          <p:nvPr/>
        </p:nvSpPr>
        <p:spPr>
          <a:xfrm rot="10800000" flipV="1">
            <a:off x="216310" y="4796966"/>
            <a:ext cx="8799871" cy="1384995"/>
          </a:xfrm>
          <a:prstGeom prst="rect">
            <a:avLst/>
          </a:prstGeom>
          <a:noFill/>
        </p:spPr>
        <p:txBody>
          <a:bodyPr wrap="square">
            <a:spAutoFit/>
          </a:bodyPr>
          <a:lstStyle/>
          <a:p>
            <a:r>
              <a:rPr lang="en-US" b="1" dirty="0"/>
              <a:t>Observation for Gender ,Salary and Tenure</a:t>
            </a:r>
          </a:p>
          <a:p>
            <a:r>
              <a:rPr lang="en-US" dirty="0"/>
              <a:t>1.It is a Bi-Modal Distribution.</a:t>
            </a:r>
          </a:p>
          <a:p>
            <a:r>
              <a:rPr lang="en-US" dirty="0"/>
              <a:t>2.Average Experience of male is around 5years and for women it is around 4 and half years.</a:t>
            </a:r>
          </a:p>
          <a:p>
            <a:r>
              <a:rPr lang="en-US" dirty="0"/>
              <a:t>3.Median salary of both males and females have increased slightly with exp for first five years and Decreased suddenly on the 6th year and then same pattern for the following years.</a:t>
            </a:r>
          </a:p>
          <a:p>
            <a:r>
              <a:rPr lang="en-US" dirty="0"/>
              <a:t>4.We can see that men and women having same experience are paid nearly equally around 3.5-5 lakhs.</a:t>
            </a:r>
            <a:endParaRPr lang="en-IN" dirty="0"/>
          </a:p>
        </p:txBody>
      </p:sp>
    </p:spTree>
    <p:extLst>
      <p:ext uri="{BB962C8B-B14F-4D97-AF65-F5344CB8AC3E}">
        <p14:creationId xmlns:p14="http://schemas.microsoft.com/office/powerpoint/2010/main" val="132567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1;p4">
            <a:extLst>
              <a:ext uri="{FF2B5EF4-FFF2-40B4-BE49-F238E27FC236}">
                <a16:creationId xmlns:a16="http://schemas.microsoft.com/office/drawing/2014/main" id="{4767E80C-F78F-EFC9-A5C5-F4EFEEC5C09C}"/>
              </a:ext>
            </a:extLst>
          </p:cNvPr>
          <p:cNvSpPr txBox="1">
            <a:spLocks/>
          </p:cNvSpPr>
          <p:nvPr/>
        </p:nvSpPr>
        <p:spPr>
          <a:xfrm>
            <a:off x="9351579" y="1861293"/>
            <a:ext cx="2840421" cy="167420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buClr>
                <a:schemeClr val="dk1"/>
              </a:buClr>
              <a:buSzPct val="100000"/>
            </a:pPr>
            <a:endParaRPr lang="en-IN" sz="1600" b="1" dirty="0"/>
          </a:p>
          <a:p>
            <a:pPr>
              <a:lnSpc>
                <a:spcPct val="150000"/>
              </a:lnSpc>
              <a:buClr>
                <a:schemeClr val="dk1"/>
              </a:buClr>
              <a:buSzPct val="100000"/>
            </a:pPr>
            <a:endParaRPr lang="en-IN" sz="1600" dirty="0"/>
          </a:p>
        </p:txBody>
      </p:sp>
      <p:pic>
        <p:nvPicPr>
          <p:cNvPr id="10242" name="Picture 2">
            <a:extLst>
              <a:ext uri="{FF2B5EF4-FFF2-40B4-BE49-F238E27FC236}">
                <a16:creationId xmlns:a16="http://schemas.microsoft.com/office/drawing/2014/main" id="{597E96DB-0A17-EDBA-A4E4-57C8A6977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7025"/>
            <a:ext cx="5043340" cy="255757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5CF1A1E2-C9B0-FE77-DA9C-3A5E0FCBCF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15939"/>
            <a:ext cx="6096000" cy="28400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7F2EC88-238E-65FF-3D90-0419E3299F1B}"/>
              </a:ext>
            </a:extLst>
          </p:cNvPr>
          <p:cNvSpPr txBox="1"/>
          <p:nvPr/>
        </p:nvSpPr>
        <p:spPr>
          <a:xfrm>
            <a:off x="197963" y="3610152"/>
            <a:ext cx="5043340" cy="1323439"/>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Observation</a:t>
            </a:r>
          </a:p>
          <a:p>
            <a:r>
              <a:rPr lang="en-US" sz="1600" dirty="0">
                <a:latin typeface="Times New Roman" panose="02020603050405020304" pitchFamily="18" charset="0"/>
                <a:cs typeface="Times New Roman" panose="02020603050405020304" pitchFamily="18" charset="0"/>
              </a:rPr>
              <a:t>Men from CS,EC,CE Earn slightly greater than women from this specialization.</a:t>
            </a:r>
          </a:p>
          <a:p>
            <a:r>
              <a:rPr lang="en-US" sz="1600" dirty="0">
                <a:latin typeface="Times New Roman" panose="02020603050405020304" pitchFamily="18" charset="0"/>
                <a:cs typeface="Times New Roman" panose="02020603050405020304" pitchFamily="18" charset="0"/>
              </a:rPr>
              <a:t>Women from the EL specialization Earns way more than men from same specialization.</a:t>
            </a: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B663D73-DDD0-5F99-1F49-5E71D8C474F1}"/>
              </a:ext>
            </a:extLst>
          </p:cNvPr>
          <p:cNvSpPr txBox="1"/>
          <p:nvPr/>
        </p:nvSpPr>
        <p:spPr>
          <a:xfrm>
            <a:off x="6542202" y="3355943"/>
            <a:ext cx="4883085" cy="2800767"/>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Observation</a:t>
            </a:r>
          </a:p>
          <a:p>
            <a:r>
              <a:rPr lang="en-US" sz="1600" dirty="0">
                <a:latin typeface="Times New Roman" panose="02020603050405020304" pitchFamily="18" charset="0"/>
                <a:cs typeface="Times New Roman" panose="02020603050405020304" pitchFamily="18" charset="0"/>
              </a:rPr>
              <a:t>The tenure distribution for maximum number of Designations is skewed and this tells us every designation have people with both high and low experience</a:t>
            </a:r>
          </a:p>
          <a:p>
            <a:r>
              <a:rPr lang="en-US" sz="1600" dirty="0">
                <a:latin typeface="Times New Roman" panose="02020603050405020304" pitchFamily="18" charset="0"/>
                <a:cs typeface="Times New Roman" panose="02020603050405020304" pitchFamily="18" charset="0"/>
              </a:rPr>
              <a:t>We can see there is difference in median experience of male and female in every designation.</a:t>
            </a:r>
          </a:p>
          <a:p>
            <a:r>
              <a:rPr lang="en-US" sz="1600" dirty="0">
                <a:latin typeface="Times New Roman" panose="02020603050405020304" pitchFamily="18" charset="0"/>
                <a:cs typeface="Times New Roman" panose="02020603050405020304" pitchFamily="18" charset="0"/>
              </a:rPr>
              <a:t>But it is not a strong evidence to conclude salary difference for women is due to experience because of the fact that in some roles even women having higher experience are paid less and </a:t>
            </a:r>
            <a:r>
              <a:rPr lang="en-US" sz="1600" dirty="0" err="1">
                <a:latin typeface="Times New Roman" panose="02020603050405020304" pitchFamily="18" charset="0"/>
                <a:cs typeface="Times New Roman" panose="02020603050405020304" pitchFamily="18" charset="0"/>
              </a:rPr>
              <a:t>viceversa</a:t>
            </a:r>
            <a:r>
              <a:rPr lang="en-US" sz="1600" dirty="0">
                <a:latin typeface="Times New Roman" panose="02020603050405020304" pitchFamily="18" charset="0"/>
                <a:cs typeface="Times New Roman" panose="02020603050405020304" pitchFamily="18" charset="0"/>
              </a:rPr>
              <a:t> for men</a:t>
            </a:r>
            <a:r>
              <a:rPr lang="en-US" dirty="0"/>
              <a:t>.</a:t>
            </a:r>
            <a:endParaRPr lang="en-IN" dirty="0"/>
          </a:p>
        </p:txBody>
      </p:sp>
    </p:spTree>
    <p:extLst>
      <p:ext uri="{BB962C8B-B14F-4D97-AF65-F5344CB8AC3E}">
        <p14:creationId xmlns:p14="http://schemas.microsoft.com/office/powerpoint/2010/main" val="3671486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E8D1D-3420-75CD-F88F-E3AFD6A91793}"/>
              </a:ext>
            </a:extLst>
          </p:cNvPr>
          <p:cNvSpPr txBox="1"/>
          <p:nvPr/>
        </p:nvSpPr>
        <p:spPr>
          <a:xfrm>
            <a:off x="152894" y="190497"/>
            <a:ext cx="11886211" cy="707886"/>
          </a:xfrm>
          <a:prstGeom prst="rect">
            <a:avLst/>
          </a:prstGeom>
          <a:noFill/>
        </p:spPr>
        <p:txBody>
          <a:bodyPr wrap="square">
            <a:spAutoFit/>
          </a:bodyPr>
          <a:lstStyle/>
          <a:p>
            <a:r>
              <a:rPr lang="en-US" sz="4000" b="1" dirty="0">
                <a:solidFill>
                  <a:srgbClr val="FF0000"/>
                </a:solidFill>
                <a:latin typeface="Calibri"/>
                <a:cs typeface="Calibri"/>
              </a:rPr>
              <a:t>Conclusion:</a:t>
            </a:r>
          </a:p>
        </p:txBody>
      </p:sp>
      <p:sp>
        <p:nvSpPr>
          <p:cNvPr id="4" name="Google Shape;111;p4">
            <a:extLst>
              <a:ext uri="{FF2B5EF4-FFF2-40B4-BE49-F238E27FC236}">
                <a16:creationId xmlns:a16="http://schemas.microsoft.com/office/drawing/2014/main" id="{4767E80C-F78F-EFC9-A5C5-F4EFEEC5C09C}"/>
              </a:ext>
            </a:extLst>
          </p:cNvPr>
          <p:cNvSpPr txBox="1">
            <a:spLocks/>
          </p:cNvSpPr>
          <p:nvPr/>
        </p:nvSpPr>
        <p:spPr>
          <a:xfrm>
            <a:off x="6511159" y="1861293"/>
            <a:ext cx="5680842" cy="343455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50000"/>
              </a:lnSpc>
              <a:buClr>
                <a:schemeClr val="dk1"/>
              </a:buClr>
              <a:buSzPct val="100000"/>
              <a:buFont typeface="Arial" panose="020B0604020202020204" pitchFamily="34" charset="0"/>
              <a:buChar char="•"/>
            </a:pPr>
            <a:endParaRPr lang="en-IN" sz="1600" b="1" dirty="0">
              <a:solidFill>
                <a:srgbClr val="FF0000"/>
              </a:solidFill>
            </a:endParaRPr>
          </a:p>
          <a:p>
            <a:pPr>
              <a:lnSpc>
                <a:spcPct val="150000"/>
              </a:lnSpc>
              <a:buClr>
                <a:schemeClr val="dk1"/>
              </a:buClr>
              <a:buSzPct val="100000"/>
            </a:pPr>
            <a:endParaRPr lang="en-IN" sz="1600" b="1" dirty="0"/>
          </a:p>
          <a:p>
            <a:pPr>
              <a:lnSpc>
                <a:spcPct val="150000"/>
              </a:lnSpc>
              <a:buClr>
                <a:schemeClr val="dk1"/>
              </a:buClr>
              <a:buSzPct val="100000"/>
            </a:pPr>
            <a:endParaRPr lang="en-IN" sz="1600" dirty="0"/>
          </a:p>
        </p:txBody>
      </p:sp>
      <p:sp>
        <p:nvSpPr>
          <p:cNvPr id="5" name="TextBox 4">
            <a:extLst>
              <a:ext uri="{FF2B5EF4-FFF2-40B4-BE49-F238E27FC236}">
                <a16:creationId xmlns:a16="http://schemas.microsoft.com/office/drawing/2014/main" id="{334A01F4-B927-EE68-D430-6FF715344B34}"/>
              </a:ext>
            </a:extLst>
          </p:cNvPr>
          <p:cNvSpPr txBox="1"/>
          <p:nvPr/>
        </p:nvSpPr>
        <p:spPr>
          <a:xfrm>
            <a:off x="226243" y="1562155"/>
            <a:ext cx="11812862" cy="3970318"/>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1</a:t>
            </a:r>
            <a:r>
              <a:rPr lang="en-US" sz="2000" b="1" dirty="0">
                <a:solidFill>
                  <a:srgbClr val="000000"/>
                </a:solidFill>
                <a:effectLst/>
                <a:latin typeface="Times New Roman" panose="02020603050405020304" pitchFamily="18" charset="0"/>
                <a:cs typeface="Times New Roman" panose="02020603050405020304" pitchFamily="18" charset="0"/>
              </a:rPr>
              <a:t>.</a:t>
            </a:r>
            <a:r>
              <a:rPr lang="en-US" sz="2800" b="1" dirty="0">
                <a:solidFill>
                  <a:srgbClr val="000000"/>
                </a:solidFill>
                <a:effectLst/>
                <a:latin typeface="Times New Roman" panose="02020603050405020304" pitchFamily="18" charset="0"/>
                <a:cs typeface="Times New Roman" panose="02020603050405020304" pitchFamily="18" charset="0"/>
              </a:rPr>
              <a:t>Most of Amcat Aspirants are male working in IT domain with an experience of around 5years with degree in B.tech and specialization in Computer Science/Information Technology from tier-2 college in </a:t>
            </a:r>
            <a:r>
              <a:rPr lang="en-US" sz="2800" b="1" dirty="0">
                <a:latin typeface="Times New Roman" panose="02020603050405020304" pitchFamily="18" charset="0"/>
                <a:cs typeface="Times New Roman" panose="02020603050405020304" pitchFamily="18" charset="0"/>
              </a:rPr>
              <a:t>Uttar Pradesh</a:t>
            </a:r>
            <a:r>
              <a:rPr lang="en-US" sz="2800" b="1" dirty="0">
                <a:solidFill>
                  <a:srgbClr val="000000"/>
                </a:solidFill>
                <a:effectLst/>
                <a:latin typeface="Times New Roman" panose="02020603050405020304" pitchFamily="18" charset="0"/>
                <a:cs typeface="Times New Roman" panose="02020603050405020304" pitchFamily="18" charset="0"/>
              </a:rPr>
              <a:t> with an average salary around 300k.</a:t>
            </a:r>
          </a:p>
          <a:p>
            <a:pPr algn="l"/>
            <a:endParaRPr lang="en-US" sz="2800" b="1" dirty="0">
              <a:solidFill>
                <a:srgbClr val="000000"/>
              </a:solidFill>
              <a:effectLst/>
              <a:latin typeface="Times New Roman" panose="02020603050405020304" pitchFamily="18" charset="0"/>
              <a:cs typeface="Times New Roman" panose="02020603050405020304" pitchFamily="18" charset="0"/>
            </a:endParaRPr>
          </a:p>
          <a:p>
            <a:pPr algn="l"/>
            <a:r>
              <a:rPr lang="en-US" sz="2000" b="1" dirty="0">
                <a:solidFill>
                  <a:srgbClr val="000000"/>
                </a:solidFill>
                <a:effectLst/>
                <a:latin typeface="Times New Roman" panose="02020603050405020304" pitchFamily="18" charset="0"/>
                <a:cs typeface="Times New Roman" panose="02020603050405020304" pitchFamily="18" charset="0"/>
              </a:rPr>
              <a:t> </a:t>
            </a:r>
            <a:r>
              <a:rPr lang="en-US" sz="2800" b="1" dirty="0">
                <a:solidFill>
                  <a:srgbClr val="000000"/>
                </a:solidFill>
                <a:effectLst/>
                <a:latin typeface="Times New Roman" panose="02020603050405020304" pitchFamily="18" charset="0"/>
                <a:cs typeface="Times New Roman" panose="02020603050405020304" pitchFamily="18" charset="0"/>
              </a:rPr>
              <a:t>2.Highpaying jobs taken up by </a:t>
            </a:r>
            <a:r>
              <a:rPr lang="en-US" sz="2800" b="1" dirty="0">
                <a:latin typeface="Times New Roman" panose="02020603050405020304" pitchFamily="18" charset="0"/>
                <a:cs typeface="Times New Roman" panose="02020603050405020304" pitchFamily="18" charset="0"/>
              </a:rPr>
              <a:t>A</a:t>
            </a:r>
            <a:r>
              <a:rPr lang="en-US" sz="2800" b="1" dirty="0">
                <a:solidFill>
                  <a:srgbClr val="000000"/>
                </a:solidFill>
                <a:effectLst/>
                <a:latin typeface="Times New Roman" panose="02020603050405020304" pitchFamily="18" charset="0"/>
                <a:cs typeface="Times New Roman" panose="02020603050405020304" pitchFamily="18" charset="0"/>
              </a:rPr>
              <a:t>mcat aspirants are mostly from 'IT' Domain. 3.Software Engineer and Software Developer are the most aimed profession for </a:t>
            </a:r>
            <a:r>
              <a:rPr lang="en-US" sz="2800" b="1" dirty="0">
                <a:latin typeface="Times New Roman" panose="02020603050405020304" pitchFamily="18" charset="0"/>
                <a:cs typeface="Times New Roman" panose="02020603050405020304" pitchFamily="18" charset="0"/>
              </a:rPr>
              <a:t>A</a:t>
            </a:r>
            <a:r>
              <a:rPr lang="en-US" sz="2800" b="1" dirty="0">
                <a:solidFill>
                  <a:srgbClr val="000000"/>
                </a:solidFill>
                <a:effectLst/>
                <a:latin typeface="Times New Roman" panose="02020603050405020304" pitchFamily="18" charset="0"/>
                <a:cs typeface="Times New Roman" panose="02020603050405020304" pitchFamily="18" charset="0"/>
              </a:rPr>
              <a:t>mcat aspirants.</a:t>
            </a:r>
          </a:p>
          <a:p>
            <a:br>
              <a:rPr lang="en-US" b="0" i="0" dirty="0">
                <a:solidFill>
                  <a:srgbClr val="000000"/>
                </a:solidFill>
                <a:effectLst/>
                <a:latin typeface="Courier New" panose="02070309020205020404" pitchFamily="49" charset="0"/>
              </a:rPr>
            </a:br>
            <a:endParaRPr lang="en-IN" dirty="0"/>
          </a:p>
        </p:txBody>
      </p:sp>
    </p:spTree>
    <p:extLst>
      <p:ext uri="{BB962C8B-B14F-4D97-AF65-F5344CB8AC3E}">
        <p14:creationId xmlns:p14="http://schemas.microsoft.com/office/powerpoint/2010/main" val="470563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317398" y="1194069"/>
            <a:ext cx="11338574" cy="203128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cs typeface="Calibri"/>
              </a:rPr>
              <a:t>Hi there! I’m Ankitha Potu [IN1240206], a 23-year-old data enthusiast. Sure, I might be fresh, but I'm your one-stop shop for unlocking insights from numbers.</a:t>
            </a: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lang="en-IN"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cs typeface="Calibri"/>
              </a:rPr>
              <a:t>Feel free to reach out! I'm always down to connect with you all. </a:t>
            </a:r>
            <a:r>
              <a:rPr lang="en-IN" sz="1800" b="1" dirty="0">
                <a:solidFill>
                  <a:schemeClr val="dk1"/>
                </a:solidFill>
                <a:latin typeface="Calibri"/>
                <a:cs typeface="Calibri"/>
                <a:sym typeface="Wingdings" pitchFamily="2" charset="2"/>
              </a:rPr>
              <a:t></a:t>
            </a:r>
          </a:p>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cs typeface="Calibri"/>
                <a:sym typeface="Wingdings" pitchFamily="2" charset="2"/>
              </a:rPr>
              <a:t>https://github.com/Ankitha26/Ankitha26</a:t>
            </a:r>
          </a:p>
          <a:p>
            <a:pPr marR="0" lvl="0" algn="l" rtl="0">
              <a:spcBef>
                <a:spcPts val="0"/>
              </a:spcBef>
              <a:spcAft>
                <a:spcPts val="0"/>
              </a:spcAft>
              <a:buClr>
                <a:schemeClr val="dk1"/>
              </a:buClr>
              <a:buSzPts val="1800"/>
            </a:pPr>
            <a:endParaRPr lang="en-IN" sz="1800" b="1" dirty="0">
              <a:solidFill>
                <a:schemeClr val="dk1"/>
              </a:solidFill>
              <a:latin typeface="Calibri"/>
              <a:cs typeface="Calibri"/>
            </a:endParaRPr>
          </a:p>
          <a:p>
            <a:pPr marR="0" lvl="0" algn="l" rtl="0">
              <a:spcBef>
                <a:spcPts val="0"/>
              </a:spcBef>
              <a:spcAft>
                <a:spcPts val="0"/>
              </a:spcAft>
              <a:buClr>
                <a:schemeClr val="dk1"/>
              </a:buClr>
              <a:buSzPts val="1800"/>
            </a:pPr>
            <a:r>
              <a:rPr lang="en-IN" sz="1800" b="1" dirty="0">
                <a:solidFill>
                  <a:schemeClr val="dk1"/>
                </a:solidFill>
                <a:latin typeface="Calibri"/>
                <a:cs typeface="Calibri"/>
                <a:sym typeface="Calibri"/>
              </a:rPr>
              <a:t>	</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321505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03D950-1820-D0EB-4101-DCB20BFDAD01}"/>
              </a:ext>
            </a:extLst>
          </p:cNvPr>
          <p:cNvSpPr txBox="1"/>
          <p:nvPr/>
        </p:nvSpPr>
        <p:spPr>
          <a:xfrm>
            <a:off x="305790" y="214247"/>
            <a:ext cx="6097978" cy="769441"/>
          </a:xfrm>
          <a:prstGeom prst="rect">
            <a:avLst/>
          </a:prstGeom>
          <a:noFill/>
        </p:spPr>
        <p:txBody>
          <a:bodyPr wrap="square">
            <a:spAutoFit/>
          </a:bodyPr>
          <a:lstStyle/>
          <a:p>
            <a:r>
              <a:rPr lang="en-IN" sz="4400" b="1" dirty="0">
                <a:solidFill>
                  <a:srgbClr val="FF0000"/>
                </a:solidFill>
                <a:latin typeface="Calibri"/>
                <a:cs typeface="Calibri"/>
                <a:sym typeface="Calibri"/>
              </a:rPr>
              <a:t>Objective</a:t>
            </a:r>
            <a:endParaRPr lang="en-US" sz="4400" b="1" dirty="0">
              <a:solidFill>
                <a:srgbClr val="FF0000"/>
              </a:solidFill>
              <a:latin typeface="Calibri"/>
              <a:cs typeface="Calibri"/>
              <a:sym typeface="Calibri"/>
            </a:endParaRPr>
          </a:p>
        </p:txBody>
      </p:sp>
      <p:sp>
        <p:nvSpPr>
          <p:cNvPr id="4" name="Google Shape;111;p4">
            <a:extLst>
              <a:ext uri="{FF2B5EF4-FFF2-40B4-BE49-F238E27FC236}">
                <a16:creationId xmlns:a16="http://schemas.microsoft.com/office/drawing/2014/main" id="{4BAD9161-421B-E77E-4FE3-534D444E513A}"/>
              </a:ext>
            </a:extLst>
          </p:cNvPr>
          <p:cNvSpPr txBox="1">
            <a:spLocks/>
          </p:cNvSpPr>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gn="just">
              <a:lnSpc>
                <a:spcPct val="90000"/>
              </a:lnSpc>
              <a:buClr>
                <a:schemeClr val="dk1"/>
              </a:buClr>
              <a:buSzPct val="100000"/>
              <a:buFont typeface="Arial"/>
              <a:buChar char="•"/>
            </a:pPr>
            <a:r>
              <a:rPr lang="en-IN" sz="2800" b="1" dirty="0"/>
              <a:t>To find the insights and decode the patterns on how the salary pay scale is impacted based on various parameters like academic achievements, AMCAT scores, Age, Years of Work Experiences etc..</a:t>
            </a:r>
          </a:p>
        </p:txBody>
      </p:sp>
    </p:spTree>
    <p:extLst>
      <p:ext uri="{BB962C8B-B14F-4D97-AF65-F5344CB8AC3E}">
        <p14:creationId xmlns:p14="http://schemas.microsoft.com/office/powerpoint/2010/main" val="2975207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03D950-1820-D0EB-4101-DCB20BFDAD01}"/>
              </a:ext>
            </a:extLst>
          </p:cNvPr>
          <p:cNvSpPr txBox="1"/>
          <p:nvPr/>
        </p:nvSpPr>
        <p:spPr>
          <a:xfrm>
            <a:off x="305790" y="214247"/>
            <a:ext cx="6097978" cy="769441"/>
          </a:xfrm>
          <a:prstGeom prst="rect">
            <a:avLst/>
          </a:prstGeom>
          <a:noFill/>
        </p:spPr>
        <p:txBody>
          <a:bodyPr wrap="square">
            <a:spAutoFit/>
          </a:bodyPr>
          <a:lstStyle/>
          <a:p>
            <a:r>
              <a:rPr lang="en-IN" sz="4400" b="1" dirty="0">
                <a:solidFill>
                  <a:srgbClr val="FF0000"/>
                </a:solidFill>
                <a:latin typeface="Calibri"/>
                <a:cs typeface="Calibri"/>
                <a:sym typeface="Calibri"/>
              </a:rPr>
              <a:t>Summary of the Dataset</a:t>
            </a:r>
            <a:endParaRPr lang="en-US" sz="4400" b="1" dirty="0">
              <a:solidFill>
                <a:srgbClr val="FF0000"/>
              </a:solidFill>
              <a:latin typeface="Calibri"/>
              <a:cs typeface="Calibri"/>
              <a:sym typeface="Calibri"/>
            </a:endParaRPr>
          </a:p>
        </p:txBody>
      </p:sp>
      <p:sp>
        <p:nvSpPr>
          <p:cNvPr id="4" name="Google Shape;111;p4">
            <a:extLst>
              <a:ext uri="{FF2B5EF4-FFF2-40B4-BE49-F238E27FC236}">
                <a16:creationId xmlns:a16="http://schemas.microsoft.com/office/drawing/2014/main" id="{4BAD9161-421B-E77E-4FE3-534D444E513A}"/>
              </a:ext>
            </a:extLst>
          </p:cNvPr>
          <p:cNvSpPr txBox="1">
            <a:spLocks/>
          </p:cNvSpPr>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90000"/>
              </a:lnSpc>
              <a:buClr>
                <a:schemeClr val="dk1"/>
              </a:buClr>
              <a:buSzPct val="100000"/>
              <a:buFont typeface="Arial"/>
              <a:buChar char="•"/>
            </a:pPr>
            <a:r>
              <a:rPr lang="en-IN" sz="2800" b="1" dirty="0"/>
              <a:t>There are total of </a:t>
            </a:r>
            <a:r>
              <a:rPr lang="en-IN" sz="2800" b="1" u="sng" dirty="0"/>
              <a:t>38 columns</a:t>
            </a:r>
            <a:r>
              <a:rPr lang="en-IN" sz="2800" b="1" dirty="0"/>
              <a:t> that are used to find their individual impacts on salary.</a:t>
            </a:r>
          </a:p>
          <a:p>
            <a:pPr>
              <a:lnSpc>
                <a:spcPct val="90000"/>
              </a:lnSpc>
              <a:buClr>
                <a:schemeClr val="dk1"/>
              </a:buClr>
              <a:buSzPct val="100000"/>
            </a:pPr>
            <a:endParaRPr lang="en-IN" sz="2800" b="1" dirty="0"/>
          </a:p>
          <a:p>
            <a:pPr marL="228600" indent="-228600">
              <a:lnSpc>
                <a:spcPct val="90000"/>
              </a:lnSpc>
              <a:buClr>
                <a:schemeClr val="dk1"/>
              </a:buClr>
              <a:buSzPct val="100000"/>
              <a:buFont typeface="Arial"/>
              <a:buChar char="•"/>
            </a:pPr>
            <a:r>
              <a:rPr lang="en-IN" sz="2800" b="1" dirty="0"/>
              <a:t>With </a:t>
            </a:r>
            <a:r>
              <a:rPr lang="en-IN" sz="2800" b="1" u="sng" dirty="0"/>
              <a:t>4000 data points</a:t>
            </a:r>
            <a:r>
              <a:rPr lang="en-IN" sz="2800" b="1" dirty="0"/>
              <a:t> that make our analysis to the optimal insights with all the required information.</a:t>
            </a:r>
          </a:p>
        </p:txBody>
      </p:sp>
    </p:spTree>
    <p:extLst>
      <p:ext uri="{BB962C8B-B14F-4D97-AF65-F5344CB8AC3E}">
        <p14:creationId xmlns:p14="http://schemas.microsoft.com/office/powerpoint/2010/main" val="819853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8585F9-CC65-1BA9-9268-009E4A545DD1}"/>
              </a:ext>
            </a:extLst>
          </p:cNvPr>
          <p:cNvSpPr txBox="1"/>
          <p:nvPr/>
        </p:nvSpPr>
        <p:spPr>
          <a:xfrm>
            <a:off x="94268" y="603315"/>
            <a:ext cx="7729979" cy="523220"/>
          </a:xfrm>
          <a:prstGeom prst="rect">
            <a:avLst/>
          </a:prstGeom>
          <a:noFill/>
        </p:spPr>
        <p:txBody>
          <a:bodyPr wrap="square" rtlCol="0">
            <a:spAutoFit/>
          </a:bodyPr>
          <a:lstStyle/>
          <a:p>
            <a:r>
              <a:rPr lang="en-IN" sz="2800" b="1" dirty="0">
                <a:solidFill>
                  <a:srgbClr val="C00000"/>
                </a:solidFill>
                <a:latin typeface="Times New Roman" panose="02020603050405020304" pitchFamily="18" charset="0"/>
                <a:cs typeface="Times New Roman" panose="02020603050405020304" pitchFamily="18" charset="0"/>
              </a:rPr>
              <a:t>DATA CLEANING AND MANIPULATION:</a:t>
            </a:r>
          </a:p>
        </p:txBody>
      </p:sp>
      <p:sp>
        <p:nvSpPr>
          <p:cNvPr id="4" name="TextBox 3">
            <a:extLst>
              <a:ext uri="{FF2B5EF4-FFF2-40B4-BE49-F238E27FC236}">
                <a16:creationId xmlns:a16="http://schemas.microsoft.com/office/drawing/2014/main" id="{BA186EDC-45AD-3672-6281-4FA24AF59A40}"/>
              </a:ext>
            </a:extLst>
          </p:cNvPr>
          <p:cNvSpPr txBox="1"/>
          <p:nvPr/>
        </p:nvSpPr>
        <p:spPr>
          <a:xfrm>
            <a:off x="311083" y="1665237"/>
            <a:ext cx="10765411" cy="4031873"/>
          </a:xfrm>
          <a:prstGeom prst="rect">
            <a:avLst/>
          </a:prstGeom>
          <a:noFill/>
        </p:spPr>
        <p:txBody>
          <a:bodyPr wrap="square">
            <a:spAutoFit/>
          </a:bodyPr>
          <a:lstStyle/>
          <a:p>
            <a:pPr algn="l">
              <a:buFont typeface="+mj-lt"/>
              <a:buAutoNum type="arabicPeriod"/>
            </a:pPr>
            <a:r>
              <a:rPr lang="en-US" sz="3200" b="0" i="0" dirty="0">
                <a:effectLst/>
                <a:latin typeface="Times New Roman" panose="02020603050405020304" pitchFamily="18" charset="0"/>
                <a:cs typeface="Times New Roman" panose="02020603050405020304" pitchFamily="18" charset="0"/>
              </a:rPr>
              <a:t>We can see the DOJ,DOL,DOB are given in timestamp format</a:t>
            </a:r>
          </a:p>
          <a:p>
            <a:pPr algn="l">
              <a:buFont typeface="+mj-lt"/>
              <a:buAutoNum type="arabicPeriod"/>
            </a:pPr>
            <a:r>
              <a:rPr lang="en-US" sz="3200" b="0" i="0" dirty="0">
                <a:effectLst/>
                <a:latin typeface="Times New Roman" panose="02020603050405020304" pitchFamily="18" charset="0"/>
                <a:cs typeface="Times New Roman" panose="02020603050405020304" pitchFamily="18" charset="0"/>
              </a:rPr>
              <a:t>Job city column contains -1 values which are </a:t>
            </a:r>
            <a:r>
              <a:rPr lang="en-US" sz="3200" b="0" i="0" dirty="0" err="1">
                <a:effectLst/>
                <a:latin typeface="Times New Roman" panose="02020603050405020304" pitchFamily="18" charset="0"/>
                <a:cs typeface="Times New Roman" panose="02020603050405020304" pitchFamily="18" charset="0"/>
              </a:rPr>
              <a:t>NaN</a:t>
            </a:r>
            <a:r>
              <a:rPr lang="en-US" sz="3200" b="0" i="0" dirty="0">
                <a:effectLst/>
                <a:latin typeface="Times New Roman" panose="02020603050405020304" pitchFamily="18" charset="0"/>
                <a:cs typeface="Times New Roman" panose="02020603050405020304" pitchFamily="18" charset="0"/>
              </a:rPr>
              <a:t> equivalents.</a:t>
            </a:r>
          </a:p>
          <a:p>
            <a:pPr algn="l">
              <a:buFont typeface="+mj-lt"/>
              <a:buAutoNum type="arabicPeriod"/>
            </a:pPr>
            <a:r>
              <a:rPr lang="en-US" sz="3200" b="0" i="0" dirty="0">
                <a:effectLst/>
                <a:latin typeface="Times New Roman" panose="02020603050405020304" pitchFamily="18" charset="0"/>
                <a:cs typeface="Times New Roman" panose="02020603050405020304" pitchFamily="18" charset="0"/>
              </a:rPr>
              <a:t>10 board column contain 0 value which is missing value</a:t>
            </a:r>
          </a:p>
          <a:p>
            <a:pPr algn="l">
              <a:buFont typeface="+mj-lt"/>
              <a:buAutoNum type="arabicPeriod"/>
            </a:pPr>
            <a:r>
              <a:rPr lang="en-US" sz="3200" b="0" i="0" dirty="0">
                <a:effectLst/>
                <a:latin typeface="Times New Roman" panose="02020603050405020304" pitchFamily="18" charset="0"/>
                <a:cs typeface="Times New Roman" panose="02020603050405020304" pitchFamily="18" charset="0"/>
              </a:rPr>
              <a:t>12 board column contain 0 value which is missing value</a:t>
            </a:r>
          </a:p>
          <a:p>
            <a:pPr algn="l">
              <a:buFont typeface="+mj-lt"/>
              <a:buAutoNum type="arabicPeriod"/>
            </a:pPr>
            <a:r>
              <a:rPr lang="en-US" sz="3200" b="0" i="0" dirty="0">
                <a:effectLst/>
                <a:latin typeface="Times New Roman" panose="02020603050405020304" pitchFamily="18" charset="0"/>
                <a:cs typeface="Times New Roman" panose="02020603050405020304" pitchFamily="18" charset="0"/>
              </a:rPr>
              <a:t>college state column contain 'union </a:t>
            </a:r>
            <a:r>
              <a:rPr lang="en-US" sz="3200" b="0" i="0" dirty="0" err="1">
                <a:effectLst/>
                <a:latin typeface="Times New Roman" panose="02020603050405020304" pitchFamily="18" charset="0"/>
                <a:cs typeface="Times New Roman" panose="02020603050405020304" pitchFamily="18" charset="0"/>
              </a:rPr>
              <a:t>teritory</a:t>
            </a:r>
            <a:r>
              <a:rPr lang="en-US" sz="3200" b="0" i="0" dirty="0">
                <a:effectLst/>
                <a:latin typeface="Times New Roman" panose="02020603050405020304" pitchFamily="18" charset="0"/>
                <a:cs typeface="Times New Roman" panose="02020603050405020304" pitchFamily="18" charset="0"/>
              </a:rPr>
              <a:t>' which is not a specific state</a:t>
            </a:r>
          </a:p>
          <a:p>
            <a:pPr algn="l">
              <a:buFont typeface="+mj-lt"/>
              <a:buAutoNum type="arabicPeriod"/>
            </a:pPr>
            <a:r>
              <a:rPr lang="en-US" sz="3200" b="0" i="0" dirty="0">
                <a:effectLst/>
                <a:latin typeface="Times New Roman" panose="02020603050405020304" pitchFamily="18" charset="0"/>
                <a:cs typeface="Times New Roman" panose="02020603050405020304" pitchFamily="18" charset="0"/>
              </a:rPr>
              <a:t>Graduation year column contain 0 which is a missing value</a:t>
            </a:r>
          </a:p>
          <a:p>
            <a:pPr algn="l">
              <a:buFont typeface="+mj-lt"/>
              <a:buAutoNum type="arabicPeriod"/>
            </a:pPr>
            <a:r>
              <a:rPr lang="en-US" sz="3200" b="0" i="0" dirty="0">
                <a:effectLst/>
                <a:latin typeface="Times New Roman" panose="02020603050405020304" pitchFamily="18" charset="0"/>
                <a:cs typeface="Times New Roman" panose="02020603050405020304" pitchFamily="18" charset="0"/>
              </a:rPr>
              <a:t>Domain column contain -1 which is a missing values</a:t>
            </a:r>
          </a:p>
        </p:txBody>
      </p:sp>
    </p:spTree>
    <p:extLst>
      <p:ext uri="{BB962C8B-B14F-4D97-AF65-F5344CB8AC3E}">
        <p14:creationId xmlns:p14="http://schemas.microsoft.com/office/powerpoint/2010/main" val="48892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070A5-DE78-DDDA-BDE2-2B706240D818}"/>
            </a:ext>
          </a:extLst>
        </p:cNvPr>
        <p:cNvGrpSpPr/>
        <p:nvPr/>
      </p:nvGrpSpPr>
      <p:grpSpPr>
        <a:xfrm>
          <a:off x="0" y="0"/>
          <a:ext cx="0" cy="0"/>
          <a:chOff x="0" y="0"/>
          <a:chExt cx="0" cy="0"/>
        </a:xfrm>
      </p:grpSpPr>
      <p:sp>
        <p:nvSpPr>
          <p:cNvPr id="9" name="Google Shape;111;p4">
            <a:extLst>
              <a:ext uri="{FF2B5EF4-FFF2-40B4-BE49-F238E27FC236}">
                <a16:creationId xmlns:a16="http://schemas.microsoft.com/office/drawing/2014/main" id="{45B31D47-E288-D542-FDB4-71619B87D3A1}"/>
              </a:ext>
            </a:extLst>
          </p:cNvPr>
          <p:cNvSpPr txBox="1">
            <a:spLocks/>
          </p:cNvSpPr>
          <p:nvPr/>
        </p:nvSpPr>
        <p:spPr>
          <a:xfrm>
            <a:off x="9795988" y="983688"/>
            <a:ext cx="2636486" cy="11368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ct val="100000"/>
            </a:pPr>
            <a:endParaRPr lang="en-IN" sz="1600" dirty="0"/>
          </a:p>
        </p:txBody>
      </p:sp>
      <p:sp>
        <p:nvSpPr>
          <p:cNvPr id="10" name="Google Shape;111;p4">
            <a:extLst>
              <a:ext uri="{FF2B5EF4-FFF2-40B4-BE49-F238E27FC236}">
                <a16:creationId xmlns:a16="http://schemas.microsoft.com/office/drawing/2014/main" id="{ECB78676-4121-15AC-A14A-6472E98811E5}"/>
              </a:ext>
            </a:extLst>
          </p:cNvPr>
          <p:cNvSpPr txBox="1">
            <a:spLocks/>
          </p:cNvSpPr>
          <p:nvPr/>
        </p:nvSpPr>
        <p:spPr>
          <a:xfrm>
            <a:off x="6096001" y="4976157"/>
            <a:ext cx="2636486" cy="11368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ct val="100000"/>
            </a:pPr>
            <a:endParaRPr lang="en-IN" sz="1600" dirty="0"/>
          </a:p>
        </p:txBody>
      </p:sp>
      <p:sp>
        <p:nvSpPr>
          <p:cNvPr id="5" name="Google Shape;111;p4">
            <a:extLst>
              <a:ext uri="{FF2B5EF4-FFF2-40B4-BE49-F238E27FC236}">
                <a16:creationId xmlns:a16="http://schemas.microsoft.com/office/drawing/2014/main" id="{149165B9-B9B6-E182-8B8E-DDCFAF57F47A}"/>
              </a:ext>
            </a:extLst>
          </p:cNvPr>
          <p:cNvSpPr txBox="1">
            <a:spLocks/>
          </p:cNvSpPr>
          <p:nvPr/>
        </p:nvSpPr>
        <p:spPr>
          <a:xfrm>
            <a:off x="4564173" y="1313394"/>
            <a:ext cx="2805521" cy="11368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ct val="100000"/>
            </a:pPr>
            <a:endParaRPr lang="en-IN" sz="1600" dirty="0"/>
          </a:p>
        </p:txBody>
      </p:sp>
      <p:sp>
        <p:nvSpPr>
          <p:cNvPr id="3" name="TextBox 2">
            <a:extLst>
              <a:ext uri="{FF2B5EF4-FFF2-40B4-BE49-F238E27FC236}">
                <a16:creationId xmlns:a16="http://schemas.microsoft.com/office/drawing/2014/main" id="{BB66F55F-378B-03B8-A53F-87EFE409ADD3}"/>
              </a:ext>
            </a:extLst>
          </p:cNvPr>
          <p:cNvSpPr txBox="1"/>
          <p:nvPr/>
        </p:nvSpPr>
        <p:spPr>
          <a:xfrm>
            <a:off x="4100660" y="2450291"/>
            <a:ext cx="5448693" cy="584775"/>
          </a:xfrm>
          <a:prstGeom prst="rect">
            <a:avLst/>
          </a:prstGeom>
          <a:noFill/>
        </p:spPr>
        <p:txBody>
          <a:bodyPr wrap="square" rtlCol="0">
            <a:spAutoFit/>
          </a:bodyPr>
          <a:lstStyle/>
          <a:p>
            <a:r>
              <a:rPr lang="en-IN" sz="3200" b="1" dirty="0">
                <a:solidFill>
                  <a:srgbClr val="C00000"/>
                </a:solidFill>
                <a:latin typeface="Times New Roman" panose="02020603050405020304" pitchFamily="18" charset="0"/>
                <a:cs typeface="Times New Roman" panose="02020603050405020304" pitchFamily="18" charset="0"/>
              </a:rPr>
              <a:t>Univariate Analysis</a:t>
            </a:r>
          </a:p>
        </p:txBody>
      </p:sp>
    </p:spTree>
    <p:extLst>
      <p:ext uri="{BB962C8B-B14F-4D97-AF65-F5344CB8AC3E}">
        <p14:creationId xmlns:p14="http://schemas.microsoft.com/office/powerpoint/2010/main" val="535054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1;p4">
            <a:extLst>
              <a:ext uri="{FF2B5EF4-FFF2-40B4-BE49-F238E27FC236}">
                <a16:creationId xmlns:a16="http://schemas.microsoft.com/office/drawing/2014/main" id="{4767E80C-F78F-EFC9-A5C5-F4EFEEC5C09C}"/>
              </a:ext>
            </a:extLst>
          </p:cNvPr>
          <p:cNvSpPr txBox="1">
            <a:spLocks/>
          </p:cNvSpPr>
          <p:nvPr/>
        </p:nvSpPr>
        <p:spPr>
          <a:xfrm>
            <a:off x="5693064" y="2503111"/>
            <a:ext cx="3450936" cy="19619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ct val="100000"/>
            </a:pPr>
            <a:endParaRPr lang="en-IN" sz="1600" b="1" dirty="0"/>
          </a:p>
          <a:p>
            <a:pPr>
              <a:lnSpc>
                <a:spcPct val="90000"/>
              </a:lnSpc>
              <a:buClr>
                <a:schemeClr val="dk1"/>
              </a:buClr>
              <a:buSzPct val="100000"/>
            </a:pPr>
            <a:endParaRPr lang="en-IN" sz="1600" dirty="0"/>
          </a:p>
        </p:txBody>
      </p:sp>
      <p:sp>
        <p:nvSpPr>
          <p:cNvPr id="11" name="TextBox 10">
            <a:extLst>
              <a:ext uri="{FF2B5EF4-FFF2-40B4-BE49-F238E27FC236}">
                <a16:creationId xmlns:a16="http://schemas.microsoft.com/office/drawing/2014/main" id="{4EB88388-A6F4-CC4B-B4D4-7B86ECDEFE08}"/>
              </a:ext>
            </a:extLst>
          </p:cNvPr>
          <p:cNvSpPr txBox="1"/>
          <p:nvPr/>
        </p:nvSpPr>
        <p:spPr>
          <a:xfrm>
            <a:off x="10145719" y="3293744"/>
            <a:ext cx="1184339" cy="261610"/>
          </a:xfrm>
          <a:prstGeom prst="rect">
            <a:avLst/>
          </a:prstGeom>
          <a:noFill/>
        </p:spPr>
        <p:txBody>
          <a:bodyPr wrap="square">
            <a:spAutoFit/>
          </a:bodyPr>
          <a:lstStyle/>
          <a:p>
            <a:r>
              <a:rPr lang="en-IN" sz="1100" b="0" i="0" u="none" strike="noStrike" dirty="0">
                <a:solidFill>
                  <a:srgbClr val="CDCDCD"/>
                </a:solidFill>
                <a:effectLst/>
                <a:latin typeface="Montserrat" panose="020F0502020204030204" pitchFamily="34" charset="0"/>
              </a:rPr>
              <a:t>Getty Images</a:t>
            </a:r>
            <a:endParaRPr lang="en-US" sz="1100" dirty="0"/>
          </a:p>
        </p:txBody>
      </p:sp>
      <p:pic>
        <p:nvPicPr>
          <p:cNvPr id="2050" name="Picture 2">
            <a:extLst>
              <a:ext uri="{FF2B5EF4-FFF2-40B4-BE49-F238E27FC236}">
                <a16:creationId xmlns:a16="http://schemas.microsoft.com/office/drawing/2014/main" id="{D3CB3642-918D-82F5-B9B4-A647C978C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751" y="402702"/>
            <a:ext cx="4667250" cy="3714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99DEFE-577E-7D69-438F-9F618A9514C9}"/>
              </a:ext>
            </a:extLst>
          </p:cNvPr>
          <p:cNvSpPr txBox="1"/>
          <p:nvPr/>
        </p:nvSpPr>
        <p:spPr>
          <a:xfrm>
            <a:off x="5815356" y="2158738"/>
            <a:ext cx="4667250" cy="104644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Salary:</a:t>
            </a:r>
          </a:p>
          <a:p>
            <a:r>
              <a:rPr lang="en-IN" dirty="0"/>
              <a:t>Box plot: There are so many data points with high salaries</a:t>
            </a:r>
          </a:p>
          <a:p>
            <a:endParaRPr lang="en-IN" dirty="0"/>
          </a:p>
        </p:txBody>
      </p:sp>
      <p:sp>
        <p:nvSpPr>
          <p:cNvPr id="6" name="Rectangle 3">
            <a:extLst>
              <a:ext uri="{FF2B5EF4-FFF2-40B4-BE49-F238E27FC236}">
                <a16:creationId xmlns:a16="http://schemas.microsoft.com/office/drawing/2014/main" id="{E2F1B42A-87D1-80A4-BEB4-10DC0476F28B}"/>
              </a:ext>
            </a:extLst>
          </p:cNvPr>
          <p:cNvSpPr>
            <a:spLocks noChangeArrowheads="1"/>
          </p:cNvSpPr>
          <p:nvPr/>
        </p:nvSpPr>
        <p:spPr bwMode="auto">
          <a:xfrm>
            <a:off x="4904001" y="1323139"/>
            <a:ext cx="9755482"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Average of Salary: 300000.0 The Maximum of Salary: 4000000 The Minimum of Salary: 35000</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752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1;p4">
            <a:extLst>
              <a:ext uri="{FF2B5EF4-FFF2-40B4-BE49-F238E27FC236}">
                <a16:creationId xmlns:a16="http://schemas.microsoft.com/office/drawing/2014/main" id="{4767E80C-F78F-EFC9-A5C5-F4EFEEC5C09C}"/>
              </a:ext>
            </a:extLst>
          </p:cNvPr>
          <p:cNvSpPr txBox="1">
            <a:spLocks/>
          </p:cNvSpPr>
          <p:nvPr/>
        </p:nvSpPr>
        <p:spPr>
          <a:xfrm>
            <a:off x="4876988" y="3675647"/>
            <a:ext cx="5998853" cy="343455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Average of 12percentage: 74.4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Maximum of 12percentage: 98.7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Observation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Box plot: There is only one data point has extreme low </a:t>
            </a:r>
            <a:r>
              <a:rPr kumimoji="0" lang="en-US" altLang="en-US" sz="20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score.The</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Minimum of 12percentage: 40.0</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4098" name="Picture 2">
            <a:extLst>
              <a:ext uri="{FF2B5EF4-FFF2-40B4-BE49-F238E27FC236}">
                <a16:creationId xmlns:a16="http://schemas.microsoft.com/office/drawing/2014/main" id="{3C8A04F7-9C57-A8AE-3C04-41A4BE3FD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22" y="0"/>
            <a:ext cx="4657725" cy="3714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0E4F6AF-151D-C228-1985-4D68D66440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47" y="3675647"/>
            <a:ext cx="4648200" cy="3714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5C5B49D-BA38-C297-895E-140229076558}"/>
              </a:ext>
            </a:extLst>
          </p:cNvPr>
          <p:cNvSpPr txBox="1"/>
          <p:nvPr/>
        </p:nvSpPr>
        <p:spPr>
          <a:xfrm>
            <a:off x="4601514" y="156912"/>
            <a:ext cx="13277253" cy="1846659"/>
          </a:xfrm>
          <a:prstGeom prst="rect">
            <a:avLst/>
          </a:prstGeom>
          <a:noFill/>
        </p:spPr>
        <p:txBody>
          <a:bodyPr wrap="square" rtlCol="0">
            <a:spAutoFit/>
          </a:bodyPr>
          <a:lstStyle/>
          <a:p>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Average of 10percentage: 79.15 </a:t>
            </a:r>
          </a:p>
          <a:p>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Maximum of 10percentage: 97.76 </a:t>
            </a:r>
          </a:p>
          <a:p>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Minimum of 10percentage: 43.0</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Observation</a:t>
            </a:r>
          </a:p>
          <a:p>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Box plot: There are some outliers evident from the plot.</a:t>
            </a:r>
          </a:p>
          <a:p>
            <a:endParaRPr lang="en-IN" dirty="0"/>
          </a:p>
        </p:txBody>
      </p:sp>
      <p:sp>
        <p:nvSpPr>
          <p:cNvPr id="6" name="Rectangle 6">
            <a:extLst>
              <a:ext uri="{FF2B5EF4-FFF2-40B4-BE49-F238E27FC236}">
                <a16:creationId xmlns:a16="http://schemas.microsoft.com/office/drawing/2014/main" id="{18CF2B6D-212D-A889-EC3C-5DDFA8DCE381}"/>
              </a:ext>
            </a:extLst>
          </p:cNvPr>
          <p:cNvSpPr>
            <a:spLocks noChangeArrowheads="1"/>
          </p:cNvSpPr>
          <p:nvPr/>
        </p:nvSpPr>
        <p:spPr bwMode="auto">
          <a:xfrm>
            <a:off x="-141622"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402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1;p4">
            <a:extLst>
              <a:ext uri="{FF2B5EF4-FFF2-40B4-BE49-F238E27FC236}">
                <a16:creationId xmlns:a16="http://schemas.microsoft.com/office/drawing/2014/main" id="{5E425520-9E72-8EBB-8A4C-444887D932B8}"/>
              </a:ext>
            </a:extLst>
          </p:cNvPr>
          <p:cNvSpPr txBox="1">
            <a:spLocks/>
          </p:cNvSpPr>
          <p:nvPr/>
        </p:nvSpPr>
        <p:spPr>
          <a:xfrm>
            <a:off x="4780547" y="494936"/>
            <a:ext cx="7395411" cy="255256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Observation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Box plot: we can see that outliers with in the dataset</a:t>
            </a:r>
            <a:r>
              <a:rPr kumimoji="0" lang="en-US" altLang="en-US" sz="1600" b="0" i="0" u="none" strike="noStrike" cap="none" normalizeH="0" baseline="0" dirty="0">
                <a:ln>
                  <a:noFill/>
                </a:ln>
                <a:solidFill>
                  <a:srgbClr val="000000"/>
                </a:solidFill>
                <a:effectLst/>
                <a:latin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5122" name="Picture 2">
            <a:extLst>
              <a:ext uri="{FF2B5EF4-FFF2-40B4-BE49-F238E27FC236}">
                <a16:creationId xmlns:a16="http://schemas.microsoft.com/office/drawing/2014/main" id="{3ED7784D-47B8-0FF8-965E-8B0516FCE9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004"/>
            <a:ext cx="4667250" cy="37147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4E12F16-4AC0-51BC-69BC-CEBF2084F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2" y="4154404"/>
            <a:ext cx="4657725" cy="37147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F7682A98-7F4F-1977-50B8-1E65DAAEA78A}"/>
              </a:ext>
            </a:extLst>
          </p:cNvPr>
          <p:cNvSpPr>
            <a:spLocks noChangeArrowheads="1"/>
          </p:cNvSpPr>
          <p:nvPr/>
        </p:nvSpPr>
        <p:spPr bwMode="auto">
          <a:xfrm>
            <a:off x="-16042" y="217936"/>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F198029-398C-9259-D594-7FA568C29246}"/>
              </a:ext>
            </a:extLst>
          </p:cNvPr>
          <p:cNvSpPr txBox="1"/>
          <p:nvPr/>
        </p:nvSpPr>
        <p:spPr>
          <a:xfrm>
            <a:off x="4780548" y="4748462"/>
            <a:ext cx="5983706" cy="83099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Observation</a:t>
            </a:r>
          </a:p>
          <a:p>
            <a:r>
              <a:rPr lang="en-US" sz="1600" b="1" dirty="0">
                <a:latin typeface="Times New Roman" panose="02020603050405020304" pitchFamily="18" charset="0"/>
                <a:cs typeface="Times New Roman" panose="02020603050405020304" pitchFamily="18" charset="0"/>
              </a:rPr>
              <a:t>Box plot: Both lower and higher extreme values are evident from the distribution representation.</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00656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892</Words>
  <Application>Microsoft Office PowerPoint</Application>
  <PresentationFormat>Widescreen</PresentationFormat>
  <Paragraphs>85</Paragraphs>
  <Slides>17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Lato Black</vt:lpstr>
      <vt:lpstr>Libre Baskerville</vt:lpstr>
      <vt:lpstr>Times New Roman</vt:lpstr>
      <vt:lpstr>Calibri</vt:lpstr>
      <vt:lpstr>Montserrat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POTU ANKITHA</cp:lastModifiedBy>
  <cp:revision>3</cp:revision>
  <cp:lastPrinted>2024-02-23T09:33:55Z</cp:lastPrinted>
  <dcterms:created xsi:type="dcterms:W3CDTF">2021-02-16T05:19:01Z</dcterms:created>
  <dcterms:modified xsi:type="dcterms:W3CDTF">2024-02-23T09:35:05Z</dcterms:modified>
</cp:coreProperties>
</file>