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imes New Roman Bold" charset="1" panose="02030802070405020303"/>
      <p:regular r:id="rId11"/>
    </p:embeddedFont>
    <p:embeddedFont>
      <p:font typeface="Times New Roman" charset="1" panose="02030502070405020303"/>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59538" y="1142952"/>
            <a:ext cx="13324344" cy="1041590"/>
          </a:xfrm>
          <a:prstGeom prst="rect">
            <a:avLst/>
          </a:prstGeom>
        </p:spPr>
        <p:txBody>
          <a:bodyPr anchor="t" rtlCol="false" tIns="0" lIns="0" bIns="0" rIns="0">
            <a:spAutoFit/>
          </a:bodyPr>
          <a:lstStyle/>
          <a:p>
            <a:pPr algn="ctr">
              <a:lnSpc>
                <a:spcPts val="7689"/>
              </a:lnSpc>
              <a:spcBef>
                <a:spcPct val="0"/>
              </a:spcBef>
            </a:pPr>
            <a:r>
              <a:rPr lang="en-US" b="true" sz="5492">
                <a:solidFill>
                  <a:srgbClr val="000000"/>
                </a:solidFill>
                <a:latin typeface="Times New Roman Bold"/>
                <a:ea typeface="Times New Roman Bold"/>
                <a:cs typeface="Times New Roman Bold"/>
                <a:sym typeface="Times New Roman Bold"/>
              </a:rPr>
              <a:t>MALNAD COLLEGE OF ENGINEERING</a:t>
            </a:r>
          </a:p>
        </p:txBody>
      </p:sp>
      <p:sp>
        <p:nvSpPr>
          <p:cNvPr name="TextBox 5" id="5"/>
          <p:cNvSpPr txBox="true"/>
          <p:nvPr/>
        </p:nvSpPr>
        <p:spPr>
          <a:xfrm rot="0">
            <a:off x="1599545" y="2119592"/>
            <a:ext cx="14879251" cy="719471"/>
          </a:xfrm>
          <a:prstGeom prst="rect">
            <a:avLst/>
          </a:prstGeom>
        </p:spPr>
        <p:txBody>
          <a:bodyPr anchor="t" rtlCol="false" tIns="0" lIns="0" bIns="0" rIns="0">
            <a:spAutoFit/>
          </a:bodyPr>
          <a:lstStyle/>
          <a:p>
            <a:pPr algn="ctr">
              <a:lnSpc>
                <a:spcPts val="5240"/>
              </a:lnSpc>
              <a:spcBef>
                <a:spcPct val="0"/>
              </a:spcBef>
            </a:pPr>
            <a:r>
              <a:rPr lang="en-US" b="true" sz="3743">
                <a:solidFill>
                  <a:srgbClr val="000000"/>
                </a:solidFill>
                <a:latin typeface="Times New Roman Bold"/>
                <a:ea typeface="Times New Roman Bold"/>
                <a:cs typeface="Times New Roman Bold"/>
                <a:sym typeface="Times New Roman Bold"/>
              </a:rPr>
              <a:t>DEPARTMENT OF COMPUTER SCIENCE AND ENGINEERING</a:t>
            </a:r>
          </a:p>
        </p:txBody>
      </p:sp>
      <p:sp>
        <p:nvSpPr>
          <p:cNvPr name="TextBox 6" id="6"/>
          <p:cNvSpPr txBox="true"/>
          <p:nvPr/>
        </p:nvSpPr>
        <p:spPr>
          <a:xfrm rot="0">
            <a:off x="4868613" y="3446615"/>
            <a:ext cx="8550774" cy="889943"/>
          </a:xfrm>
          <a:prstGeom prst="rect">
            <a:avLst/>
          </a:prstGeom>
        </p:spPr>
        <p:txBody>
          <a:bodyPr anchor="t" rtlCol="false" tIns="0" lIns="0" bIns="0" rIns="0">
            <a:spAutoFit/>
          </a:bodyPr>
          <a:lstStyle/>
          <a:p>
            <a:pPr algn="ctr">
              <a:lnSpc>
                <a:spcPts val="6580"/>
              </a:lnSpc>
              <a:spcBef>
                <a:spcPct val="0"/>
              </a:spcBef>
            </a:pPr>
            <a:r>
              <a:rPr lang="en-US" sz="4700">
                <a:solidFill>
                  <a:srgbClr val="000000"/>
                </a:solidFill>
                <a:latin typeface="Times New Roman"/>
                <a:ea typeface="Times New Roman"/>
                <a:cs typeface="Times New Roman"/>
                <a:sym typeface="Times New Roman"/>
              </a:rPr>
              <a:t>Management Information System</a:t>
            </a:r>
          </a:p>
        </p:txBody>
      </p:sp>
      <p:sp>
        <p:nvSpPr>
          <p:cNvPr name="TextBox 7" id="7"/>
          <p:cNvSpPr txBox="true"/>
          <p:nvPr/>
        </p:nvSpPr>
        <p:spPr>
          <a:xfrm rot="0">
            <a:off x="7815718" y="4387790"/>
            <a:ext cx="1915596" cy="75571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imes New Roman"/>
                <a:ea typeface="Times New Roman"/>
                <a:cs typeface="Times New Roman"/>
                <a:sym typeface="Times New Roman"/>
              </a:rPr>
              <a:t>22CS666</a:t>
            </a:r>
          </a:p>
        </p:txBody>
      </p:sp>
      <p:sp>
        <p:nvSpPr>
          <p:cNvPr name="TextBox 8" id="8"/>
          <p:cNvSpPr txBox="true"/>
          <p:nvPr/>
        </p:nvSpPr>
        <p:spPr>
          <a:xfrm rot="0">
            <a:off x="1348390" y="6536832"/>
            <a:ext cx="3562409" cy="75571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imes New Roman"/>
                <a:ea typeface="Times New Roman"/>
                <a:cs typeface="Times New Roman"/>
                <a:sym typeface="Times New Roman"/>
              </a:rPr>
              <a:t>Submitted From</a:t>
            </a:r>
          </a:p>
        </p:txBody>
      </p:sp>
      <p:sp>
        <p:nvSpPr>
          <p:cNvPr name="TextBox 9" id="9"/>
          <p:cNvSpPr txBox="true"/>
          <p:nvPr/>
        </p:nvSpPr>
        <p:spPr>
          <a:xfrm rot="0">
            <a:off x="1028700" y="7379616"/>
            <a:ext cx="4656474" cy="2024142"/>
          </a:xfrm>
          <a:prstGeom prst="rect">
            <a:avLst/>
          </a:prstGeom>
        </p:spPr>
        <p:txBody>
          <a:bodyPr anchor="t" rtlCol="false" tIns="0" lIns="0" bIns="0" rIns="0">
            <a:spAutoFit/>
          </a:bodyPr>
          <a:lstStyle/>
          <a:p>
            <a:pPr algn="just">
              <a:lnSpc>
                <a:spcPts val="3919"/>
              </a:lnSpc>
            </a:pPr>
            <a:r>
              <a:rPr lang="en-US" sz="2799">
                <a:solidFill>
                  <a:srgbClr val="000000"/>
                </a:solidFill>
                <a:latin typeface="Times New Roman"/>
                <a:ea typeface="Times New Roman"/>
                <a:cs typeface="Times New Roman"/>
                <a:sym typeface="Times New Roman"/>
              </a:rPr>
              <a:t>Ankitha K N-4MC22CS012</a:t>
            </a:r>
          </a:p>
          <a:p>
            <a:pPr algn="just">
              <a:lnSpc>
                <a:spcPts val="3919"/>
              </a:lnSpc>
            </a:pPr>
            <a:r>
              <a:rPr lang="en-US" sz="2799">
                <a:solidFill>
                  <a:srgbClr val="000000"/>
                </a:solidFill>
                <a:latin typeface="Times New Roman"/>
                <a:ea typeface="Times New Roman"/>
                <a:cs typeface="Times New Roman"/>
                <a:sym typeface="Times New Roman"/>
              </a:rPr>
              <a:t>Arpitha H R-4MC22CS017</a:t>
            </a:r>
          </a:p>
          <a:p>
            <a:pPr algn="just">
              <a:lnSpc>
                <a:spcPts val="3919"/>
              </a:lnSpc>
            </a:pPr>
            <a:r>
              <a:rPr lang="en-US" sz="2799">
                <a:solidFill>
                  <a:srgbClr val="000000"/>
                </a:solidFill>
                <a:latin typeface="Times New Roman"/>
                <a:ea typeface="Times New Roman"/>
                <a:cs typeface="Times New Roman"/>
                <a:sym typeface="Times New Roman"/>
              </a:rPr>
              <a:t>Bhoomika D M-4MC22CS026</a:t>
            </a:r>
          </a:p>
          <a:p>
            <a:pPr algn="just">
              <a:lnSpc>
                <a:spcPts val="3919"/>
              </a:lnSpc>
              <a:spcBef>
                <a:spcPct val="0"/>
              </a:spcBef>
            </a:pPr>
            <a:r>
              <a:rPr lang="en-US" sz="2799">
                <a:solidFill>
                  <a:srgbClr val="000000"/>
                </a:solidFill>
                <a:latin typeface="Times New Roman"/>
                <a:ea typeface="Times New Roman"/>
                <a:cs typeface="Times New Roman"/>
                <a:sym typeface="Times New Roman"/>
              </a:rPr>
              <a:t>Bhoomika S R-4MC22CS027 </a:t>
            </a:r>
          </a:p>
        </p:txBody>
      </p:sp>
      <p:sp>
        <p:nvSpPr>
          <p:cNvPr name="Freeform 10" id="10"/>
          <p:cNvSpPr/>
          <p:nvPr/>
        </p:nvSpPr>
        <p:spPr>
          <a:xfrm flipH="true" flipV="true" rot="9806703">
            <a:off x="15833646" y="7980404"/>
            <a:ext cx="5194457" cy="3857914"/>
          </a:xfrm>
          <a:custGeom>
            <a:avLst/>
            <a:gdLst/>
            <a:ahLst/>
            <a:cxnLst/>
            <a:rect r="r" b="b" t="t" l="l"/>
            <a:pathLst>
              <a:path h="3857914" w="5194457">
                <a:moveTo>
                  <a:pt x="5194458" y="3857914"/>
                </a:moveTo>
                <a:lnTo>
                  <a:pt x="0" y="3857914"/>
                </a:lnTo>
                <a:lnTo>
                  <a:pt x="0" y="0"/>
                </a:lnTo>
                <a:lnTo>
                  <a:pt x="5194458" y="0"/>
                </a:lnTo>
                <a:lnTo>
                  <a:pt x="5194458" y="385791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2913647" y="6308202"/>
            <a:ext cx="2933045" cy="75571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imes New Roman"/>
                <a:ea typeface="Times New Roman"/>
                <a:cs typeface="Times New Roman"/>
                <a:sym typeface="Times New Roman"/>
              </a:rPr>
              <a:t>Submitted To</a:t>
            </a:r>
          </a:p>
        </p:txBody>
      </p:sp>
      <p:sp>
        <p:nvSpPr>
          <p:cNvPr name="TextBox 12" id="12"/>
          <p:cNvSpPr txBox="true"/>
          <p:nvPr/>
        </p:nvSpPr>
        <p:spPr>
          <a:xfrm rot="0">
            <a:off x="13051474" y="7353393"/>
            <a:ext cx="2946082" cy="56191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Mrs.Nivyashree R</a:t>
            </a:r>
          </a:p>
        </p:txBody>
      </p:sp>
      <p:sp>
        <p:nvSpPr>
          <p:cNvPr name="TextBox 13" id="13"/>
          <p:cNvSpPr txBox="true"/>
          <p:nvPr/>
        </p:nvSpPr>
        <p:spPr>
          <a:xfrm rot="0">
            <a:off x="12975750" y="7886733"/>
            <a:ext cx="3097530" cy="562104"/>
          </a:xfrm>
          <a:prstGeom prst="rect">
            <a:avLst/>
          </a:prstGeom>
        </p:spPr>
        <p:txBody>
          <a:bodyPr anchor="t" rtlCol="false" tIns="0" lIns="0" bIns="0" rIns="0">
            <a:spAutoFit/>
          </a:bodyPr>
          <a:lstStyle/>
          <a:p>
            <a:pPr algn="ctr">
              <a:lnSpc>
                <a:spcPts val="4189"/>
              </a:lnSpc>
              <a:spcBef>
                <a:spcPct val="0"/>
              </a:spcBef>
            </a:pPr>
            <a:r>
              <a:rPr lang="en-US" sz="2992">
                <a:solidFill>
                  <a:srgbClr val="000000"/>
                </a:solidFill>
                <a:latin typeface="Times New Roman"/>
                <a:ea typeface="Times New Roman"/>
                <a:cs typeface="Times New Roman"/>
                <a:sym typeface="Times New Roman"/>
              </a:rPr>
              <a:t>Assistant Professor</a:t>
            </a:r>
          </a:p>
        </p:txBody>
      </p:sp>
      <p:sp>
        <p:nvSpPr>
          <p:cNvPr name="TextBox 14" id="14"/>
          <p:cNvSpPr txBox="true"/>
          <p:nvPr/>
        </p:nvSpPr>
        <p:spPr>
          <a:xfrm rot="0">
            <a:off x="5269111" y="5229225"/>
            <a:ext cx="7305198" cy="538421"/>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Times New Roman"/>
                <a:ea typeface="Times New Roman"/>
                <a:cs typeface="Times New Roman"/>
                <a:sym typeface="Times New Roman"/>
              </a:rPr>
              <a:t>Case study on “Precision Watches LTD. (PWL)”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951691"/>
            <a:ext cx="8537178" cy="949514"/>
          </a:xfrm>
          <a:prstGeom prst="rect">
            <a:avLst/>
          </a:prstGeom>
        </p:spPr>
        <p:txBody>
          <a:bodyPr anchor="t" rtlCol="false" tIns="0" lIns="0" bIns="0" rIns="0">
            <a:spAutoFit/>
          </a:bodyPr>
          <a:lstStyle/>
          <a:p>
            <a:pPr algn="ctr">
              <a:lnSpc>
                <a:spcPts val="6989"/>
              </a:lnSpc>
            </a:pPr>
            <a:r>
              <a:rPr lang="en-US" b="true" sz="4992">
                <a:solidFill>
                  <a:srgbClr val="000000"/>
                </a:solidFill>
                <a:latin typeface="Times New Roman Bold"/>
                <a:ea typeface="Times New Roman Bold"/>
                <a:cs typeface="Times New Roman Bold"/>
                <a:sym typeface="Times New Roman Bold"/>
              </a:rPr>
              <a:t>CASE STUDY</a:t>
            </a:r>
          </a:p>
        </p:txBody>
      </p:sp>
      <p:sp>
        <p:nvSpPr>
          <p:cNvPr name="Freeform 3" id="3"/>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9806703">
            <a:off x="15833646" y="7980404"/>
            <a:ext cx="5194457" cy="3857914"/>
          </a:xfrm>
          <a:custGeom>
            <a:avLst/>
            <a:gdLst/>
            <a:ahLst/>
            <a:cxnLst/>
            <a:rect r="r" b="b" t="t" l="l"/>
            <a:pathLst>
              <a:path h="3857914" w="5194457">
                <a:moveTo>
                  <a:pt x="5194458" y="3857914"/>
                </a:moveTo>
                <a:lnTo>
                  <a:pt x="0" y="3857914"/>
                </a:lnTo>
                <a:lnTo>
                  <a:pt x="0" y="0"/>
                </a:lnTo>
                <a:lnTo>
                  <a:pt x="5194458" y="0"/>
                </a:lnTo>
                <a:lnTo>
                  <a:pt x="5194458" y="385791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991958" y="1986716"/>
            <a:ext cx="10748664" cy="949514"/>
          </a:xfrm>
          <a:prstGeom prst="rect">
            <a:avLst/>
          </a:prstGeom>
        </p:spPr>
        <p:txBody>
          <a:bodyPr anchor="t" rtlCol="false" tIns="0" lIns="0" bIns="0" rIns="0">
            <a:spAutoFit/>
          </a:bodyPr>
          <a:lstStyle/>
          <a:p>
            <a:pPr algn="ctr">
              <a:lnSpc>
                <a:spcPts val="6989"/>
              </a:lnSpc>
              <a:spcBef>
                <a:spcPct val="0"/>
              </a:spcBef>
            </a:pPr>
            <a:r>
              <a:rPr lang="en-US" b="true" sz="4992">
                <a:solidFill>
                  <a:srgbClr val="000000"/>
                </a:solidFill>
                <a:latin typeface="Times New Roman Bold"/>
                <a:ea typeface="Times New Roman Bold"/>
                <a:cs typeface="Times New Roman Bold"/>
                <a:sym typeface="Times New Roman Bold"/>
              </a:rPr>
              <a:t> PRECISION WATCHES LTD. (PWL)</a:t>
            </a:r>
          </a:p>
        </p:txBody>
      </p:sp>
      <p:sp>
        <p:nvSpPr>
          <p:cNvPr name="TextBox 7" id="7"/>
          <p:cNvSpPr txBox="true"/>
          <p:nvPr/>
        </p:nvSpPr>
        <p:spPr>
          <a:xfrm rot="0">
            <a:off x="950908" y="3571955"/>
            <a:ext cx="16308392" cy="4811677"/>
          </a:xfrm>
          <a:prstGeom prst="rect">
            <a:avLst/>
          </a:prstGeom>
        </p:spPr>
        <p:txBody>
          <a:bodyPr anchor="t" rtlCol="false" tIns="0" lIns="0" bIns="0" rIns="0">
            <a:spAutoFit/>
          </a:bodyPr>
          <a:lstStyle/>
          <a:p>
            <a:pPr algn="just">
              <a:lnSpc>
                <a:spcPts val="3806"/>
              </a:lnSpc>
              <a:spcBef>
                <a:spcPct val="0"/>
              </a:spcBef>
            </a:pPr>
            <a:r>
              <a:rPr lang="en-US" sz="2718">
                <a:solidFill>
                  <a:srgbClr val="000000"/>
                </a:solidFill>
                <a:latin typeface="Times New Roman"/>
                <a:ea typeface="Times New Roman"/>
                <a:cs typeface="Times New Roman"/>
                <a:sym typeface="Times New Roman"/>
              </a:rPr>
              <a:t>   ‘Precision’ is an established brand in wristwatches and claims that PWL could achieve this status due to vari</a:t>
            </a:r>
            <a:r>
              <a:rPr lang="en-US" sz="2718">
                <a:solidFill>
                  <a:srgbClr val="000000"/>
                </a:solidFill>
                <a:latin typeface="Times New Roman"/>
                <a:ea typeface="Times New Roman"/>
                <a:cs typeface="Times New Roman"/>
                <a:sym typeface="Times New Roman"/>
              </a:rPr>
              <a:t>ous management initiatives undertaken to make it an IT-enabled Internet driven E-enterprise. PWL has become more customers centric. In E-environment we come to know what customer wants and what changes are taking place in the market. This is possible as we get online information in real time mode about choice of product made or expressed by the customer, rate of sale of products by location, segment and market, and unsuccessful sale events by reason and so on. With established communica tion network, PWL, knows customer preferences, product movements, modifi cations and is able to respond faster to customer requirements and expectations. PWL has four factories at Bangalore, Jammu, Gurgaon, and Mumbai.</a:t>
            </a:r>
          </a:p>
          <a:p>
            <a:pPr algn="just">
              <a:lnSpc>
                <a:spcPts val="3806"/>
              </a:lnSpc>
              <a:spcBef>
                <a:spcPct val="0"/>
              </a:spcBef>
            </a:pPr>
            <a:r>
              <a:rPr lang="en-US" sz="2718">
                <a:solidFill>
                  <a:srgbClr val="000000"/>
                </a:solidFill>
                <a:latin typeface="Times New Roman"/>
                <a:ea typeface="Times New Roman"/>
                <a:cs typeface="Times New Roman"/>
                <a:sym typeface="Times New Roman"/>
              </a:rPr>
              <a:t>   Due to networking of all work centres, sales points, dealers, distributors and use of enterprise busi ness process application suite, PWL has management information daily 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282141">
            <a:off x="16018840" y="-3131803"/>
            <a:ext cx="5540339" cy="4114800"/>
          </a:xfrm>
          <a:custGeom>
            <a:avLst/>
            <a:gdLst/>
            <a:ahLst/>
            <a:cxnLst/>
            <a:rect r="r" b="b" t="t" l="l"/>
            <a:pathLst>
              <a:path h="4114800" w="5540339">
                <a:moveTo>
                  <a:pt x="5540339" y="4114800"/>
                </a:moveTo>
                <a:lnTo>
                  <a:pt x="0" y="4114800"/>
                </a:lnTo>
                <a:lnTo>
                  <a:pt x="0" y="0"/>
                </a:lnTo>
                <a:lnTo>
                  <a:pt x="5540339" y="0"/>
                </a:lnTo>
                <a:lnTo>
                  <a:pt x="5540339"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82141">
            <a:off x="-3004809" y="-2625475"/>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9806703">
            <a:off x="15833646" y="7980404"/>
            <a:ext cx="5194457" cy="3857914"/>
          </a:xfrm>
          <a:custGeom>
            <a:avLst/>
            <a:gdLst/>
            <a:ahLst/>
            <a:cxnLst/>
            <a:rect r="r" b="b" t="t" l="l"/>
            <a:pathLst>
              <a:path h="3857914" w="5194457">
                <a:moveTo>
                  <a:pt x="5194458" y="3857914"/>
                </a:moveTo>
                <a:lnTo>
                  <a:pt x="0" y="3857914"/>
                </a:lnTo>
                <a:lnTo>
                  <a:pt x="0" y="0"/>
                </a:lnTo>
                <a:lnTo>
                  <a:pt x="5194458" y="0"/>
                </a:lnTo>
                <a:lnTo>
                  <a:pt x="5194458" y="385791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03919" y="1650360"/>
            <a:ext cx="16880162" cy="6844768"/>
          </a:xfrm>
          <a:prstGeom prst="rect">
            <a:avLst/>
          </a:prstGeom>
        </p:spPr>
        <p:txBody>
          <a:bodyPr anchor="t" rtlCol="false" tIns="0" lIns="0" bIns="0" rIns="0">
            <a:spAutoFit/>
          </a:bodyPr>
          <a:lstStyle/>
          <a:p>
            <a:pPr algn="just" marL="598245" indent="-299122" lvl="1">
              <a:lnSpc>
                <a:spcPts val="3879"/>
              </a:lnSpc>
              <a:buFont typeface="Arial"/>
              <a:buChar char="•"/>
            </a:pPr>
            <a:r>
              <a:rPr lang="en-US" b="true" sz="2770">
                <a:solidFill>
                  <a:srgbClr val="000000"/>
                </a:solidFill>
                <a:latin typeface="Times New Roman Bold"/>
                <a:ea typeface="Times New Roman Bold"/>
                <a:cs typeface="Times New Roman Bold"/>
                <a:sym typeface="Times New Roman Bold"/>
              </a:rPr>
              <a:t> Prod</a:t>
            </a:r>
            <a:r>
              <a:rPr lang="en-US" b="true" sz="2770">
                <a:solidFill>
                  <a:srgbClr val="000000"/>
                </a:solidFill>
                <a:latin typeface="Times New Roman Bold"/>
                <a:ea typeface="Times New Roman Bold"/>
                <a:cs typeface="Times New Roman Bold"/>
                <a:sym typeface="Times New Roman Bold"/>
              </a:rPr>
              <a:t>uct Inventory</a:t>
            </a:r>
            <a:r>
              <a:rPr lang="en-US" sz="2770">
                <a:solidFill>
                  <a:srgbClr val="000000"/>
                </a:solidFill>
                <a:latin typeface="Times New Roman"/>
                <a:ea typeface="Times New Roman"/>
                <a:cs typeface="Times New Roman"/>
                <a:sym typeface="Times New Roman"/>
              </a:rPr>
              <a:t>: Brand, Model, Price, and Location</a:t>
            </a:r>
          </a:p>
          <a:p>
            <a:pPr algn="just" marL="598245" indent="-299122" lvl="1">
              <a:lnSpc>
                <a:spcPts val="3879"/>
              </a:lnSpc>
              <a:buFont typeface="Arial"/>
              <a:buChar char="•"/>
            </a:pPr>
            <a:r>
              <a:rPr lang="en-US" sz="2770">
                <a:solidFill>
                  <a:srgbClr val="000000"/>
                </a:solidFill>
                <a:latin typeface="Times New Roman"/>
                <a:ea typeface="Times New Roman"/>
                <a:cs typeface="Times New Roman"/>
                <a:sym typeface="Times New Roman"/>
              </a:rPr>
              <a:t> </a:t>
            </a:r>
            <a:r>
              <a:rPr lang="en-US" b="true" sz="2770">
                <a:solidFill>
                  <a:srgbClr val="000000"/>
                </a:solidFill>
                <a:latin typeface="Times New Roman Bold"/>
                <a:ea typeface="Times New Roman Bold"/>
                <a:cs typeface="Times New Roman Bold"/>
                <a:sym typeface="Times New Roman Bold"/>
              </a:rPr>
              <a:t>Product Sale:</a:t>
            </a:r>
            <a:r>
              <a:rPr lang="en-US" sz="2770">
                <a:solidFill>
                  <a:srgbClr val="000000"/>
                </a:solidFill>
                <a:latin typeface="Times New Roman"/>
                <a:ea typeface="Times New Roman"/>
                <a:cs typeface="Times New Roman"/>
                <a:sym typeface="Times New Roman"/>
              </a:rPr>
              <a:t> Fast Moving and Slow Moving </a:t>
            </a:r>
          </a:p>
          <a:p>
            <a:pPr algn="just" marL="598245" indent="-299122" lvl="1">
              <a:lnSpc>
                <a:spcPts val="3879"/>
              </a:lnSpc>
              <a:buFont typeface="Arial"/>
              <a:buChar char="•"/>
            </a:pPr>
            <a:r>
              <a:rPr lang="en-US" b="true" sz="2770">
                <a:solidFill>
                  <a:srgbClr val="000000"/>
                </a:solidFill>
                <a:latin typeface="Times New Roman Bold"/>
                <a:ea typeface="Times New Roman Bold"/>
                <a:cs typeface="Times New Roman Bold"/>
                <a:sym typeface="Times New Roman Bold"/>
              </a:rPr>
              <a:t>Market</a:t>
            </a:r>
            <a:r>
              <a:rPr lang="en-US" sz="2770">
                <a:solidFill>
                  <a:srgbClr val="000000"/>
                </a:solidFill>
                <a:latin typeface="Times New Roman"/>
                <a:ea typeface="Times New Roman"/>
                <a:cs typeface="Times New Roman"/>
                <a:sym typeface="Times New Roman"/>
              </a:rPr>
              <a:t>: Segment, Areas, and Locations </a:t>
            </a:r>
          </a:p>
          <a:p>
            <a:pPr algn="just" marL="598245" indent="-299122" lvl="1">
              <a:lnSpc>
                <a:spcPts val="3879"/>
              </a:lnSpc>
              <a:buFont typeface="Arial"/>
              <a:buChar char="•"/>
            </a:pPr>
            <a:r>
              <a:rPr lang="en-US" b="true" sz="2770">
                <a:solidFill>
                  <a:srgbClr val="000000"/>
                </a:solidFill>
                <a:latin typeface="Times New Roman Bold"/>
                <a:ea typeface="Times New Roman Bold"/>
                <a:cs typeface="Times New Roman Bold"/>
                <a:sym typeface="Times New Roman Bold"/>
              </a:rPr>
              <a:t>Customer</a:t>
            </a:r>
            <a:r>
              <a:rPr lang="en-US" sz="2770">
                <a:solidFill>
                  <a:srgbClr val="000000"/>
                </a:solidFill>
                <a:latin typeface="Times New Roman"/>
                <a:ea typeface="Times New Roman"/>
                <a:cs typeface="Times New Roman"/>
                <a:sym typeface="Times New Roman"/>
              </a:rPr>
              <a:t>: Preferences, Profile, and Lost Customers </a:t>
            </a:r>
          </a:p>
          <a:p>
            <a:pPr algn="just">
              <a:lnSpc>
                <a:spcPts val="3879"/>
              </a:lnSpc>
            </a:pPr>
            <a:r>
              <a:rPr lang="en-US" sz="2770">
                <a:solidFill>
                  <a:srgbClr val="000000"/>
                </a:solidFill>
                <a:latin typeface="Times New Roman"/>
                <a:ea typeface="Times New Roman"/>
                <a:cs typeface="Times New Roman"/>
                <a:sym typeface="Times New Roman"/>
              </a:rPr>
              <a:t>    PWL claims that all this is possible due to implementation of ERP package SAP. The implementation goal of SAP ERP was to </a:t>
            </a:r>
          </a:p>
          <a:p>
            <a:pPr algn="just">
              <a:lnSpc>
                <a:spcPts val="3879"/>
              </a:lnSpc>
            </a:pPr>
            <a:r>
              <a:rPr lang="en-US" sz="2770">
                <a:solidFill>
                  <a:srgbClr val="000000"/>
                </a:solidFill>
                <a:latin typeface="Times New Roman"/>
                <a:ea typeface="Times New Roman"/>
                <a:cs typeface="Times New Roman"/>
                <a:sym typeface="Times New Roman"/>
              </a:rPr>
              <a:t>• Make information access available to all concerned. </a:t>
            </a:r>
          </a:p>
          <a:p>
            <a:pPr algn="just">
              <a:lnSpc>
                <a:spcPts val="3879"/>
              </a:lnSpc>
            </a:pPr>
            <a:r>
              <a:rPr lang="en-US" sz="2770">
                <a:solidFill>
                  <a:srgbClr val="000000"/>
                </a:solidFill>
                <a:latin typeface="Times New Roman"/>
                <a:ea typeface="Times New Roman"/>
                <a:cs typeface="Times New Roman"/>
                <a:sym typeface="Times New Roman"/>
              </a:rPr>
              <a:t>• Provide information integrity for all users. </a:t>
            </a:r>
          </a:p>
          <a:p>
            <a:pPr algn="just">
              <a:lnSpc>
                <a:spcPts val="3879"/>
              </a:lnSpc>
            </a:pPr>
            <a:r>
              <a:rPr lang="en-US" sz="2770">
                <a:solidFill>
                  <a:srgbClr val="000000"/>
                </a:solidFill>
                <a:latin typeface="Times New Roman"/>
                <a:ea typeface="Times New Roman"/>
                <a:cs typeface="Times New Roman"/>
                <a:sym typeface="Times New Roman"/>
              </a:rPr>
              <a:t>• Integration of complete supply chain. </a:t>
            </a:r>
          </a:p>
          <a:p>
            <a:pPr algn="just">
              <a:lnSpc>
                <a:spcPts val="3879"/>
              </a:lnSpc>
            </a:pPr>
            <a:r>
              <a:rPr lang="en-US" sz="2770">
                <a:solidFill>
                  <a:srgbClr val="000000"/>
                </a:solidFill>
                <a:latin typeface="Times New Roman"/>
                <a:ea typeface="Times New Roman"/>
                <a:cs typeface="Times New Roman"/>
                <a:sym typeface="Times New Roman"/>
              </a:rPr>
              <a:t>• Reduce inventory of watches, and know at all sales point ‘Where is what?’.</a:t>
            </a:r>
          </a:p>
          <a:p>
            <a:pPr algn="just">
              <a:lnSpc>
                <a:spcPts val="3879"/>
              </a:lnSpc>
            </a:pPr>
            <a:r>
              <a:rPr lang="en-US" sz="2770">
                <a:solidFill>
                  <a:srgbClr val="000000"/>
                </a:solidFill>
                <a:latin typeface="Times New Roman"/>
                <a:ea typeface="Times New Roman"/>
                <a:cs typeface="Times New Roman"/>
                <a:sym typeface="Times New Roman"/>
              </a:rPr>
              <a:t>   With ERP implementation, IT is an integral part of the enterprise making it E-business enterprise. Management of PWL is able to handle effi ciently dispersed, disparate and heterogeneous customer preferences. Management is able to compete in a dynamic wrist watch market where competition from gray market and international brands is very strong.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282141">
            <a:off x="16018840" y="-3131803"/>
            <a:ext cx="5540339" cy="4114800"/>
          </a:xfrm>
          <a:custGeom>
            <a:avLst/>
            <a:gdLst/>
            <a:ahLst/>
            <a:cxnLst/>
            <a:rect r="r" b="b" t="t" l="l"/>
            <a:pathLst>
              <a:path h="4114800" w="5540339">
                <a:moveTo>
                  <a:pt x="5540339" y="4114800"/>
                </a:moveTo>
                <a:lnTo>
                  <a:pt x="0" y="4114800"/>
                </a:lnTo>
                <a:lnTo>
                  <a:pt x="0" y="0"/>
                </a:lnTo>
                <a:lnTo>
                  <a:pt x="5540339" y="0"/>
                </a:lnTo>
                <a:lnTo>
                  <a:pt x="5540339"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82141">
            <a:off x="-3004809" y="-2625475"/>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9806703">
            <a:off x="15833646" y="7980404"/>
            <a:ext cx="5194457" cy="3857914"/>
          </a:xfrm>
          <a:custGeom>
            <a:avLst/>
            <a:gdLst/>
            <a:ahLst/>
            <a:cxnLst/>
            <a:rect r="r" b="b" t="t" l="l"/>
            <a:pathLst>
              <a:path h="3857914" w="5194457">
                <a:moveTo>
                  <a:pt x="5194458" y="3857914"/>
                </a:moveTo>
                <a:lnTo>
                  <a:pt x="0" y="3857914"/>
                </a:lnTo>
                <a:lnTo>
                  <a:pt x="0" y="0"/>
                </a:lnTo>
                <a:lnTo>
                  <a:pt x="5194458" y="0"/>
                </a:lnTo>
                <a:lnTo>
                  <a:pt x="5194458" y="385791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78016" y="2287672"/>
            <a:ext cx="16880162" cy="4901668"/>
          </a:xfrm>
          <a:prstGeom prst="rect">
            <a:avLst/>
          </a:prstGeom>
        </p:spPr>
        <p:txBody>
          <a:bodyPr anchor="t" rtlCol="false" tIns="0" lIns="0" bIns="0" rIns="0">
            <a:spAutoFit/>
          </a:bodyPr>
          <a:lstStyle/>
          <a:p>
            <a:pPr algn="just">
              <a:lnSpc>
                <a:spcPts val="3879"/>
              </a:lnSpc>
            </a:pPr>
            <a:r>
              <a:rPr lang="en-US" sz="2770">
                <a:solidFill>
                  <a:srgbClr val="000000"/>
                </a:solidFill>
                <a:latin typeface="Times New Roman"/>
                <a:ea typeface="Times New Roman"/>
                <a:cs typeface="Times New Roman"/>
                <a:sym typeface="Times New Roman"/>
              </a:rPr>
              <a:t>      Using IT-enabled appli</a:t>
            </a:r>
            <a:r>
              <a:rPr lang="en-US" sz="2770">
                <a:solidFill>
                  <a:srgbClr val="000000"/>
                </a:solidFill>
                <a:latin typeface="Times New Roman"/>
                <a:ea typeface="Times New Roman"/>
                <a:cs typeface="Times New Roman"/>
                <a:sym typeface="Times New Roman"/>
              </a:rPr>
              <a:t>cations Internet technologies integration of supply chain is a challenge. To boost these strategic initiatives PWL implemented B2B solutions to leverage Internet for order handling, confi guring, tracking, and delivering. PWL is also thinking of implementation of Radio Frequency Identifi cation Device (RFID) technology, as it believes RFID is the technology of the future and is more effi cient for handling variety of watches and high value of inventory. </a:t>
            </a:r>
          </a:p>
          <a:p>
            <a:pPr algn="just">
              <a:lnSpc>
                <a:spcPts val="3879"/>
              </a:lnSpc>
            </a:pPr>
            <a:r>
              <a:rPr lang="en-US" sz="2770">
                <a:solidFill>
                  <a:srgbClr val="000000"/>
                </a:solidFill>
                <a:latin typeface="Times New Roman"/>
                <a:ea typeface="Times New Roman"/>
                <a:cs typeface="Times New Roman"/>
                <a:sym typeface="Times New Roman"/>
              </a:rPr>
              <a:t>     </a:t>
            </a:r>
            <a:r>
              <a:rPr lang="en-US" sz="2770">
                <a:solidFill>
                  <a:srgbClr val="000000"/>
                </a:solidFill>
                <a:latin typeface="Times New Roman"/>
                <a:ea typeface="Times New Roman"/>
                <a:cs typeface="Times New Roman"/>
                <a:sym typeface="Times New Roman"/>
              </a:rPr>
              <a:t>PWL is convinced that</a:t>
            </a:r>
            <a:r>
              <a:rPr lang="en-US" sz="2770">
                <a:solidFill>
                  <a:srgbClr val="000000"/>
                </a:solidFill>
                <a:latin typeface="Times New Roman"/>
                <a:ea typeface="Times New Roman"/>
                <a:cs typeface="Times New Roman"/>
                <a:sym typeface="Times New Roman"/>
              </a:rPr>
              <a:t> strategic use of IT and Internet has made PWL an E-business enterprise where IT and Internet are business drivers and enablers as well. Management claims that success of enterprise is due to user and customer participation in E-Enterprise solution. </a:t>
            </a:r>
          </a:p>
          <a:p>
            <a:pPr algn="just">
              <a:lnSpc>
                <a:spcPts val="3879"/>
              </a:lnSpc>
            </a:pPr>
            <a:r>
              <a:rPr lang="en-US" sz="2770">
                <a:solidFill>
                  <a:srgbClr val="000000"/>
                </a:solidFill>
                <a:latin typeface="Times New Roman"/>
                <a:ea typeface="Times New Roman"/>
                <a:cs typeface="Times New Roman"/>
                <a:sym typeface="Times New Roman"/>
              </a:rPr>
              <a:t>        PWL now has online Management Information systems support when weekly meetings are held for business review, operation review, and customer issues.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3784748"/>
            <a:ext cx="12387037" cy="2260363"/>
          </a:xfrm>
          <a:prstGeom prst="rect">
            <a:avLst/>
          </a:prstGeom>
        </p:spPr>
        <p:txBody>
          <a:bodyPr anchor="t" rtlCol="false" tIns="0" lIns="0" bIns="0" rIns="0">
            <a:spAutoFit/>
          </a:bodyPr>
          <a:lstStyle/>
          <a:p>
            <a:pPr algn="ctr">
              <a:lnSpc>
                <a:spcPts val="16641"/>
              </a:lnSpc>
            </a:pPr>
            <a:r>
              <a:rPr lang="en-US" b="true" sz="11886">
                <a:solidFill>
                  <a:srgbClr val="000000"/>
                </a:solidFill>
                <a:latin typeface="Times New Roman Bold"/>
                <a:ea typeface="Times New Roman Bold"/>
                <a:cs typeface="Times New Roman Bold"/>
                <a:sym typeface="Times New Roman Bold"/>
              </a:rPr>
              <a:t>THANK YOU</a:t>
            </a:r>
          </a:p>
        </p:txBody>
      </p:sp>
      <p:sp>
        <p:nvSpPr>
          <p:cNvPr name="Freeform 3" id="3"/>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DAGadID_ZvY</dc:identifier>
  <dcterms:modified xsi:type="dcterms:W3CDTF">2011-08-01T06:04:30Z</dcterms:modified>
  <cp:revision>1</cp:revision>
  <dc:title>Orange and Yellow Simple Modern Presentation</dc:title>
</cp:coreProperties>
</file>