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Times New Roman" panose="02020603050405020304" pitchFamily="18" charset="0"/>
      <p:regular r:id="rId18"/>
    </p:embeddedFont>
    <p:embeddedFont>
      <p:font typeface="Arimo" panose="020B0604020202020204" charset="0"/>
      <p:regular r:id="rId19"/>
    </p:embeddedFon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6" d="100"/>
          <a:sy n="56" d="100"/>
        </p:scale>
        <p:origin x="61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Freeform 2"/>
          <p:cNvSpPr/>
          <p:nvPr/>
        </p:nvSpPr>
        <p:spPr>
          <a:xfrm>
            <a:off x="318270" y="903621"/>
            <a:ext cx="1644915" cy="1746676"/>
          </a:xfrm>
          <a:custGeom>
            <a:avLst/>
            <a:gdLst/>
            <a:ahLst/>
            <a:cxnLst/>
            <a:rect l="l" t="t" r="r" b="b"/>
            <a:pathLst>
              <a:path w="1644915" h="1746676">
                <a:moveTo>
                  <a:pt x="0" y="0"/>
                </a:moveTo>
                <a:lnTo>
                  <a:pt x="1644915" y="0"/>
                </a:lnTo>
                <a:lnTo>
                  <a:pt x="1644915" y="1746676"/>
                </a:lnTo>
                <a:lnTo>
                  <a:pt x="0" y="1746676"/>
                </a:lnTo>
                <a:lnTo>
                  <a:pt x="0" y="0"/>
                </a:lnTo>
                <a:close/>
              </a:path>
            </a:pathLst>
          </a:custGeom>
          <a:blipFill>
            <a:blip r:embed="rId2"/>
            <a:stretch>
              <a:fillRect l="-12225" t="-5801" r="-5421" b="-16654"/>
            </a:stretch>
          </a:blipFill>
        </p:spPr>
      </p:sp>
      <p:sp>
        <p:nvSpPr>
          <p:cNvPr id="3" name="TextBox 3"/>
          <p:cNvSpPr txBox="1"/>
          <p:nvPr/>
        </p:nvSpPr>
        <p:spPr>
          <a:xfrm>
            <a:off x="1963185" y="790575"/>
            <a:ext cx="15296115" cy="1145061"/>
          </a:xfrm>
          <a:prstGeom prst="rect">
            <a:avLst/>
          </a:prstGeom>
        </p:spPr>
        <p:txBody>
          <a:bodyPr lIns="0" tIns="0" rIns="0" bIns="0" rtlCol="0" anchor="t">
            <a:spAutoFit/>
          </a:bodyPr>
          <a:lstStyle/>
          <a:p>
            <a:pPr algn="ctr">
              <a:lnSpc>
                <a:spcPts val="8405"/>
              </a:lnSpc>
              <a:spcBef>
                <a:spcPct val="0"/>
              </a:spcBef>
            </a:pPr>
            <a:r>
              <a:rPr lang="en-US" sz="6003">
                <a:solidFill>
                  <a:srgbClr val="000000"/>
                </a:solidFill>
                <a:latin typeface="Times New Roman"/>
                <a:ea typeface="Times New Roman"/>
                <a:cs typeface="Times New Roman"/>
                <a:sym typeface="Times New Roman"/>
              </a:rPr>
              <a:t>Malnad College of Engineering,Hassan-573202</a:t>
            </a:r>
          </a:p>
        </p:txBody>
      </p:sp>
      <p:sp>
        <p:nvSpPr>
          <p:cNvPr id="4" name="TextBox 4"/>
          <p:cNvSpPr txBox="1"/>
          <p:nvPr/>
        </p:nvSpPr>
        <p:spPr>
          <a:xfrm>
            <a:off x="2804795" y="2079114"/>
            <a:ext cx="12678410" cy="874621"/>
          </a:xfrm>
          <a:prstGeom prst="rect">
            <a:avLst/>
          </a:prstGeom>
        </p:spPr>
        <p:txBody>
          <a:bodyPr lIns="0" tIns="0" rIns="0" bIns="0" rtlCol="0" anchor="t">
            <a:spAutoFit/>
          </a:bodyPr>
          <a:lstStyle/>
          <a:p>
            <a:pPr algn="ctr">
              <a:lnSpc>
                <a:spcPts val="6392"/>
              </a:lnSpc>
              <a:spcBef>
                <a:spcPct val="0"/>
              </a:spcBef>
            </a:pPr>
            <a:r>
              <a:rPr lang="en-US" sz="4566">
                <a:solidFill>
                  <a:srgbClr val="000000"/>
                </a:solidFill>
                <a:latin typeface="Times New Roman"/>
                <a:ea typeface="Times New Roman"/>
                <a:cs typeface="Times New Roman"/>
                <a:sym typeface="Times New Roman"/>
              </a:rPr>
              <a:t>Department of Computer Science and Engineering </a:t>
            </a:r>
          </a:p>
        </p:txBody>
      </p:sp>
      <p:sp>
        <p:nvSpPr>
          <p:cNvPr id="5" name="TextBox 5"/>
          <p:cNvSpPr txBox="1"/>
          <p:nvPr/>
        </p:nvSpPr>
        <p:spPr>
          <a:xfrm>
            <a:off x="0" y="4254197"/>
            <a:ext cx="18288000" cy="1943017"/>
          </a:xfrm>
          <a:prstGeom prst="rect">
            <a:avLst/>
          </a:prstGeom>
        </p:spPr>
        <p:txBody>
          <a:bodyPr lIns="0" tIns="0" rIns="0" bIns="0" rtlCol="0" anchor="t">
            <a:spAutoFit/>
          </a:bodyPr>
          <a:lstStyle/>
          <a:p>
            <a:pPr algn="ctr">
              <a:lnSpc>
                <a:spcPts val="7354"/>
              </a:lnSpc>
              <a:spcBef>
                <a:spcPct val="0"/>
              </a:spcBef>
            </a:pPr>
            <a:r>
              <a:rPr lang="en-US" sz="5253" b="1">
                <a:solidFill>
                  <a:srgbClr val="000000"/>
                </a:solidFill>
                <a:latin typeface="Times New Roman Bold"/>
                <a:ea typeface="Times New Roman Bold"/>
                <a:cs typeface="Times New Roman Bold"/>
                <a:sym typeface="Times New Roman Bold"/>
              </a:rPr>
              <a:t>Real time sign language to text conversion with emergency assistance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8" name="TextBox 8"/>
          <p:cNvSpPr txBox="1"/>
          <p:nvPr/>
        </p:nvSpPr>
        <p:spPr>
          <a:xfrm>
            <a:off x="5072466" y="199390"/>
            <a:ext cx="6429534" cy="1024891"/>
          </a:xfrm>
          <a:prstGeom prst="rect">
            <a:avLst/>
          </a:prstGeom>
        </p:spPr>
        <p:txBody>
          <a:bodyPr lIns="0" tIns="0" rIns="0" bIns="0" rtlCol="0" anchor="t">
            <a:spAutoFit/>
          </a:bodyPr>
          <a:lstStyle/>
          <a:p>
            <a:pPr algn="ctr">
              <a:lnSpc>
                <a:spcPts val="7559"/>
              </a:lnSpc>
              <a:spcBef>
                <a:spcPct val="0"/>
              </a:spcBef>
            </a:pPr>
            <a:r>
              <a:rPr lang="en-US" sz="5399" b="1">
                <a:solidFill>
                  <a:srgbClr val="000000"/>
                </a:solidFill>
                <a:latin typeface="Times New Roman Bold"/>
                <a:ea typeface="Times New Roman Bold"/>
                <a:cs typeface="Times New Roman Bold"/>
                <a:sym typeface="Times New Roman Bold"/>
              </a:rPr>
              <a:t>Datasets &amp; Evaluation</a:t>
            </a:r>
          </a:p>
        </p:txBody>
      </p:sp>
      <p:pic>
        <p:nvPicPr>
          <p:cNvPr id="9" name="Picture 8">
            <a:extLst>
              <a:ext uri="{FF2B5EF4-FFF2-40B4-BE49-F238E27FC236}">
                <a16:creationId xmlns:a16="http://schemas.microsoft.com/office/drawing/2014/main" id="{A1360B33-AA2F-E752-D22C-F5561F2B8290}"/>
              </a:ext>
            </a:extLst>
          </p:cNvPr>
          <p:cNvPicPr>
            <a:picLocks noChangeAspect="1"/>
          </p:cNvPicPr>
          <p:nvPr/>
        </p:nvPicPr>
        <p:blipFill>
          <a:blip r:embed="rId2"/>
          <a:stretch>
            <a:fillRect/>
          </a:stretch>
        </p:blipFill>
        <p:spPr>
          <a:xfrm>
            <a:off x="1600200" y="2019300"/>
            <a:ext cx="14401800" cy="7973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8" name="TextBox 8"/>
          <p:cNvSpPr txBox="1"/>
          <p:nvPr/>
        </p:nvSpPr>
        <p:spPr>
          <a:xfrm>
            <a:off x="7073650" y="447992"/>
            <a:ext cx="3594349" cy="974626"/>
          </a:xfrm>
          <a:prstGeom prst="rect">
            <a:avLst/>
          </a:prstGeom>
        </p:spPr>
        <p:txBody>
          <a:bodyPr wrap="square" lIns="0" tIns="0" rIns="0" bIns="0" rtlCol="0" anchor="t">
            <a:spAutoFit/>
          </a:bodyPr>
          <a:lstStyle/>
          <a:p>
            <a:pPr algn="ctr">
              <a:lnSpc>
                <a:spcPts val="7559"/>
              </a:lnSpc>
              <a:spcBef>
                <a:spcPct val="0"/>
              </a:spcBef>
            </a:pPr>
            <a:r>
              <a:rPr lang="en-US" sz="5399" b="1" dirty="0">
                <a:solidFill>
                  <a:srgbClr val="000000"/>
                </a:solidFill>
                <a:latin typeface="Times New Roman Bold"/>
                <a:ea typeface="Times New Roman Bold"/>
                <a:cs typeface="Times New Roman Bold"/>
                <a:sym typeface="Times New Roman Bold"/>
              </a:rPr>
              <a:t>Conclusion</a:t>
            </a:r>
          </a:p>
        </p:txBody>
      </p:sp>
      <p:sp>
        <p:nvSpPr>
          <p:cNvPr id="9" name="TextBox 9"/>
          <p:cNvSpPr txBox="1"/>
          <p:nvPr/>
        </p:nvSpPr>
        <p:spPr>
          <a:xfrm>
            <a:off x="1848929" y="2390601"/>
            <a:ext cx="13969561" cy="5491480"/>
          </a:xfrm>
          <a:prstGeom prst="rect">
            <a:avLst/>
          </a:prstGeom>
        </p:spPr>
        <p:txBody>
          <a:bodyPr lIns="0" tIns="0" rIns="0" bIns="0" rtlCol="0" anchor="t">
            <a:spAutoFit/>
          </a:bodyPr>
          <a:lstStyle/>
          <a:p>
            <a:pPr algn="just">
              <a:lnSpc>
                <a:spcPts val="3919"/>
              </a:lnSpc>
              <a:spcBef>
                <a:spcPct val="0"/>
              </a:spcBef>
            </a:pPr>
            <a:r>
              <a:rPr lang="en-US" sz="2799">
                <a:solidFill>
                  <a:srgbClr val="000000"/>
                </a:solidFill>
                <a:latin typeface="Times New Roman"/>
                <a:ea typeface="Times New Roman"/>
                <a:cs typeface="Times New Roman"/>
                <a:sym typeface="Times New Roman"/>
              </a:rPr>
              <a:t>This review shows that combining MediaPipe-based hand-landmark extraction with BiLSTM or hybrid CNN-RNN architectures can push ISL gesture-recognition accuracy beyond 97 percent, while transformer-driven NLP modules such as T5 markedly improve fluency by converting isolated signs into coherent sentences. Integrating real-time emergency detection—typically via YOLOv5 and SMS services like Fast2SMS—adds critical safety value, yet few systems deliver all three capabilities in a single, lightweight pipeline. Persistent obstacles include signer diversity, limited datasets, heavy computational loads, and fragmented vision-NLP-alert workflows. Future work should focus on advancing real-time ISL to text conversion systems, improving deep learning and NLP models for accurate gesture recognition and sentence generation, and enhancing emergency alert integration to develop robust, inclusive, and scalable ISL communication and assistance platforms.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5446162" y="3733113"/>
            <a:ext cx="7925624" cy="1894241"/>
          </a:xfrm>
          <a:prstGeom prst="rect">
            <a:avLst/>
          </a:prstGeom>
        </p:spPr>
        <p:txBody>
          <a:bodyPr lIns="0" tIns="0" rIns="0" bIns="0" rtlCol="0" anchor="t">
            <a:spAutoFit/>
          </a:bodyPr>
          <a:lstStyle/>
          <a:p>
            <a:pPr algn="ctr">
              <a:lnSpc>
                <a:spcPts val="13953"/>
              </a:lnSpc>
              <a:spcBef>
                <a:spcPct val="0"/>
              </a:spcBef>
            </a:pPr>
            <a:r>
              <a:rPr lang="en-US" sz="9966" b="1">
                <a:solidFill>
                  <a:srgbClr val="000000"/>
                </a:solidFill>
                <a:latin typeface="Times New Roman Bold"/>
                <a:ea typeface="Times New Roman Bold"/>
                <a:cs typeface="Times New Roman Bold"/>
                <a:sym typeface="Times New Roman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753077" y="1321708"/>
            <a:ext cx="6588443" cy="21297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Times New Roman"/>
                <a:ea typeface="Times New Roman"/>
                <a:cs typeface="Times New Roman"/>
                <a:sym typeface="Times New Roman"/>
              </a:rPr>
              <a:t>Dr. Keerthi Kumar H M</a:t>
            </a:r>
          </a:p>
          <a:p>
            <a:pPr algn="ctr">
              <a:lnSpc>
                <a:spcPts val="3359"/>
              </a:lnSpc>
              <a:spcBef>
                <a:spcPct val="0"/>
              </a:spcBef>
            </a:pPr>
            <a:r>
              <a:rPr lang="en-US" sz="2399">
                <a:solidFill>
                  <a:srgbClr val="000000"/>
                </a:solidFill>
                <a:latin typeface="Times New Roman"/>
                <a:ea typeface="Times New Roman"/>
                <a:cs typeface="Times New Roman"/>
                <a:sym typeface="Times New Roman"/>
              </a:rPr>
              <a:t>Department of Computer Science and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Malnad College of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Hassan, India</a:t>
            </a:r>
          </a:p>
          <a:p>
            <a:pPr algn="ctr">
              <a:lnSpc>
                <a:spcPts val="3359"/>
              </a:lnSpc>
              <a:spcBef>
                <a:spcPct val="0"/>
              </a:spcBef>
            </a:pPr>
            <a:r>
              <a:rPr lang="en-US" sz="2399">
                <a:solidFill>
                  <a:srgbClr val="000000"/>
                </a:solidFill>
                <a:latin typeface="Times New Roman"/>
                <a:ea typeface="Times New Roman"/>
                <a:cs typeface="Times New Roman"/>
                <a:sym typeface="Times New Roman"/>
              </a:rPr>
              <a:t>hmk@mcehassan.ac.in</a:t>
            </a:r>
          </a:p>
        </p:txBody>
      </p:sp>
      <p:sp>
        <p:nvSpPr>
          <p:cNvPr id="5" name="TextBox 5"/>
          <p:cNvSpPr txBox="1"/>
          <p:nvPr/>
        </p:nvSpPr>
        <p:spPr>
          <a:xfrm>
            <a:off x="9000028" y="1321708"/>
            <a:ext cx="6588443" cy="21297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Times New Roman"/>
                <a:ea typeface="Times New Roman"/>
                <a:cs typeface="Times New Roman"/>
                <a:sym typeface="Times New Roman"/>
              </a:rPr>
              <a:t>Ankitha K N</a:t>
            </a:r>
          </a:p>
          <a:p>
            <a:pPr algn="ctr">
              <a:lnSpc>
                <a:spcPts val="3359"/>
              </a:lnSpc>
              <a:spcBef>
                <a:spcPct val="0"/>
              </a:spcBef>
            </a:pPr>
            <a:r>
              <a:rPr lang="en-US" sz="2399">
                <a:solidFill>
                  <a:srgbClr val="000000"/>
                </a:solidFill>
                <a:latin typeface="Times New Roman"/>
                <a:ea typeface="Times New Roman"/>
                <a:cs typeface="Times New Roman"/>
                <a:sym typeface="Times New Roman"/>
              </a:rPr>
              <a:t>Department of Computer Science and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Malnad College of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Hassan, India</a:t>
            </a:r>
          </a:p>
          <a:p>
            <a:pPr algn="ctr">
              <a:lnSpc>
                <a:spcPts val="3359"/>
              </a:lnSpc>
              <a:spcBef>
                <a:spcPct val="0"/>
              </a:spcBef>
            </a:pPr>
            <a:r>
              <a:rPr lang="en-US" sz="2399">
                <a:solidFill>
                  <a:srgbClr val="000000"/>
                </a:solidFill>
                <a:latin typeface="Times New Roman"/>
                <a:ea typeface="Times New Roman"/>
                <a:cs typeface="Times New Roman"/>
                <a:sym typeface="Times New Roman"/>
              </a:rPr>
              <a:t>knankitha73@gmail.com</a:t>
            </a:r>
          </a:p>
        </p:txBody>
      </p:sp>
      <p:sp>
        <p:nvSpPr>
          <p:cNvPr id="6" name="TextBox 6"/>
          <p:cNvSpPr txBox="1"/>
          <p:nvPr/>
        </p:nvSpPr>
        <p:spPr>
          <a:xfrm>
            <a:off x="757919" y="4823564"/>
            <a:ext cx="6578759" cy="2129897"/>
          </a:xfrm>
          <a:prstGeom prst="rect">
            <a:avLst/>
          </a:prstGeom>
        </p:spPr>
        <p:txBody>
          <a:bodyPr lIns="0" tIns="0" rIns="0" bIns="0" rtlCol="0" anchor="t">
            <a:spAutoFit/>
          </a:bodyPr>
          <a:lstStyle/>
          <a:p>
            <a:pPr algn="ctr">
              <a:lnSpc>
                <a:spcPts val="3354"/>
              </a:lnSpc>
              <a:spcBef>
                <a:spcPct val="0"/>
              </a:spcBef>
            </a:pPr>
            <a:r>
              <a:rPr lang="en-US" sz="2395">
                <a:solidFill>
                  <a:srgbClr val="000000"/>
                </a:solidFill>
                <a:latin typeface="Times New Roman"/>
                <a:ea typeface="Times New Roman"/>
                <a:cs typeface="Times New Roman"/>
                <a:sym typeface="Times New Roman"/>
              </a:rPr>
              <a:t>Ashwini D M</a:t>
            </a:r>
          </a:p>
          <a:p>
            <a:pPr algn="ctr">
              <a:lnSpc>
                <a:spcPts val="3354"/>
              </a:lnSpc>
              <a:spcBef>
                <a:spcPct val="0"/>
              </a:spcBef>
            </a:pPr>
            <a:r>
              <a:rPr lang="en-US" sz="2395">
                <a:solidFill>
                  <a:srgbClr val="000000"/>
                </a:solidFill>
                <a:latin typeface="Times New Roman"/>
                <a:ea typeface="Times New Roman"/>
                <a:cs typeface="Times New Roman"/>
                <a:sym typeface="Times New Roman"/>
              </a:rPr>
              <a:t>Department of Computer Science and Engineering</a:t>
            </a:r>
          </a:p>
          <a:p>
            <a:pPr algn="ctr">
              <a:lnSpc>
                <a:spcPts val="3354"/>
              </a:lnSpc>
              <a:spcBef>
                <a:spcPct val="0"/>
              </a:spcBef>
            </a:pPr>
            <a:r>
              <a:rPr lang="en-US" sz="2395">
                <a:solidFill>
                  <a:srgbClr val="000000"/>
                </a:solidFill>
                <a:latin typeface="Times New Roman"/>
                <a:ea typeface="Times New Roman"/>
                <a:cs typeface="Times New Roman"/>
                <a:sym typeface="Times New Roman"/>
              </a:rPr>
              <a:t>Malnad College of Engineering</a:t>
            </a:r>
          </a:p>
          <a:p>
            <a:pPr algn="ctr">
              <a:lnSpc>
                <a:spcPts val="3354"/>
              </a:lnSpc>
              <a:spcBef>
                <a:spcPct val="0"/>
              </a:spcBef>
            </a:pPr>
            <a:r>
              <a:rPr lang="en-US" sz="2395">
                <a:solidFill>
                  <a:srgbClr val="000000"/>
                </a:solidFill>
                <a:latin typeface="Times New Roman"/>
                <a:ea typeface="Times New Roman"/>
                <a:cs typeface="Times New Roman"/>
                <a:sym typeface="Times New Roman"/>
              </a:rPr>
              <a:t>Hassan, India</a:t>
            </a:r>
          </a:p>
          <a:p>
            <a:pPr algn="ctr">
              <a:lnSpc>
                <a:spcPts val="3354"/>
              </a:lnSpc>
              <a:spcBef>
                <a:spcPct val="0"/>
              </a:spcBef>
            </a:pPr>
            <a:r>
              <a:rPr lang="en-US" sz="2395">
                <a:solidFill>
                  <a:srgbClr val="000000"/>
                </a:solidFill>
                <a:latin typeface="Times New Roman"/>
                <a:ea typeface="Times New Roman"/>
                <a:cs typeface="Times New Roman"/>
                <a:sym typeface="Times New Roman"/>
              </a:rPr>
              <a:t>dmashwini40@gmail.com</a:t>
            </a:r>
          </a:p>
        </p:txBody>
      </p:sp>
      <p:sp>
        <p:nvSpPr>
          <p:cNvPr id="7" name="TextBox 7"/>
          <p:cNvSpPr txBox="1"/>
          <p:nvPr/>
        </p:nvSpPr>
        <p:spPr>
          <a:xfrm>
            <a:off x="8594503" y="4985225"/>
            <a:ext cx="6916358" cy="21297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Times New Roman"/>
                <a:ea typeface="Times New Roman"/>
                <a:cs typeface="Times New Roman"/>
                <a:sym typeface="Times New Roman"/>
              </a:rPr>
              <a:t>Preksha H S</a:t>
            </a:r>
          </a:p>
          <a:p>
            <a:pPr algn="ctr">
              <a:lnSpc>
                <a:spcPts val="3359"/>
              </a:lnSpc>
              <a:spcBef>
                <a:spcPct val="0"/>
              </a:spcBef>
            </a:pPr>
            <a:r>
              <a:rPr lang="en-US" sz="2399">
                <a:solidFill>
                  <a:srgbClr val="000000"/>
                </a:solidFill>
                <a:latin typeface="Times New Roman"/>
                <a:ea typeface="Times New Roman"/>
                <a:cs typeface="Times New Roman"/>
                <a:sym typeface="Times New Roman"/>
              </a:rPr>
              <a:t>Department of Computer Science and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Malnad College of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Hassan, India</a:t>
            </a:r>
          </a:p>
          <a:p>
            <a:pPr algn="ctr">
              <a:lnSpc>
                <a:spcPts val="3359"/>
              </a:lnSpc>
              <a:spcBef>
                <a:spcPct val="0"/>
              </a:spcBef>
            </a:pPr>
            <a:r>
              <a:rPr lang="en-US" sz="2399">
                <a:solidFill>
                  <a:srgbClr val="000000"/>
                </a:solidFill>
                <a:latin typeface="Times New Roman"/>
                <a:ea typeface="Times New Roman"/>
                <a:cs typeface="Times New Roman"/>
                <a:sym typeface="Times New Roman"/>
              </a:rPr>
              <a:t>prekshahs03@gmail.com</a:t>
            </a:r>
          </a:p>
        </p:txBody>
      </p:sp>
      <p:sp>
        <p:nvSpPr>
          <p:cNvPr id="8" name="TextBox 8"/>
          <p:cNvSpPr txBox="1"/>
          <p:nvPr/>
        </p:nvSpPr>
        <p:spPr>
          <a:xfrm>
            <a:off x="5024742" y="7378761"/>
            <a:ext cx="6588443" cy="25488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Times New Roman"/>
                <a:ea typeface="Times New Roman"/>
                <a:cs typeface="Times New Roman"/>
                <a:sym typeface="Times New Roman"/>
              </a:rPr>
              <a:t>Vikas B</a:t>
            </a:r>
          </a:p>
          <a:p>
            <a:pPr algn="ctr">
              <a:lnSpc>
                <a:spcPts val="3359"/>
              </a:lnSpc>
              <a:spcBef>
                <a:spcPct val="0"/>
              </a:spcBef>
            </a:pPr>
            <a:r>
              <a:rPr lang="en-US" sz="2399">
                <a:solidFill>
                  <a:srgbClr val="000000"/>
                </a:solidFill>
                <a:latin typeface="Times New Roman"/>
                <a:ea typeface="Times New Roman"/>
                <a:cs typeface="Times New Roman"/>
                <a:sym typeface="Times New Roman"/>
              </a:rPr>
              <a:t>Department of Computer Science and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Malnad College of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Hassan, India</a:t>
            </a:r>
          </a:p>
          <a:p>
            <a:pPr algn="ctr">
              <a:lnSpc>
                <a:spcPts val="3359"/>
              </a:lnSpc>
              <a:spcBef>
                <a:spcPct val="0"/>
              </a:spcBef>
            </a:pPr>
            <a:r>
              <a:rPr lang="en-US" sz="2399">
                <a:solidFill>
                  <a:srgbClr val="000000"/>
                </a:solidFill>
                <a:latin typeface="Times New Roman"/>
                <a:ea typeface="Times New Roman"/>
                <a:cs typeface="Times New Roman"/>
                <a:sym typeface="Times New Roman"/>
              </a:rPr>
              <a:t>vikasb.kadlaji.24@gmai.com</a:t>
            </a:r>
          </a:p>
          <a:p>
            <a:pPr algn="ctr">
              <a:lnSpc>
                <a:spcPts val="3359"/>
              </a:lnSpc>
              <a:spcBef>
                <a:spcPct val="0"/>
              </a:spcBef>
            </a:pPr>
            <a:r>
              <a:rPr lang="en-US" sz="2399">
                <a:solidFill>
                  <a:srgbClr val="000000"/>
                </a:solidFill>
                <a:latin typeface="Times New Roman"/>
                <a:ea typeface="Times New Roman"/>
                <a:cs typeface="Times New Roman"/>
                <a:sym typeface="Times New Roman"/>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5728401" y="686672"/>
            <a:ext cx="4177599" cy="974626"/>
          </a:xfrm>
          <a:prstGeom prst="rect">
            <a:avLst/>
          </a:prstGeom>
        </p:spPr>
        <p:txBody>
          <a:bodyPr wrap="square" lIns="0" tIns="0" rIns="0" bIns="0" rtlCol="0" anchor="t">
            <a:spAutoFit/>
          </a:bodyPr>
          <a:lstStyle/>
          <a:p>
            <a:pPr algn="ctr">
              <a:lnSpc>
                <a:spcPts val="7559"/>
              </a:lnSpc>
              <a:spcBef>
                <a:spcPct val="0"/>
              </a:spcBef>
            </a:pPr>
            <a:r>
              <a:rPr lang="en-US" sz="5399" b="1">
                <a:solidFill>
                  <a:srgbClr val="000000"/>
                </a:solidFill>
                <a:latin typeface="Times New Roman Bold"/>
                <a:ea typeface="Times New Roman Bold"/>
                <a:cs typeface="Times New Roman Bold"/>
                <a:sym typeface="Times New Roman Bold"/>
              </a:rPr>
              <a:t>Agenda</a:t>
            </a:r>
          </a:p>
        </p:txBody>
      </p:sp>
      <p:sp>
        <p:nvSpPr>
          <p:cNvPr id="5" name="TextBox 5"/>
          <p:cNvSpPr txBox="1"/>
          <p:nvPr/>
        </p:nvSpPr>
        <p:spPr>
          <a:xfrm>
            <a:off x="1905672" y="2368920"/>
            <a:ext cx="6737220" cy="6666708"/>
          </a:xfrm>
          <a:prstGeom prst="rect">
            <a:avLst/>
          </a:prstGeom>
        </p:spPr>
        <p:txBody>
          <a:bodyPr lIns="0" tIns="0" rIns="0" bIns="0" rtlCol="0" anchor="t">
            <a:spAutoFit/>
          </a:bodyPr>
          <a:lstStyle/>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Abstract</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Objectives</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Introduction</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Challenges</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Methodology</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Datasets &amp; Evaluation</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Conclusion</a:t>
            </a:r>
          </a:p>
          <a:p>
            <a:pPr algn="l">
              <a:lnSpc>
                <a:spcPts val="5818"/>
              </a:lnSpc>
            </a:pPr>
            <a:endParaRPr lang="en-US" sz="4156">
              <a:solidFill>
                <a:srgbClr val="000000"/>
              </a:solidFill>
              <a:latin typeface="Times New Roman"/>
              <a:ea typeface="Times New Roman"/>
              <a:cs typeface="Times New Roman"/>
              <a:sym typeface="Times New Roman"/>
            </a:endParaRPr>
          </a:p>
          <a:p>
            <a:pPr algn="l">
              <a:lnSpc>
                <a:spcPts val="5818"/>
              </a:lnSpc>
            </a:pPr>
            <a:endParaRPr lang="en-US" sz="4156">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7239411" y="683060"/>
            <a:ext cx="3199989" cy="974626"/>
          </a:xfrm>
          <a:prstGeom prst="rect">
            <a:avLst/>
          </a:prstGeom>
        </p:spPr>
        <p:txBody>
          <a:bodyPr wrap="square" lIns="0" tIns="0" rIns="0" bIns="0" rtlCol="0" anchor="t">
            <a:spAutoFit/>
          </a:bodyPr>
          <a:lstStyle/>
          <a:p>
            <a:pPr algn="ctr">
              <a:lnSpc>
                <a:spcPts val="7559"/>
              </a:lnSpc>
              <a:spcBef>
                <a:spcPct val="0"/>
              </a:spcBef>
            </a:pPr>
            <a:r>
              <a:rPr lang="en-US" sz="5399" b="1" dirty="0">
                <a:solidFill>
                  <a:srgbClr val="000000"/>
                </a:solidFill>
                <a:latin typeface="Times New Roman Bold"/>
                <a:ea typeface="Times New Roman Bold"/>
                <a:cs typeface="Times New Roman Bold"/>
                <a:sym typeface="Times New Roman Bold"/>
              </a:rPr>
              <a:t>Abstract</a:t>
            </a:r>
          </a:p>
        </p:txBody>
      </p:sp>
      <p:sp>
        <p:nvSpPr>
          <p:cNvPr id="5" name="TextBox 5"/>
          <p:cNvSpPr txBox="1"/>
          <p:nvPr/>
        </p:nvSpPr>
        <p:spPr>
          <a:xfrm>
            <a:off x="1028700" y="2615701"/>
            <a:ext cx="15409872" cy="4847590"/>
          </a:xfrm>
          <a:prstGeom prst="rect">
            <a:avLst/>
          </a:prstGeom>
        </p:spPr>
        <p:txBody>
          <a:bodyPr lIns="0" tIns="0" rIns="0" bIns="0" rtlCol="0" anchor="t">
            <a:spAutoFit/>
          </a:bodyPr>
          <a:lstStyle/>
          <a:p>
            <a:pPr algn="just">
              <a:lnSpc>
                <a:spcPts val="4759"/>
              </a:lnSpc>
              <a:spcBef>
                <a:spcPct val="0"/>
              </a:spcBef>
            </a:pPr>
            <a:r>
              <a:rPr lang="en-US" sz="3399">
                <a:solidFill>
                  <a:srgbClr val="000000"/>
                </a:solidFill>
                <a:latin typeface="Times New Roman"/>
                <a:ea typeface="Times New Roman"/>
                <a:cs typeface="Times New Roman"/>
                <a:sym typeface="Times New Roman"/>
              </a:rPr>
              <a:t>The paper surveys recent advances in real-time Indian Sign Language (ISL) systems that convert hand gestures to text, add transformer-based NLP for fluent sentence generation, and incorporate emergency-gesture detection that can trigger instant SMS alerts. It highlights BiLSTM/MediaPipe pipelines exceeding 98 % recognition accuracy, T5-based language modules reaching BLEU 0.81, and YOLOv5-driven emergency detectors achieving mAP up to 99.6 %, while noting persistent gaps such as signer variability, limited public datasets, and the scarcity of fully integrated, hardware-efficient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5410200" y="607050"/>
            <a:ext cx="2943384" cy="893258"/>
          </a:xfrm>
          <a:prstGeom prst="rect">
            <a:avLst/>
          </a:prstGeom>
        </p:spPr>
        <p:txBody>
          <a:bodyPr lIns="0" tIns="0" rIns="0" bIns="0" rtlCol="0" anchor="t">
            <a:spAutoFit/>
          </a:bodyPr>
          <a:lstStyle/>
          <a:p>
            <a:pPr algn="ctr">
              <a:lnSpc>
                <a:spcPts val="7559"/>
              </a:lnSpc>
              <a:spcBef>
                <a:spcPct val="0"/>
              </a:spcBef>
            </a:pPr>
            <a:r>
              <a:rPr lang="en-US" sz="5399" b="1" dirty="0" smtClean="0">
                <a:solidFill>
                  <a:srgbClr val="000000"/>
                </a:solidFill>
                <a:latin typeface="Times New Roman Bold"/>
                <a:ea typeface="Times New Roman Bold"/>
                <a:cs typeface="Times New Roman Bold"/>
                <a:sym typeface="Times New Roman Bold"/>
              </a:rPr>
              <a:t>Objective</a:t>
            </a:r>
            <a:endParaRPr lang="en-US" sz="5399" b="1" dirty="0">
              <a:solidFill>
                <a:srgbClr val="000000"/>
              </a:solidFill>
              <a:latin typeface="Times New Roman Bold"/>
              <a:ea typeface="Times New Roman Bold"/>
              <a:cs typeface="Times New Roman Bold"/>
              <a:sym typeface="Times New Roman Bold"/>
            </a:endParaRPr>
          </a:p>
        </p:txBody>
      </p:sp>
      <p:sp>
        <p:nvSpPr>
          <p:cNvPr id="5" name="TextBox 5"/>
          <p:cNvSpPr txBox="1"/>
          <p:nvPr/>
        </p:nvSpPr>
        <p:spPr>
          <a:xfrm>
            <a:off x="1676400" y="1526658"/>
            <a:ext cx="12530318" cy="7757992"/>
          </a:xfrm>
          <a:prstGeom prst="rect">
            <a:avLst/>
          </a:prstGeom>
        </p:spPr>
        <p:txBody>
          <a:bodyPr lIns="0" tIns="0" rIns="0" bIns="0" rtlCol="0" anchor="t">
            <a:spAutoFit/>
          </a:bodyPr>
          <a:lstStyle/>
          <a:p>
            <a:pPr algn="just">
              <a:lnSpc>
                <a:spcPts val="3419"/>
              </a:lnSpc>
            </a:pPr>
            <a:endParaRPr dirty="0"/>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review recent advancements in real-time Indian Sign Language (ISL) to text conversion systems.</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analyze various deep learning models (e.g., </a:t>
            </a:r>
            <a:r>
              <a:rPr lang="en-US" sz="2442" dirty="0" err="1">
                <a:solidFill>
                  <a:srgbClr val="000000"/>
                </a:solidFill>
                <a:latin typeface="Times New Roman"/>
                <a:ea typeface="Times New Roman"/>
                <a:cs typeface="Times New Roman"/>
                <a:sym typeface="Times New Roman"/>
              </a:rPr>
              <a:t>BiLSTM</a:t>
            </a:r>
            <a:r>
              <a:rPr lang="en-US" sz="2442" dirty="0">
                <a:solidFill>
                  <a:srgbClr val="000000"/>
                </a:solidFill>
                <a:latin typeface="Times New Roman"/>
                <a:ea typeface="Times New Roman"/>
                <a:cs typeface="Times New Roman"/>
                <a:sym typeface="Times New Roman"/>
              </a:rPr>
              <a:t>, GRU, CNN, YOLOv5) used for gesture recognition and emergency detection.</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highlight the role of Natural Language Processing (NLP), especially transformer models like T5, in generating grammatically accurate sentences from recognized gestures.</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evaluate the integration of emergency alert systems such as Fast2SMS with ISL recognition frameworks.</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identify existing challenges such as signer variability, dataset limitations, and the lack of end-to-end real-time systems.</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suggest future directions for building robust, inclusive, and scalable ISL recognition and emergency assistance technologies.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6235136" y="819150"/>
            <a:ext cx="4051864" cy="974626"/>
          </a:xfrm>
          <a:prstGeom prst="rect">
            <a:avLst/>
          </a:prstGeom>
        </p:spPr>
        <p:txBody>
          <a:bodyPr wrap="square" lIns="0" tIns="0" rIns="0" bIns="0" rtlCol="0" anchor="t">
            <a:spAutoFit/>
          </a:bodyPr>
          <a:lstStyle/>
          <a:p>
            <a:pPr algn="ctr">
              <a:lnSpc>
                <a:spcPts val="7559"/>
              </a:lnSpc>
              <a:spcBef>
                <a:spcPct val="0"/>
              </a:spcBef>
            </a:pPr>
            <a:r>
              <a:rPr lang="en-US" sz="5399" b="1" dirty="0">
                <a:solidFill>
                  <a:srgbClr val="000000"/>
                </a:solidFill>
                <a:latin typeface="Times New Roman Bold"/>
                <a:ea typeface="Times New Roman Bold"/>
                <a:cs typeface="Times New Roman Bold"/>
                <a:sym typeface="Times New Roman Bold"/>
              </a:rPr>
              <a:t>Introduction</a:t>
            </a:r>
          </a:p>
        </p:txBody>
      </p:sp>
      <p:sp>
        <p:nvSpPr>
          <p:cNvPr id="5" name="TextBox 5"/>
          <p:cNvSpPr txBox="1"/>
          <p:nvPr/>
        </p:nvSpPr>
        <p:spPr>
          <a:xfrm>
            <a:off x="1028700" y="3077724"/>
            <a:ext cx="15438727" cy="5184140"/>
          </a:xfrm>
          <a:prstGeom prst="rect">
            <a:avLst/>
          </a:prstGeom>
        </p:spPr>
        <p:txBody>
          <a:bodyPr lIns="0" tIns="0" rIns="0" bIns="0" rtlCol="0" anchor="t">
            <a:spAutoFit/>
          </a:bodyPr>
          <a:lstStyle/>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Indian Sign Language (ISL) is a vital communication medium for the deaf and hard-of-hearing community in India.</a:t>
            </a:r>
          </a:p>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Real-time ISL to text conversion systems bridge communication gaps and enhance accessibility.</a:t>
            </a:r>
          </a:p>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Recent advancements leverage deep learning and computer vision techniques for accurate gesture recognition.</a:t>
            </a:r>
          </a:p>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Integration of emergency detection and alert systems increases the practical utility of ISL recognition technologies.</a:t>
            </a:r>
          </a:p>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Despite progress, challenges remain in creating fully automated, real-time, and user-adaptive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8169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6624736" y="182076"/>
            <a:ext cx="3586064" cy="974626"/>
          </a:xfrm>
          <a:prstGeom prst="rect">
            <a:avLst/>
          </a:prstGeom>
        </p:spPr>
        <p:txBody>
          <a:bodyPr wrap="square" lIns="0" tIns="0" rIns="0" bIns="0" rtlCol="0" anchor="t">
            <a:spAutoFit/>
          </a:bodyPr>
          <a:lstStyle/>
          <a:p>
            <a:pPr algn="ctr">
              <a:lnSpc>
                <a:spcPts val="7559"/>
              </a:lnSpc>
              <a:spcBef>
                <a:spcPct val="0"/>
              </a:spcBef>
            </a:pPr>
            <a:r>
              <a:rPr lang="en-US" sz="5400" b="1" dirty="0">
                <a:solidFill>
                  <a:srgbClr val="000000"/>
                </a:solidFill>
                <a:latin typeface="Times New Roman Bold"/>
                <a:ea typeface="Times New Roman Bold"/>
                <a:cs typeface="Times New Roman Bold"/>
                <a:sym typeface="Times New Roman Bold"/>
              </a:rPr>
              <a:t>Challenges</a:t>
            </a:r>
          </a:p>
        </p:txBody>
      </p:sp>
      <p:sp>
        <p:nvSpPr>
          <p:cNvPr id="5" name="TextBox 5"/>
          <p:cNvSpPr txBox="1"/>
          <p:nvPr/>
        </p:nvSpPr>
        <p:spPr>
          <a:xfrm>
            <a:off x="542676" y="1326294"/>
            <a:ext cx="15265302" cy="7640542"/>
          </a:xfrm>
          <a:prstGeom prst="rect">
            <a:avLst/>
          </a:prstGeom>
        </p:spPr>
        <p:txBody>
          <a:bodyPr lIns="0" tIns="0" rIns="0" bIns="0" rtlCol="0" anchor="t">
            <a:spAutoFit/>
          </a:bodyPr>
          <a:lstStyle/>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Signer Variability:</a:t>
            </a:r>
            <a:r>
              <a:rPr lang="en-US" sz="2566" dirty="0">
                <a:solidFill>
                  <a:srgbClr val="000000"/>
                </a:solidFill>
                <a:latin typeface="Times New Roman"/>
                <a:ea typeface="Times New Roman"/>
                <a:cs typeface="Times New Roman"/>
                <a:sym typeface="Times New Roman"/>
              </a:rPr>
              <a:t> Many models trained on small datasets (e.g., </a:t>
            </a:r>
            <a:r>
              <a:rPr lang="en-US" sz="2566" dirty="0" err="1">
                <a:solidFill>
                  <a:srgbClr val="000000"/>
                </a:solidFill>
                <a:latin typeface="Times New Roman"/>
                <a:ea typeface="Times New Roman"/>
                <a:cs typeface="Times New Roman"/>
                <a:sym typeface="Times New Roman"/>
              </a:rPr>
              <a:t>Rashmi</a:t>
            </a:r>
            <a:r>
              <a:rPr lang="en-US" sz="2566" dirty="0">
                <a:solidFill>
                  <a:srgbClr val="000000"/>
                </a:solidFill>
                <a:latin typeface="Times New Roman"/>
                <a:ea typeface="Times New Roman"/>
                <a:cs typeface="Times New Roman"/>
                <a:sym typeface="Times New Roman"/>
              </a:rPr>
              <a:t> &amp; </a:t>
            </a:r>
            <a:r>
              <a:rPr lang="en-US" sz="2566" dirty="0" err="1">
                <a:solidFill>
                  <a:srgbClr val="000000"/>
                </a:solidFill>
                <a:latin typeface="Times New Roman"/>
                <a:ea typeface="Times New Roman"/>
                <a:cs typeface="Times New Roman"/>
                <a:sym typeface="Times New Roman"/>
              </a:rPr>
              <a:t>Lalita</a:t>
            </a:r>
            <a:r>
              <a:rPr lang="en-US" sz="2566" dirty="0">
                <a:solidFill>
                  <a:srgbClr val="000000"/>
                </a:solidFill>
                <a:latin typeface="Times New Roman"/>
                <a:ea typeface="Times New Roman"/>
                <a:cs typeface="Times New Roman"/>
                <a:sym typeface="Times New Roman"/>
              </a:rPr>
              <a:t> [2], </a:t>
            </a:r>
            <a:r>
              <a:rPr lang="en-US" sz="2566" dirty="0" err="1">
                <a:solidFill>
                  <a:srgbClr val="000000"/>
                </a:solidFill>
                <a:latin typeface="Times New Roman"/>
                <a:ea typeface="Times New Roman"/>
                <a:cs typeface="Times New Roman"/>
                <a:sym typeface="Times New Roman"/>
              </a:rPr>
              <a:t>Kothadiya</a:t>
            </a:r>
            <a:r>
              <a:rPr lang="en-US" sz="2566" dirty="0">
                <a:solidFill>
                  <a:srgbClr val="000000"/>
                </a:solidFill>
                <a:latin typeface="Times New Roman"/>
                <a:ea typeface="Times New Roman"/>
                <a:cs typeface="Times New Roman"/>
                <a:sym typeface="Times New Roman"/>
              </a:rPr>
              <a:t> et al. [14]) show reduced accuracy when tested on unseen users with different signing styles or hand shapes.</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Dataset Gaps:</a:t>
            </a:r>
            <a:r>
              <a:rPr lang="en-US" sz="2566" dirty="0">
                <a:solidFill>
                  <a:srgbClr val="000000"/>
                </a:solidFill>
                <a:latin typeface="Times New Roman"/>
                <a:ea typeface="Times New Roman"/>
                <a:cs typeface="Times New Roman"/>
                <a:sym typeface="Times New Roman"/>
              </a:rPr>
              <a:t> Studies like </a:t>
            </a:r>
            <a:r>
              <a:rPr lang="en-US" sz="2566" dirty="0" err="1">
                <a:solidFill>
                  <a:srgbClr val="000000"/>
                </a:solidFill>
                <a:latin typeface="Times New Roman"/>
                <a:ea typeface="Times New Roman"/>
                <a:cs typeface="Times New Roman"/>
                <a:sym typeface="Times New Roman"/>
              </a:rPr>
              <a:t>Adithya</a:t>
            </a:r>
            <a:r>
              <a:rPr lang="en-US" sz="2566" dirty="0">
                <a:solidFill>
                  <a:srgbClr val="000000"/>
                </a:solidFill>
                <a:latin typeface="Times New Roman"/>
                <a:ea typeface="Times New Roman"/>
                <a:cs typeface="Times New Roman"/>
                <a:sym typeface="Times New Roman"/>
              </a:rPr>
              <a:t> &amp; Rajesh [13] and </a:t>
            </a:r>
            <a:r>
              <a:rPr lang="en-US" sz="2566" dirty="0" err="1">
                <a:solidFill>
                  <a:srgbClr val="000000"/>
                </a:solidFill>
                <a:latin typeface="Times New Roman"/>
                <a:ea typeface="Times New Roman"/>
                <a:cs typeface="Times New Roman"/>
                <a:sym typeface="Times New Roman"/>
              </a:rPr>
              <a:t>Padmaja</a:t>
            </a:r>
            <a:r>
              <a:rPr lang="en-US" sz="2566" dirty="0">
                <a:solidFill>
                  <a:srgbClr val="000000"/>
                </a:solidFill>
                <a:latin typeface="Times New Roman"/>
                <a:ea typeface="Times New Roman"/>
                <a:cs typeface="Times New Roman"/>
                <a:sym typeface="Times New Roman"/>
              </a:rPr>
              <a:t> et al. [10] use small or domain-specific datasets that lack diversity, continuous sentence gestures, or emergency scenarios.</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Real-Time Constraints:</a:t>
            </a:r>
            <a:r>
              <a:rPr lang="en-US" sz="2566" dirty="0">
                <a:solidFill>
                  <a:srgbClr val="000000"/>
                </a:solidFill>
                <a:latin typeface="Times New Roman"/>
                <a:ea typeface="Times New Roman"/>
                <a:cs typeface="Times New Roman"/>
                <a:sym typeface="Times New Roman"/>
              </a:rPr>
              <a:t> Systems using </a:t>
            </a:r>
            <a:r>
              <a:rPr lang="en-US" sz="2566" dirty="0" err="1">
                <a:solidFill>
                  <a:srgbClr val="000000"/>
                </a:solidFill>
                <a:latin typeface="Times New Roman"/>
                <a:ea typeface="Times New Roman"/>
                <a:cs typeface="Times New Roman"/>
                <a:sym typeface="Times New Roman"/>
              </a:rPr>
              <a:t>BiLSTM</a:t>
            </a:r>
            <a:r>
              <a:rPr lang="en-US" sz="2566" dirty="0">
                <a:solidFill>
                  <a:srgbClr val="000000"/>
                </a:solidFill>
                <a:latin typeface="Times New Roman"/>
                <a:ea typeface="Times New Roman"/>
                <a:cs typeface="Times New Roman"/>
                <a:sym typeface="Times New Roman"/>
              </a:rPr>
              <a:t> or YOLOv5 (e.g., </a:t>
            </a:r>
            <a:r>
              <a:rPr lang="en-US" sz="2566" dirty="0" err="1">
                <a:solidFill>
                  <a:srgbClr val="000000"/>
                </a:solidFill>
                <a:latin typeface="Times New Roman"/>
                <a:ea typeface="Times New Roman"/>
                <a:cs typeface="Times New Roman"/>
                <a:sym typeface="Times New Roman"/>
              </a:rPr>
              <a:t>Aradhana</a:t>
            </a:r>
            <a:r>
              <a:rPr lang="en-US" sz="2566" dirty="0">
                <a:solidFill>
                  <a:srgbClr val="000000"/>
                </a:solidFill>
                <a:latin typeface="Times New Roman"/>
                <a:ea typeface="Times New Roman"/>
                <a:cs typeface="Times New Roman"/>
                <a:sym typeface="Times New Roman"/>
              </a:rPr>
              <a:t> et al. [1], </a:t>
            </a:r>
            <a:r>
              <a:rPr lang="en-US" sz="2566" dirty="0" err="1">
                <a:solidFill>
                  <a:srgbClr val="000000"/>
                </a:solidFill>
                <a:latin typeface="Times New Roman"/>
                <a:ea typeface="Times New Roman"/>
                <a:cs typeface="Times New Roman"/>
                <a:sym typeface="Times New Roman"/>
              </a:rPr>
              <a:t>Qazi</a:t>
            </a:r>
            <a:r>
              <a:rPr lang="en-US" sz="2566" dirty="0">
                <a:solidFill>
                  <a:srgbClr val="000000"/>
                </a:solidFill>
                <a:latin typeface="Times New Roman"/>
                <a:ea typeface="Times New Roman"/>
                <a:cs typeface="Times New Roman"/>
                <a:sym typeface="Times New Roman"/>
              </a:rPr>
              <a:t> et al. [4]) face challenges running efficiently on mid-range hardware with low latency.</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Pipeline Fragmentation:</a:t>
            </a:r>
            <a:r>
              <a:rPr lang="en-US" sz="2566" dirty="0">
                <a:solidFill>
                  <a:srgbClr val="000000"/>
                </a:solidFill>
                <a:latin typeface="Times New Roman"/>
                <a:ea typeface="Times New Roman"/>
                <a:cs typeface="Times New Roman"/>
                <a:sym typeface="Times New Roman"/>
              </a:rPr>
              <a:t> Some works (e.g., </a:t>
            </a:r>
            <a:r>
              <a:rPr lang="en-US" sz="2566" dirty="0" err="1">
                <a:solidFill>
                  <a:srgbClr val="000000"/>
                </a:solidFill>
                <a:latin typeface="Times New Roman"/>
                <a:ea typeface="Times New Roman"/>
                <a:cs typeface="Times New Roman"/>
                <a:sym typeface="Times New Roman"/>
              </a:rPr>
              <a:t>Aradhana</a:t>
            </a:r>
            <a:r>
              <a:rPr lang="en-US" sz="2566" dirty="0">
                <a:solidFill>
                  <a:srgbClr val="000000"/>
                </a:solidFill>
                <a:latin typeface="Times New Roman"/>
                <a:ea typeface="Times New Roman"/>
                <a:cs typeface="Times New Roman"/>
                <a:sym typeface="Times New Roman"/>
              </a:rPr>
              <a:t> et al. [1] for recognition, </a:t>
            </a:r>
            <a:r>
              <a:rPr lang="en-US" sz="2566" dirty="0" err="1">
                <a:solidFill>
                  <a:srgbClr val="000000"/>
                </a:solidFill>
                <a:latin typeface="Times New Roman"/>
                <a:ea typeface="Times New Roman"/>
                <a:cs typeface="Times New Roman"/>
                <a:sym typeface="Times New Roman"/>
              </a:rPr>
              <a:t>Rashmi</a:t>
            </a:r>
            <a:r>
              <a:rPr lang="en-US" sz="2566" dirty="0">
                <a:solidFill>
                  <a:srgbClr val="000000"/>
                </a:solidFill>
                <a:latin typeface="Times New Roman"/>
                <a:ea typeface="Times New Roman"/>
                <a:cs typeface="Times New Roman"/>
                <a:sym typeface="Times New Roman"/>
              </a:rPr>
              <a:t> &amp; </a:t>
            </a:r>
            <a:r>
              <a:rPr lang="en-US" sz="2566" dirty="0" err="1">
                <a:solidFill>
                  <a:srgbClr val="000000"/>
                </a:solidFill>
                <a:latin typeface="Times New Roman"/>
                <a:ea typeface="Times New Roman"/>
                <a:cs typeface="Times New Roman"/>
                <a:sym typeface="Times New Roman"/>
              </a:rPr>
              <a:t>Lalita</a:t>
            </a:r>
            <a:r>
              <a:rPr lang="en-US" sz="2566" dirty="0">
                <a:solidFill>
                  <a:srgbClr val="000000"/>
                </a:solidFill>
                <a:latin typeface="Times New Roman"/>
                <a:ea typeface="Times New Roman"/>
                <a:cs typeface="Times New Roman"/>
                <a:sym typeface="Times New Roman"/>
              </a:rPr>
              <a:t> [2] for NLP, Shreya et al. [3] for emergency alerts) focus on isolated components, lacking end-to-end integration.</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Weak NLP Integration:</a:t>
            </a:r>
            <a:r>
              <a:rPr lang="en-US" sz="2566" dirty="0">
                <a:solidFill>
                  <a:srgbClr val="000000"/>
                </a:solidFill>
                <a:latin typeface="Times New Roman"/>
                <a:ea typeface="Times New Roman"/>
                <a:cs typeface="Times New Roman"/>
                <a:sym typeface="Times New Roman"/>
              </a:rPr>
              <a:t> Few studies (notably </a:t>
            </a:r>
            <a:r>
              <a:rPr lang="en-US" sz="2566" dirty="0" err="1">
                <a:solidFill>
                  <a:srgbClr val="000000"/>
                </a:solidFill>
                <a:latin typeface="Times New Roman"/>
                <a:ea typeface="Times New Roman"/>
                <a:cs typeface="Times New Roman"/>
                <a:sym typeface="Times New Roman"/>
              </a:rPr>
              <a:t>Rashmi</a:t>
            </a:r>
            <a:r>
              <a:rPr lang="en-US" sz="2566" dirty="0">
                <a:solidFill>
                  <a:srgbClr val="000000"/>
                </a:solidFill>
                <a:latin typeface="Times New Roman"/>
                <a:ea typeface="Times New Roman"/>
                <a:cs typeface="Times New Roman"/>
                <a:sym typeface="Times New Roman"/>
              </a:rPr>
              <a:t> &amp; </a:t>
            </a:r>
            <a:r>
              <a:rPr lang="en-US" sz="2566" dirty="0" err="1">
                <a:solidFill>
                  <a:srgbClr val="000000"/>
                </a:solidFill>
                <a:latin typeface="Times New Roman"/>
                <a:ea typeface="Times New Roman"/>
                <a:cs typeface="Times New Roman"/>
                <a:sym typeface="Times New Roman"/>
              </a:rPr>
              <a:t>Lalita</a:t>
            </a:r>
            <a:r>
              <a:rPr lang="en-US" sz="2566" dirty="0">
                <a:solidFill>
                  <a:srgbClr val="000000"/>
                </a:solidFill>
                <a:latin typeface="Times New Roman"/>
                <a:ea typeface="Times New Roman"/>
                <a:cs typeface="Times New Roman"/>
                <a:sym typeface="Times New Roman"/>
              </a:rPr>
              <a:t> [2]) incorporate advanced sentence prediction; others rely on word-level outputs, limiting contextual fluency.</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Emergency System Limits:</a:t>
            </a:r>
            <a:r>
              <a:rPr lang="en-US" sz="2566" dirty="0">
                <a:solidFill>
                  <a:srgbClr val="000000"/>
                </a:solidFill>
                <a:latin typeface="Times New Roman"/>
                <a:ea typeface="Times New Roman"/>
                <a:cs typeface="Times New Roman"/>
                <a:sym typeface="Times New Roman"/>
              </a:rPr>
              <a:t> Alerting systems (Shreya et al. [3], </a:t>
            </a:r>
            <a:r>
              <a:rPr lang="en-US" sz="2566" dirty="0" err="1">
                <a:solidFill>
                  <a:srgbClr val="000000"/>
                </a:solidFill>
                <a:latin typeface="Times New Roman"/>
                <a:ea typeface="Times New Roman"/>
                <a:cs typeface="Times New Roman"/>
                <a:sym typeface="Times New Roman"/>
              </a:rPr>
              <a:t>Areeb</a:t>
            </a:r>
            <a:r>
              <a:rPr lang="en-US" sz="2566" dirty="0">
                <a:solidFill>
                  <a:srgbClr val="000000"/>
                </a:solidFill>
                <a:latin typeface="Times New Roman"/>
                <a:ea typeface="Times New Roman"/>
                <a:cs typeface="Times New Roman"/>
                <a:sym typeface="Times New Roman"/>
              </a:rPr>
              <a:t> &amp; Nadeem [5]) depend on SMS APIs like Fast2SMS, which may fail under weak network conditions and have minimal real-world deployment testing.</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Environment Sensitivity: </a:t>
            </a:r>
            <a:r>
              <a:rPr lang="en-US" sz="2566" dirty="0">
                <a:solidFill>
                  <a:srgbClr val="000000"/>
                </a:solidFill>
                <a:latin typeface="Times New Roman"/>
                <a:ea typeface="Times New Roman"/>
                <a:cs typeface="Times New Roman"/>
                <a:sym typeface="Times New Roman"/>
              </a:rPr>
              <a:t>Works like Buckley et al. [9] and </a:t>
            </a:r>
            <a:r>
              <a:rPr lang="en-US" sz="2566" dirty="0" err="1">
                <a:solidFill>
                  <a:srgbClr val="000000"/>
                </a:solidFill>
                <a:latin typeface="Times New Roman"/>
                <a:ea typeface="Times New Roman"/>
                <a:cs typeface="Times New Roman"/>
                <a:sym typeface="Times New Roman"/>
              </a:rPr>
              <a:t>Areeb</a:t>
            </a:r>
            <a:r>
              <a:rPr lang="en-US" sz="2566" dirty="0">
                <a:solidFill>
                  <a:srgbClr val="000000"/>
                </a:solidFill>
                <a:latin typeface="Times New Roman"/>
                <a:ea typeface="Times New Roman"/>
                <a:cs typeface="Times New Roman"/>
                <a:sym typeface="Times New Roman"/>
              </a:rPr>
              <a:t> &amp; Nadeem [5] report significant accuracy drops due to poor lighting, cluttered backgrounds, or partial occlusion.</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Privacy &amp; Ethics:</a:t>
            </a:r>
            <a:r>
              <a:rPr lang="en-US" sz="2566" dirty="0">
                <a:solidFill>
                  <a:srgbClr val="000000"/>
                </a:solidFill>
                <a:latin typeface="Times New Roman"/>
                <a:ea typeface="Times New Roman"/>
                <a:cs typeface="Times New Roman"/>
                <a:sym typeface="Times New Roman"/>
              </a:rPr>
              <a:t> Continuous video recording raises concerns over user privacy and data handling—rarely discussed in the reviewed papers but critical for real-world adoption.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6455898" y="289494"/>
            <a:ext cx="4440702" cy="974626"/>
          </a:xfrm>
          <a:prstGeom prst="rect">
            <a:avLst/>
          </a:prstGeom>
        </p:spPr>
        <p:txBody>
          <a:bodyPr wrap="square" lIns="0" tIns="0" rIns="0" bIns="0" rtlCol="0" anchor="t">
            <a:spAutoFit/>
          </a:bodyPr>
          <a:lstStyle/>
          <a:p>
            <a:pPr algn="ctr">
              <a:lnSpc>
                <a:spcPts val="7560"/>
              </a:lnSpc>
              <a:spcBef>
                <a:spcPct val="0"/>
              </a:spcBef>
            </a:pPr>
            <a:r>
              <a:rPr lang="en-US" sz="5400" b="1">
                <a:solidFill>
                  <a:srgbClr val="000000"/>
                </a:solidFill>
                <a:latin typeface="Times New Roman Bold"/>
                <a:ea typeface="Times New Roman Bold"/>
                <a:cs typeface="Times New Roman Bold"/>
                <a:sym typeface="Times New Roman Bold"/>
              </a:rPr>
              <a:t>Methodology</a:t>
            </a:r>
          </a:p>
        </p:txBody>
      </p:sp>
      <p:sp>
        <p:nvSpPr>
          <p:cNvPr id="5" name="TextBox 5"/>
          <p:cNvSpPr txBox="1"/>
          <p:nvPr/>
        </p:nvSpPr>
        <p:spPr>
          <a:xfrm>
            <a:off x="644731" y="1179857"/>
            <a:ext cx="15141194" cy="8257656"/>
          </a:xfrm>
          <a:prstGeom prst="rect">
            <a:avLst/>
          </a:prstGeom>
        </p:spPr>
        <p:txBody>
          <a:bodyPr lIns="0" tIns="0" rIns="0" bIns="0" rtlCol="0" anchor="t">
            <a:spAutoFit/>
          </a:bodyPr>
          <a:lstStyle/>
          <a:p>
            <a:pPr marL="524237" lvl="1" indent="-262119" algn="just">
              <a:lnSpc>
                <a:spcPts val="4686"/>
              </a:lnSpc>
              <a:buFont typeface="Arial"/>
              <a:buChar char="•"/>
            </a:pPr>
            <a:r>
              <a:rPr lang="en-US" sz="2428" b="1" dirty="0">
                <a:solidFill>
                  <a:srgbClr val="000000"/>
                </a:solidFill>
                <a:latin typeface="Times New Roman Bold"/>
                <a:ea typeface="Times New Roman Bold"/>
                <a:cs typeface="Times New Roman Bold"/>
                <a:sym typeface="Times New Roman Bold"/>
              </a:rPr>
              <a:t>Data Acquisition:</a:t>
            </a:r>
          </a:p>
          <a:p>
            <a:pPr algn="just">
              <a:lnSpc>
                <a:spcPts val="3399"/>
              </a:lnSpc>
            </a:pPr>
            <a:r>
              <a:rPr lang="en-US" sz="2428" dirty="0">
                <a:solidFill>
                  <a:srgbClr val="000000"/>
                </a:solidFill>
                <a:latin typeface="Times New Roman"/>
                <a:ea typeface="Times New Roman"/>
                <a:cs typeface="Times New Roman"/>
                <a:sym typeface="Times New Roman"/>
              </a:rPr>
              <a:t>           Collection of ISL gesture datasets using cameras and sensors.</a:t>
            </a:r>
          </a:p>
          <a:p>
            <a:pPr marL="524237" lvl="1" indent="-262119" algn="just">
              <a:lnSpc>
                <a:spcPts val="3399"/>
              </a:lnSpc>
              <a:buFont typeface="Arial"/>
              <a:buChar char="•"/>
            </a:pPr>
            <a:r>
              <a:rPr lang="en-US" sz="2428" b="1" dirty="0">
                <a:solidFill>
                  <a:srgbClr val="000000"/>
                </a:solidFill>
                <a:latin typeface="Times New Roman Bold"/>
                <a:ea typeface="Times New Roman Bold"/>
                <a:cs typeface="Times New Roman Bold"/>
                <a:sym typeface="Times New Roman Bold"/>
              </a:rPr>
              <a:t>Preprocessing</a:t>
            </a:r>
            <a:r>
              <a:rPr lang="en-US" sz="2428" dirty="0">
                <a:solidFill>
                  <a:srgbClr val="000000"/>
                </a:solidFill>
                <a:latin typeface="Times New Roman"/>
                <a:ea typeface="Times New Roman"/>
                <a:cs typeface="Times New Roman"/>
                <a:sym typeface="Times New Roman"/>
              </a:rPr>
              <a:t>:  </a:t>
            </a:r>
          </a:p>
          <a:p>
            <a:pPr algn="just">
              <a:lnSpc>
                <a:spcPts val="5560"/>
              </a:lnSpc>
            </a:pPr>
            <a:r>
              <a:rPr lang="en-US" sz="2428" dirty="0">
                <a:solidFill>
                  <a:srgbClr val="000000"/>
                </a:solidFill>
                <a:latin typeface="Times New Roman"/>
                <a:ea typeface="Times New Roman"/>
                <a:cs typeface="Times New Roman"/>
                <a:sym typeface="Times New Roman"/>
              </a:rPr>
              <a:t>           Image and video frame normalization, noise reduction, and hand region segmentation.</a:t>
            </a:r>
          </a:p>
          <a:p>
            <a:pPr marL="524237" lvl="1" indent="-262119" algn="just">
              <a:lnSpc>
                <a:spcPts val="4953"/>
              </a:lnSpc>
              <a:buFont typeface="Arial"/>
              <a:buChar char="•"/>
            </a:pPr>
            <a:r>
              <a:rPr lang="en-US" sz="2428" b="1" dirty="0">
                <a:solidFill>
                  <a:srgbClr val="000000"/>
                </a:solidFill>
                <a:latin typeface="Times New Roman Bold"/>
                <a:ea typeface="Times New Roman Bold"/>
                <a:cs typeface="Times New Roman Bold"/>
                <a:sym typeface="Times New Roman Bold"/>
              </a:rPr>
              <a:t>Feature Extraction:</a:t>
            </a:r>
          </a:p>
          <a:p>
            <a:pPr algn="just">
              <a:lnSpc>
                <a:spcPts val="3399"/>
              </a:lnSpc>
            </a:pPr>
            <a:r>
              <a:rPr lang="en-US" sz="2428" dirty="0">
                <a:solidFill>
                  <a:srgbClr val="000000"/>
                </a:solidFill>
                <a:latin typeface="Times New Roman"/>
                <a:ea typeface="Times New Roman"/>
                <a:cs typeface="Times New Roman"/>
                <a:sym typeface="Times New Roman"/>
              </a:rPr>
              <a:t>          Use of convolutional neural networks (CNNs) and pose estimation models to extract hand and finger movement features.</a:t>
            </a:r>
          </a:p>
          <a:p>
            <a:pPr marL="524237" lvl="1" indent="-262119" algn="just">
              <a:lnSpc>
                <a:spcPts val="3399"/>
              </a:lnSpc>
              <a:buFont typeface="Arial"/>
              <a:buChar char="•"/>
            </a:pPr>
            <a:r>
              <a:rPr lang="en-US" sz="2428" b="1" dirty="0">
                <a:solidFill>
                  <a:srgbClr val="000000"/>
                </a:solidFill>
                <a:latin typeface="Times New Roman Bold"/>
                <a:ea typeface="Times New Roman Bold"/>
                <a:cs typeface="Times New Roman Bold"/>
                <a:sym typeface="Times New Roman Bold"/>
              </a:rPr>
              <a:t>Modeling:</a:t>
            </a:r>
          </a:p>
          <a:p>
            <a:pPr algn="just">
              <a:lnSpc>
                <a:spcPts val="3399"/>
              </a:lnSpc>
            </a:pPr>
            <a:r>
              <a:rPr lang="en-US" sz="2428" dirty="0">
                <a:solidFill>
                  <a:srgbClr val="000000"/>
                </a:solidFill>
                <a:latin typeface="Times New Roman"/>
                <a:ea typeface="Times New Roman"/>
                <a:cs typeface="Times New Roman"/>
                <a:sym typeface="Times New Roman"/>
              </a:rPr>
              <a:t>         Implementation of deep learning models such as </a:t>
            </a:r>
            <a:r>
              <a:rPr lang="en-US" sz="2428" dirty="0" err="1">
                <a:solidFill>
                  <a:srgbClr val="000000"/>
                </a:solidFill>
                <a:latin typeface="Times New Roman"/>
                <a:ea typeface="Times New Roman"/>
                <a:cs typeface="Times New Roman"/>
                <a:sym typeface="Times New Roman"/>
              </a:rPr>
              <a:t>BiLSTM</a:t>
            </a:r>
            <a:r>
              <a:rPr lang="en-US" sz="2428" dirty="0">
                <a:solidFill>
                  <a:srgbClr val="000000"/>
                </a:solidFill>
                <a:latin typeface="Times New Roman"/>
                <a:ea typeface="Times New Roman"/>
                <a:cs typeface="Times New Roman"/>
                <a:sym typeface="Times New Roman"/>
              </a:rPr>
              <a:t>, GRU, CNN, and YOLOv5 for gesture recognition.</a:t>
            </a:r>
          </a:p>
          <a:p>
            <a:pPr marL="524237" lvl="1" indent="-262119" algn="just">
              <a:lnSpc>
                <a:spcPts val="3399"/>
              </a:lnSpc>
              <a:buFont typeface="Arial"/>
              <a:buChar char="•"/>
            </a:pPr>
            <a:r>
              <a:rPr lang="en-US" sz="2428" b="1" dirty="0">
                <a:solidFill>
                  <a:srgbClr val="000000"/>
                </a:solidFill>
                <a:latin typeface="Times New Roman Bold"/>
                <a:ea typeface="Times New Roman Bold"/>
                <a:cs typeface="Times New Roman Bold"/>
                <a:sym typeface="Times New Roman Bold"/>
              </a:rPr>
              <a:t>Sentence Generation:</a:t>
            </a:r>
          </a:p>
          <a:p>
            <a:pPr algn="just">
              <a:lnSpc>
                <a:spcPts val="3399"/>
              </a:lnSpc>
            </a:pPr>
            <a:r>
              <a:rPr lang="en-US" sz="2428" dirty="0">
                <a:solidFill>
                  <a:srgbClr val="000000"/>
                </a:solidFill>
                <a:latin typeface="Times New Roman"/>
                <a:ea typeface="Times New Roman"/>
                <a:cs typeface="Times New Roman"/>
                <a:sym typeface="Times New Roman"/>
              </a:rPr>
              <a:t>      Application of Natural Language Processing (NLP) transformer models (e.g., T5) to convert recognized gestures into  grammatically accurate text.</a:t>
            </a:r>
          </a:p>
          <a:p>
            <a:pPr marL="524237" lvl="1" indent="-262119" algn="just">
              <a:lnSpc>
                <a:spcPts val="5439"/>
              </a:lnSpc>
              <a:buFont typeface="Arial"/>
              <a:buChar char="•"/>
            </a:pPr>
            <a:r>
              <a:rPr lang="en-US" sz="2428" b="1" dirty="0">
                <a:solidFill>
                  <a:srgbClr val="000000"/>
                </a:solidFill>
                <a:latin typeface="Times New Roman Bold"/>
                <a:ea typeface="Times New Roman Bold"/>
                <a:cs typeface="Times New Roman Bold"/>
                <a:sym typeface="Times New Roman Bold"/>
              </a:rPr>
              <a:t>Emergency Alert Integration:</a:t>
            </a:r>
          </a:p>
          <a:p>
            <a:pPr algn="just">
              <a:lnSpc>
                <a:spcPts val="3399"/>
              </a:lnSpc>
            </a:pPr>
            <a:r>
              <a:rPr lang="en-US" sz="2428" dirty="0">
                <a:solidFill>
                  <a:srgbClr val="000000"/>
                </a:solidFill>
                <a:latin typeface="Times New Roman"/>
                <a:ea typeface="Times New Roman"/>
                <a:cs typeface="Times New Roman"/>
                <a:sym typeface="Times New Roman"/>
              </a:rPr>
              <a:t>         Linking recognized emergency gestures with SMS-based alert systems like Fast2SMS for real-time notifications.</a:t>
            </a:r>
          </a:p>
          <a:p>
            <a:pPr marL="524237" lvl="1" indent="-262119" algn="just">
              <a:lnSpc>
                <a:spcPts val="3399"/>
              </a:lnSpc>
              <a:buFont typeface="Arial"/>
              <a:buChar char="•"/>
            </a:pPr>
            <a:r>
              <a:rPr lang="en-US" sz="2428" b="1" dirty="0">
                <a:solidFill>
                  <a:srgbClr val="000000"/>
                </a:solidFill>
                <a:latin typeface="Times New Roman Bold"/>
                <a:ea typeface="Times New Roman Bold"/>
                <a:cs typeface="Times New Roman Bold"/>
                <a:sym typeface="Times New Roman Bold"/>
              </a:rPr>
              <a:t>Evaluation:</a:t>
            </a:r>
          </a:p>
          <a:p>
            <a:pPr algn="just">
              <a:lnSpc>
                <a:spcPts val="3399"/>
              </a:lnSpc>
            </a:pPr>
            <a:r>
              <a:rPr lang="en-US" sz="2428" dirty="0">
                <a:solidFill>
                  <a:srgbClr val="000000"/>
                </a:solidFill>
                <a:latin typeface="Times New Roman"/>
                <a:ea typeface="Times New Roman"/>
                <a:cs typeface="Times New Roman"/>
                <a:sym typeface="Times New Roman"/>
              </a:rPr>
              <a:t>         Performance testing using accuracy, precision, recall, and F1-score metrics on benchmark 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710988767"/>
              </p:ext>
            </p:extLst>
          </p:nvPr>
        </p:nvGraphicFramePr>
        <p:xfrm>
          <a:off x="5173963" y="2010143"/>
          <a:ext cx="1863011" cy="549709"/>
        </p:xfrm>
        <a:graphic>
          <a:graphicData uri="http://schemas.openxmlformats.org/drawingml/2006/table">
            <a:tbl>
              <a:tblPr/>
              <a:tblGrid>
                <a:gridCol w="1863011">
                  <a:extLst>
                    <a:ext uri="{9D8B030D-6E8A-4147-A177-3AD203B41FA5}">
                      <a16:colId xmlns:a16="http://schemas.microsoft.com/office/drawing/2014/main" val="20000"/>
                    </a:ext>
                  </a:extLst>
                </a:gridCol>
              </a:tblGrid>
              <a:tr h="549709">
                <a:tc>
                  <a:txBody>
                    <a:bodyPr/>
                    <a:lstStyle/>
                    <a:p>
                      <a:pPr algn="l">
                        <a:lnSpc>
                          <a:spcPts val="1869"/>
                        </a:lnSpc>
                        <a:defRPr/>
                      </a:pPr>
                      <a:r>
                        <a:rPr lang="en-US" sz="1335" dirty="0">
                          <a:solidFill>
                            <a:srgbClr val="000000"/>
                          </a:solidFill>
                          <a:latin typeface="Arimo"/>
                          <a:ea typeface="Arimo"/>
                          <a:cs typeface="Arimo"/>
                          <a:sym typeface="Arimo"/>
                        </a:rPr>
                        <a:t>ISL Gesture Input</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TextBox 3"/>
          <p:cNvSpPr txBox="1"/>
          <p:nvPr/>
        </p:nvSpPr>
        <p:spPr>
          <a:xfrm>
            <a:off x="5966400" y="451763"/>
            <a:ext cx="4270415" cy="720835"/>
          </a:xfrm>
          <a:prstGeom prst="rect">
            <a:avLst/>
          </a:prstGeom>
        </p:spPr>
        <p:txBody>
          <a:bodyPr lIns="0" tIns="0" rIns="0" bIns="0" rtlCol="0" anchor="t">
            <a:spAutoFit/>
          </a:bodyPr>
          <a:lstStyle/>
          <a:p>
            <a:pPr algn="ctr">
              <a:lnSpc>
                <a:spcPts val="5316"/>
              </a:lnSpc>
              <a:spcBef>
                <a:spcPct val="0"/>
              </a:spcBef>
            </a:pPr>
            <a:r>
              <a:rPr lang="en-US" sz="3797" b="1" dirty="0">
                <a:solidFill>
                  <a:srgbClr val="000000"/>
                </a:solidFill>
                <a:latin typeface="Times New Roman Bold"/>
                <a:ea typeface="Times New Roman Bold"/>
                <a:cs typeface="Times New Roman Bold"/>
                <a:sym typeface="Times New Roman Bold"/>
              </a:rPr>
              <a:t>BLOCK DIAGRAM</a:t>
            </a:r>
          </a:p>
        </p:txBody>
      </p:sp>
      <p:graphicFrame>
        <p:nvGraphicFramePr>
          <p:cNvPr id="4" name="Table 4"/>
          <p:cNvGraphicFramePr>
            <a:graphicFrameLocks noGrp="1"/>
          </p:cNvGraphicFramePr>
          <p:nvPr>
            <p:extLst>
              <p:ext uri="{D42A27DB-BD31-4B8C-83A1-F6EECF244321}">
                <p14:modId xmlns:p14="http://schemas.microsoft.com/office/powerpoint/2010/main" val="3390398837"/>
              </p:ext>
            </p:extLst>
          </p:nvPr>
        </p:nvGraphicFramePr>
        <p:xfrm>
          <a:off x="5036753" y="3851819"/>
          <a:ext cx="2098763" cy="509024"/>
        </p:xfrm>
        <a:graphic>
          <a:graphicData uri="http://schemas.openxmlformats.org/drawingml/2006/table">
            <a:tbl>
              <a:tblPr/>
              <a:tblGrid>
                <a:gridCol w="2098763">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Feature Extraction </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5"/>
          <p:cNvGraphicFramePr>
            <a:graphicFrameLocks noGrp="1"/>
          </p:cNvGraphicFramePr>
          <p:nvPr>
            <p:extLst>
              <p:ext uri="{D42A27DB-BD31-4B8C-83A1-F6EECF244321}">
                <p14:modId xmlns:p14="http://schemas.microsoft.com/office/powerpoint/2010/main" val="4251671284"/>
              </p:ext>
            </p:extLst>
          </p:nvPr>
        </p:nvGraphicFramePr>
        <p:xfrm>
          <a:off x="5173963" y="2973193"/>
          <a:ext cx="1762259" cy="509024"/>
        </p:xfrm>
        <a:graphic>
          <a:graphicData uri="http://schemas.openxmlformats.org/drawingml/2006/table">
            <a:tbl>
              <a:tblPr/>
              <a:tblGrid>
                <a:gridCol w="1762259">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Preprocessing</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extLst>
              <p:ext uri="{D42A27DB-BD31-4B8C-83A1-F6EECF244321}">
                <p14:modId xmlns:p14="http://schemas.microsoft.com/office/powerpoint/2010/main" val="4215528719"/>
              </p:ext>
            </p:extLst>
          </p:nvPr>
        </p:nvGraphicFramePr>
        <p:xfrm>
          <a:off x="5264157" y="4748763"/>
          <a:ext cx="1643954" cy="509024"/>
        </p:xfrm>
        <a:graphic>
          <a:graphicData uri="http://schemas.openxmlformats.org/drawingml/2006/table">
            <a:tbl>
              <a:tblPr/>
              <a:tblGrid>
                <a:gridCol w="1643954">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Gesture Model </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871450964"/>
              </p:ext>
            </p:extLst>
          </p:nvPr>
        </p:nvGraphicFramePr>
        <p:xfrm>
          <a:off x="5090180" y="5587289"/>
          <a:ext cx="2030575" cy="509024"/>
        </p:xfrm>
        <a:graphic>
          <a:graphicData uri="http://schemas.openxmlformats.org/drawingml/2006/table">
            <a:tbl>
              <a:tblPr/>
              <a:tblGrid>
                <a:gridCol w="2030575">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 NLP Sentence </a:t>
                      </a:r>
                      <a:r>
                        <a:rPr lang="en-US" sz="1335" dirty="0" smtClean="0">
                          <a:solidFill>
                            <a:srgbClr val="000000"/>
                          </a:solidFill>
                          <a:latin typeface="Arimo"/>
                          <a:ea typeface="Arimo"/>
                          <a:cs typeface="Arimo"/>
                          <a:sym typeface="Arimo"/>
                        </a:rPr>
                        <a:t>Build</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8"/>
          <p:cNvGraphicFramePr>
            <a:graphicFrameLocks noGrp="1"/>
          </p:cNvGraphicFramePr>
          <p:nvPr>
            <p:extLst>
              <p:ext uri="{D42A27DB-BD31-4B8C-83A1-F6EECF244321}">
                <p14:modId xmlns:p14="http://schemas.microsoft.com/office/powerpoint/2010/main" val="1948804727"/>
              </p:ext>
            </p:extLst>
          </p:nvPr>
        </p:nvGraphicFramePr>
        <p:xfrm>
          <a:off x="4951031" y="6436605"/>
          <a:ext cx="2308872" cy="581034"/>
        </p:xfrm>
        <a:graphic>
          <a:graphicData uri="http://schemas.openxmlformats.org/drawingml/2006/table">
            <a:tbl>
              <a:tblPr/>
              <a:tblGrid>
                <a:gridCol w="2308872">
                  <a:extLst>
                    <a:ext uri="{9D8B030D-6E8A-4147-A177-3AD203B41FA5}">
                      <a16:colId xmlns:a16="http://schemas.microsoft.com/office/drawing/2014/main" val="20000"/>
                    </a:ext>
                  </a:extLst>
                </a:gridCol>
              </a:tblGrid>
              <a:tr h="581034">
                <a:tc>
                  <a:txBody>
                    <a:bodyPr/>
                    <a:lstStyle/>
                    <a:p>
                      <a:pPr algn="l">
                        <a:lnSpc>
                          <a:spcPts val="1869"/>
                        </a:lnSpc>
                        <a:defRPr/>
                      </a:pPr>
                      <a:r>
                        <a:rPr lang="en-US" sz="1335" dirty="0">
                          <a:solidFill>
                            <a:srgbClr val="000000"/>
                          </a:solidFill>
                          <a:latin typeface="Arimo"/>
                          <a:ea typeface="Arimo"/>
                          <a:cs typeface="Arimo"/>
                          <a:sym typeface="Arimo"/>
                        </a:rPr>
                        <a:t>Emergency Gesture Check</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9"/>
          <p:cNvGraphicFramePr>
            <a:graphicFrameLocks noGrp="1"/>
          </p:cNvGraphicFramePr>
          <p:nvPr>
            <p:extLst>
              <p:ext uri="{D42A27DB-BD31-4B8C-83A1-F6EECF244321}">
                <p14:modId xmlns:p14="http://schemas.microsoft.com/office/powerpoint/2010/main" val="2578909040"/>
              </p:ext>
            </p:extLst>
          </p:nvPr>
        </p:nvGraphicFramePr>
        <p:xfrm>
          <a:off x="4667299" y="8507609"/>
          <a:ext cx="2221398" cy="509024"/>
        </p:xfrm>
        <a:graphic>
          <a:graphicData uri="http://schemas.openxmlformats.org/drawingml/2006/table">
            <a:tbl>
              <a:tblPr/>
              <a:tblGrid>
                <a:gridCol w="2221398">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 Output Sentence/</a:t>
                      </a:r>
                      <a:r>
                        <a:rPr lang="en-US" sz="1335" dirty="0" err="1">
                          <a:solidFill>
                            <a:srgbClr val="000000"/>
                          </a:solidFill>
                          <a:latin typeface="Arimo"/>
                          <a:ea typeface="Arimo"/>
                          <a:cs typeface="Arimo"/>
                          <a:sym typeface="Arimo"/>
                        </a:rPr>
                        <a:t>Tex</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10"/>
          <p:cNvGraphicFramePr>
            <a:graphicFrameLocks noGrp="1"/>
          </p:cNvGraphicFramePr>
          <p:nvPr>
            <p:extLst>
              <p:ext uri="{D42A27DB-BD31-4B8C-83A1-F6EECF244321}">
                <p14:modId xmlns:p14="http://schemas.microsoft.com/office/powerpoint/2010/main" val="3101619537"/>
              </p:ext>
            </p:extLst>
          </p:nvPr>
        </p:nvGraphicFramePr>
        <p:xfrm>
          <a:off x="6418198" y="7332604"/>
          <a:ext cx="1683410" cy="750324"/>
        </p:xfrm>
        <a:graphic>
          <a:graphicData uri="http://schemas.openxmlformats.org/drawingml/2006/table">
            <a:tbl>
              <a:tblPr/>
              <a:tblGrid>
                <a:gridCol w="1683410">
                  <a:extLst>
                    <a:ext uri="{9D8B030D-6E8A-4147-A177-3AD203B41FA5}">
                      <a16:colId xmlns:a16="http://schemas.microsoft.com/office/drawing/2014/main" val="20000"/>
                    </a:ext>
                  </a:extLst>
                </a:gridCol>
              </a:tblGrid>
              <a:tr h="581034">
                <a:tc>
                  <a:txBody>
                    <a:bodyPr/>
                    <a:lstStyle/>
                    <a:p>
                      <a:pPr algn="l">
                        <a:lnSpc>
                          <a:spcPts val="1869"/>
                        </a:lnSpc>
                        <a:defRPr/>
                      </a:pPr>
                      <a:r>
                        <a:rPr lang="en-US" sz="1335" dirty="0">
                          <a:solidFill>
                            <a:srgbClr val="000000"/>
                          </a:solidFill>
                          <a:latin typeface="Arimo"/>
                          <a:ea typeface="Arimo"/>
                          <a:cs typeface="Arimo"/>
                          <a:sym typeface="Arimo"/>
                        </a:rPr>
                        <a:t>SMS Alert via Fast2SMS</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TextBox 11"/>
          <p:cNvSpPr txBox="1"/>
          <p:nvPr/>
        </p:nvSpPr>
        <p:spPr>
          <a:xfrm>
            <a:off x="7693172" y="1979431"/>
            <a:ext cx="5415706"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a:t>
            </a:r>
            <a:r>
              <a:rPr lang="en-US" sz="1899" dirty="0" err="1">
                <a:solidFill>
                  <a:srgbClr val="000000"/>
                </a:solidFill>
                <a:latin typeface="Times New Roman"/>
                <a:ea typeface="Times New Roman"/>
                <a:cs typeface="Times New Roman"/>
                <a:sym typeface="Times New Roman"/>
              </a:rPr>
              <a:t>MediaPipe</a:t>
            </a:r>
            <a:r>
              <a:rPr lang="en-US" sz="1899" dirty="0">
                <a:solidFill>
                  <a:srgbClr val="000000"/>
                </a:solidFill>
                <a:latin typeface="Times New Roman"/>
                <a:ea typeface="Times New Roman"/>
                <a:cs typeface="Times New Roman"/>
                <a:sym typeface="Times New Roman"/>
              </a:rPr>
              <a:t>, CNN, Pose Estimation)</a:t>
            </a:r>
          </a:p>
        </p:txBody>
      </p:sp>
      <p:sp>
        <p:nvSpPr>
          <p:cNvPr id="12" name="TextBox 12"/>
          <p:cNvSpPr txBox="1"/>
          <p:nvPr/>
        </p:nvSpPr>
        <p:spPr>
          <a:xfrm>
            <a:off x="7818452" y="4744770"/>
            <a:ext cx="4498706"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a:t>
            </a:r>
            <a:r>
              <a:rPr lang="en-US" sz="1899" dirty="0" err="1">
                <a:solidFill>
                  <a:srgbClr val="000000"/>
                </a:solidFill>
                <a:latin typeface="Times New Roman"/>
                <a:ea typeface="Times New Roman"/>
                <a:cs typeface="Times New Roman"/>
                <a:sym typeface="Times New Roman"/>
              </a:rPr>
              <a:t>BiLSTM</a:t>
            </a:r>
            <a:r>
              <a:rPr lang="en-US" sz="1899" dirty="0">
                <a:solidFill>
                  <a:srgbClr val="000000"/>
                </a:solidFill>
                <a:latin typeface="Times New Roman"/>
                <a:ea typeface="Times New Roman"/>
                <a:cs typeface="Times New Roman"/>
                <a:sym typeface="Times New Roman"/>
              </a:rPr>
              <a:t> / GRU / YOLOv5)</a:t>
            </a:r>
          </a:p>
        </p:txBody>
      </p:sp>
      <p:sp>
        <p:nvSpPr>
          <p:cNvPr id="13" name="TextBox 13"/>
          <p:cNvSpPr txBox="1"/>
          <p:nvPr/>
        </p:nvSpPr>
        <p:spPr>
          <a:xfrm>
            <a:off x="8064507" y="5572072"/>
            <a:ext cx="3080343" cy="3613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Times New Roman"/>
                <a:ea typeface="Times New Roman"/>
                <a:cs typeface="Times New Roman"/>
                <a:sym typeface="Times New Roman"/>
              </a:rPr>
              <a:t>◄── (T5 Transformer)</a:t>
            </a:r>
          </a:p>
        </p:txBody>
      </p:sp>
      <p:sp>
        <p:nvSpPr>
          <p:cNvPr id="14" name="TextBox 14"/>
          <p:cNvSpPr txBox="1"/>
          <p:nvPr/>
        </p:nvSpPr>
        <p:spPr>
          <a:xfrm>
            <a:off x="7816309" y="6546302"/>
            <a:ext cx="3576741"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(Conditional Branch)</a:t>
            </a:r>
          </a:p>
        </p:txBody>
      </p:sp>
      <p:sp>
        <p:nvSpPr>
          <p:cNvPr id="15" name="TextBox 15"/>
          <p:cNvSpPr txBox="1"/>
          <p:nvPr/>
        </p:nvSpPr>
        <p:spPr>
          <a:xfrm>
            <a:off x="7727291" y="2968054"/>
            <a:ext cx="5129895"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(Frame extraction, normalization)</a:t>
            </a:r>
          </a:p>
        </p:txBody>
      </p:sp>
      <p:sp>
        <p:nvSpPr>
          <p:cNvPr id="16" name="TextBox 16"/>
          <p:cNvSpPr txBox="1"/>
          <p:nvPr/>
        </p:nvSpPr>
        <p:spPr>
          <a:xfrm>
            <a:off x="7727291" y="3901119"/>
            <a:ext cx="5415706"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a:t>
            </a:r>
            <a:r>
              <a:rPr lang="en-US" sz="1899" dirty="0" err="1">
                <a:solidFill>
                  <a:srgbClr val="000000"/>
                </a:solidFill>
                <a:latin typeface="Times New Roman"/>
                <a:ea typeface="Times New Roman"/>
                <a:cs typeface="Times New Roman"/>
                <a:sym typeface="Times New Roman"/>
              </a:rPr>
              <a:t>MediaPipe</a:t>
            </a:r>
            <a:r>
              <a:rPr lang="en-US" sz="1899" dirty="0">
                <a:solidFill>
                  <a:srgbClr val="000000"/>
                </a:solidFill>
                <a:latin typeface="Times New Roman"/>
                <a:ea typeface="Times New Roman"/>
                <a:cs typeface="Times New Roman"/>
                <a:sym typeface="Times New Roman"/>
              </a:rPr>
              <a:t>, CNN, Pose Estimation)</a:t>
            </a:r>
          </a:p>
        </p:txBody>
      </p:sp>
      <p:sp>
        <p:nvSpPr>
          <p:cNvPr id="17" name="TextBox 17"/>
          <p:cNvSpPr txBox="1"/>
          <p:nvPr/>
        </p:nvSpPr>
        <p:spPr>
          <a:xfrm>
            <a:off x="7727291" y="8524509"/>
            <a:ext cx="4624714"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(User Interface / TTS Option)</a:t>
            </a:r>
          </a:p>
        </p:txBody>
      </p:sp>
      <p:sp>
        <p:nvSpPr>
          <p:cNvPr id="18" name="AutoShape 18"/>
          <p:cNvSpPr/>
          <p:nvPr/>
        </p:nvSpPr>
        <p:spPr>
          <a:xfrm>
            <a:off x="5944134" y="2562304"/>
            <a:ext cx="5200" cy="381000"/>
          </a:xfrm>
          <a:prstGeom prst="line">
            <a:avLst/>
          </a:prstGeom>
          <a:ln w="38100" cap="flat">
            <a:solidFill>
              <a:srgbClr val="000000"/>
            </a:solidFill>
            <a:prstDash val="solid"/>
            <a:headEnd type="none" w="sm" len="sm"/>
            <a:tailEnd type="triangle" w="lg" len="med"/>
          </a:ln>
        </p:spPr>
      </p:sp>
      <p:sp>
        <p:nvSpPr>
          <p:cNvPr id="19" name="AutoShape 19"/>
          <p:cNvSpPr/>
          <p:nvPr/>
        </p:nvSpPr>
        <p:spPr>
          <a:xfrm flipH="1">
            <a:off x="5971777" y="3473572"/>
            <a:ext cx="10415" cy="350793"/>
          </a:xfrm>
          <a:prstGeom prst="line">
            <a:avLst/>
          </a:prstGeom>
          <a:ln w="38100" cap="flat">
            <a:solidFill>
              <a:srgbClr val="000000"/>
            </a:solidFill>
            <a:prstDash val="solid"/>
            <a:headEnd type="none" w="sm" len="sm"/>
            <a:tailEnd type="triangle" w="lg" len="med"/>
          </a:ln>
        </p:spPr>
      </p:sp>
      <p:sp>
        <p:nvSpPr>
          <p:cNvPr id="20" name="AutoShape 20"/>
          <p:cNvSpPr/>
          <p:nvPr/>
        </p:nvSpPr>
        <p:spPr>
          <a:xfrm>
            <a:off x="5982192" y="4367763"/>
            <a:ext cx="17321" cy="381000"/>
          </a:xfrm>
          <a:prstGeom prst="line">
            <a:avLst/>
          </a:prstGeom>
          <a:ln w="38100" cap="flat">
            <a:solidFill>
              <a:srgbClr val="000000"/>
            </a:solidFill>
            <a:prstDash val="solid"/>
            <a:headEnd type="none" w="sm" len="sm"/>
            <a:tailEnd type="triangle" w="lg" len="med"/>
          </a:ln>
        </p:spPr>
      </p:sp>
      <p:sp>
        <p:nvSpPr>
          <p:cNvPr id="21" name="AutoShape 21"/>
          <p:cNvSpPr/>
          <p:nvPr/>
        </p:nvSpPr>
        <p:spPr>
          <a:xfrm flipH="1">
            <a:off x="6045315" y="5257787"/>
            <a:ext cx="0" cy="310020"/>
          </a:xfrm>
          <a:prstGeom prst="line">
            <a:avLst/>
          </a:prstGeom>
          <a:ln w="38100" cap="flat">
            <a:solidFill>
              <a:srgbClr val="000000"/>
            </a:solidFill>
            <a:prstDash val="solid"/>
            <a:headEnd type="none" w="sm" len="sm"/>
            <a:tailEnd type="triangle" w="lg" len="med"/>
          </a:ln>
        </p:spPr>
      </p:sp>
      <p:sp>
        <p:nvSpPr>
          <p:cNvPr id="22" name="AutoShape 22"/>
          <p:cNvSpPr/>
          <p:nvPr/>
        </p:nvSpPr>
        <p:spPr>
          <a:xfrm flipH="1">
            <a:off x="6086134" y="6079422"/>
            <a:ext cx="0" cy="352425"/>
          </a:xfrm>
          <a:prstGeom prst="line">
            <a:avLst/>
          </a:prstGeom>
          <a:ln w="38100" cap="flat">
            <a:solidFill>
              <a:srgbClr val="000000"/>
            </a:solidFill>
            <a:prstDash val="solid"/>
            <a:headEnd type="none" w="sm" len="sm"/>
            <a:tailEnd type="triangle" w="lg" len="med"/>
          </a:ln>
        </p:spPr>
      </p:sp>
      <p:sp>
        <p:nvSpPr>
          <p:cNvPr id="23" name="AutoShape 23"/>
          <p:cNvSpPr/>
          <p:nvPr/>
        </p:nvSpPr>
        <p:spPr>
          <a:xfrm>
            <a:off x="6781800" y="7027484"/>
            <a:ext cx="7711" cy="295275"/>
          </a:xfrm>
          <a:prstGeom prst="line">
            <a:avLst/>
          </a:prstGeom>
          <a:ln w="38100" cap="flat">
            <a:solidFill>
              <a:srgbClr val="000000"/>
            </a:solidFill>
            <a:prstDash val="solid"/>
            <a:headEnd type="none" w="sm" len="sm"/>
            <a:tailEnd type="triangle" w="lg" len="med"/>
          </a:ln>
        </p:spPr>
      </p:sp>
      <p:sp>
        <p:nvSpPr>
          <p:cNvPr id="24" name="AutoShape 24"/>
          <p:cNvSpPr/>
          <p:nvPr/>
        </p:nvSpPr>
        <p:spPr>
          <a:xfrm flipH="1">
            <a:off x="5971777" y="7017639"/>
            <a:ext cx="0" cy="1503147"/>
          </a:xfrm>
          <a:prstGeom prst="line">
            <a:avLst/>
          </a:prstGeom>
          <a:ln w="38100" cap="flat">
            <a:solidFill>
              <a:srgbClr val="000000"/>
            </a:solidFill>
            <a:prstDash val="solid"/>
            <a:headEnd type="none" w="sm" len="sm"/>
            <a:tailEnd type="triangle" w="lg" len="med"/>
          </a:ln>
        </p:spPr>
      </p:sp>
      <p:grpSp>
        <p:nvGrpSpPr>
          <p:cNvPr id="25" name="Group 25"/>
          <p:cNvGrpSpPr/>
          <p:nvPr/>
        </p:nvGrpSpPr>
        <p:grpSpPr>
          <a:xfrm>
            <a:off x="16740784" y="0"/>
            <a:ext cx="1547216" cy="10287000"/>
            <a:chOff x="0" y="0"/>
            <a:chExt cx="523379" cy="3479800"/>
          </a:xfrm>
        </p:grpSpPr>
        <p:sp>
          <p:nvSpPr>
            <p:cNvPr id="26" name="Freeform 26"/>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1064</Words>
  <Application>Microsoft Office PowerPoint</Application>
  <PresentationFormat>Custom</PresentationFormat>
  <Paragraphs>102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Times New Roman</vt:lpstr>
      <vt:lpstr>Arial</vt:lpstr>
      <vt:lpstr>Arimo</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hp</cp:lastModifiedBy>
  <cp:revision>3</cp:revision>
  <dcterms:created xsi:type="dcterms:W3CDTF">2006-08-16T00:00:00Z</dcterms:created>
  <dcterms:modified xsi:type="dcterms:W3CDTF">2025-05-18T05:01:46Z</dcterms:modified>
  <dc:identifier>DAGL3SLsvgQ</dc:identifier>
</cp:coreProperties>
</file>