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1" r:id="rId1"/>
  </p:sldMasterIdLst>
  <p:sldIdLst>
    <p:sldId id="256" r:id="rId2"/>
    <p:sldId id="276" r:id="rId3"/>
    <p:sldId id="257" r:id="rId4"/>
    <p:sldId id="258" r:id="rId5"/>
    <p:sldId id="264" r:id="rId6"/>
    <p:sldId id="262" r:id="rId7"/>
    <p:sldId id="259" r:id="rId8"/>
    <p:sldId id="260" r:id="rId9"/>
    <p:sldId id="261" r:id="rId10"/>
    <p:sldId id="265" r:id="rId11"/>
    <p:sldId id="263" r:id="rId12"/>
    <p:sldId id="266" r:id="rId13"/>
    <p:sldId id="267" r:id="rId14"/>
    <p:sldId id="268" r:id="rId15"/>
    <p:sldId id="269" r:id="rId16"/>
    <p:sldId id="270" r:id="rId17"/>
    <p:sldId id="271" r:id="rId18"/>
    <p:sldId id="273" r:id="rId19"/>
    <p:sldId id="272" r:id="rId20"/>
    <p:sldId id="274" r:id="rId21"/>
    <p:sldId id="275"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74" autoAdjust="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0B660E4-CAD8-4FFB-B175-643DD06FD8B5}" type="datetimeFigureOut">
              <a:rPr lang="en-IN" smtClean="0"/>
              <a:t>12-09-2020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0354CCD-39F7-433A-8250-6B2CB888952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57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B660E4-CAD8-4FFB-B175-643DD06FD8B5}"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54CCD-39F7-433A-8250-6B2CB888952F}" type="slidenum">
              <a:rPr lang="en-IN" smtClean="0"/>
              <a:t>‹#›</a:t>
            </a:fld>
            <a:endParaRPr lang="en-IN"/>
          </a:p>
        </p:txBody>
      </p:sp>
    </p:spTree>
    <p:extLst>
      <p:ext uri="{BB962C8B-B14F-4D97-AF65-F5344CB8AC3E}">
        <p14:creationId xmlns:p14="http://schemas.microsoft.com/office/powerpoint/2010/main" val="3164574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B660E4-CAD8-4FFB-B175-643DD06FD8B5}"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54CCD-39F7-433A-8250-6B2CB888952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6784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B660E4-CAD8-4FFB-B175-643DD06FD8B5}"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54CCD-39F7-433A-8250-6B2CB888952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6296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B660E4-CAD8-4FFB-B175-643DD06FD8B5}"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54CCD-39F7-433A-8250-6B2CB888952F}" type="slidenum">
              <a:rPr lang="en-IN" smtClean="0"/>
              <a:t>‹#›</a:t>
            </a:fld>
            <a:endParaRPr lang="en-IN"/>
          </a:p>
        </p:txBody>
      </p:sp>
    </p:spTree>
    <p:extLst>
      <p:ext uri="{BB962C8B-B14F-4D97-AF65-F5344CB8AC3E}">
        <p14:creationId xmlns:p14="http://schemas.microsoft.com/office/powerpoint/2010/main" val="4103366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B660E4-CAD8-4FFB-B175-643DD06FD8B5}"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54CCD-39F7-433A-8250-6B2CB888952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0272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B660E4-CAD8-4FFB-B175-643DD06FD8B5}"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54CCD-39F7-433A-8250-6B2CB888952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2132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B660E4-CAD8-4FFB-B175-643DD06FD8B5}"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54CCD-39F7-433A-8250-6B2CB888952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1868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B660E4-CAD8-4FFB-B175-643DD06FD8B5}"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54CCD-39F7-433A-8250-6B2CB888952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232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B660E4-CAD8-4FFB-B175-643DD06FD8B5}"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54CCD-39F7-433A-8250-6B2CB888952F}" type="slidenum">
              <a:rPr lang="en-IN" smtClean="0"/>
              <a:t>‹#›</a:t>
            </a:fld>
            <a:endParaRPr lang="en-IN"/>
          </a:p>
        </p:txBody>
      </p:sp>
    </p:spTree>
    <p:extLst>
      <p:ext uri="{BB962C8B-B14F-4D97-AF65-F5344CB8AC3E}">
        <p14:creationId xmlns:p14="http://schemas.microsoft.com/office/powerpoint/2010/main" val="349880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B660E4-CAD8-4FFB-B175-643DD06FD8B5}"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54CCD-39F7-433A-8250-6B2CB888952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59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B660E4-CAD8-4FFB-B175-643DD06FD8B5}"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54CCD-39F7-433A-8250-6B2CB888952F}"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13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B660E4-CAD8-4FFB-B175-643DD06FD8B5}" type="datetimeFigureOut">
              <a:rPr lang="en-IN" smtClean="0"/>
              <a:t>12-09-2020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354CCD-39F7-433A-8250-6B2CB888952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893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B660E4-CAD8-4FFB-B175-643DD06FD8B5}" type="datetimeFigureOut">
              <a:rPr lang="en-IN" smtClean="0"/>
              <a:t>12-09-2020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354CCD-39F7-433A-8250-6B2CB888952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91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B660E4-CAD8-4FFB-B175-643DD06FD8B5}" type="datetimeFigureOut">
              <a:rPr lang="en-IN" smtClean="0"/>
              <a:t>12-09-2020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354CCD-39F7-433A-8250-6B2CB888952F}" type="slidenum">
              <a:rPr lang="en-IN" smtClean="0"/>
              <a:t>‹#›</a:t>
            </a:fld>
            <a:endParaRPr lang="en-IN"/>
          </a:p>
        </p:txBody>
      </p:sp>
    </p:spTree>
    <p:extLst>
      <p:ext uri="{BB962C8B-B14F-4D97-AF65-F5344CB8AC3E}">
        <p14:creationId xmlns:p14="http://schemas.microsoft.com/office/powerpoint/2010/main" val="369912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B660E4-CAD8-4FFB-B175-643DD06FD8B5}"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54CCD-39F7-433A-8250-6B2CB888952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50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B660E4-CAD8-4FFB-B175-643DD06FD8B5}"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354CCD-39F7-433A-8250-6B2CB888952F}" type="slidenum">
              <a:rPr lang="en-IN" smtClean="0"/>
              <a:t>‹#›</a:t>
            </a:fld>
            <a:endParaRPr lang="en-IN"/>
          </a:p>
        </p:txBody>
      </p:sp>
    </p:spTree>
    <p:extLst>
      <p:ext uri="{BB962C8B-B14F-4D97-AF65-F5344CB8AC3E}">
        <p14:creationId xmlns:p14="http://schemas.microsoft.com/office/powerpoint/2010/main" val="120218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B660E4-CAD8-4FFB-B175-643DD06FD8B5}" type="datetimeFigureOut">
              <a:rPr lang="en-IN" smtClean="0"/>
              <a:t>12-09-2020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354CCD-39F7-433A-8250-6B2CB888952F}" type="slidenum">
              <a:rPr lang="en-IN" smtClean="0"/>
              <a:t>‹#›</a:t>
            </a:fld>
            <a:endParaRPr lang="en-IN"/>
          </a:p>
        </p:txBody>
      </p:sp>
    </p:spTree>
    <p:extLst>
      <p:ext uri="{BB962C8B-B14F-4D97-AF65-F5344CB8AC3E}">
        <p14:creationId xmlns:p14="http://schemas.microsoft.com/office/powerpoint/2010/main" val="625940713"/>
      </p:ext>
    </p:extLst>
  </p:cSld>
  <p:clrMap bg1="lt1" tx1="dk1" bg2="lt2" tx2="dk2" accent1="accent1" accent2="accent2" accent3="accent3" accent4="accent4" accent5="accent5" accent6="accent6" hlink="hlink" folHlink="folHlink"/>
  <p:sldLayoutIdLst>
    <p:sldLayoutId id="214748423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 id="2147484244" r:id="rId13"/>
    <p:sldLayoutId id="2147484245" r:id="rId14"/>
    <p:sldLayoutId id="2147484246" r:id="rId15"/>
    <p:sldLayoutId id="2147484247" r:id="rId16"/>
    <p:sldLayoutId id="214748424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A5BB-0A95-497E-BFED-5B8AA8361540}"/>
              </a:ext>
            </a:extLst>
          </p:cNvPr>
          <p:cNvSpPr>
            <a:spLocks noGrp="1"/>
          </p:cNvSpPr>
          <p:nvPr>
            <p:ph type="ctrTitle"/>
          </p:nvPr>
        </p:nvSpPr>
        <p:spPr/>
        <p:txBody>
          <a:bodyPr/>
          <a:lstStyle/>
          <a:p>
            <a:r>
              <a:rPr lang="en-IN" dirty="0"/>
              <a:t>Melanoma Identification</a:t>
            </a:r>
          </a:p>
        </p:txBody>
      </p:sp>
      <p:sp>
        <p:nvSpPr>
          <p:cNvPr id="3" name="Subtitle 2">
            <a:extLst>
              <a:ext uri="{FF2B5EF4-FFF2-40B4-BE49-F238E27FC236}">
                <a16:creationId xmlns:a16="http://schemas.microsoft.com/office/drawing/2014/main" id="{929F7E46-7E7E-4ADD-BCE9-CD561B7C882C}"/>
              </a:ext>
            </a:extLst>
          </p:cNvPr>
          <p:cNvSpPr>
            <a:spLocks noGrp="1"/>
          </p:cNvSpPr>
          <p:nvPr>
            <p:ph type="subTitle" idx="1"/>
          </p:nvPr>
        </p:nvSpPr>
        <p:spPr/>
        <p:txBody>
          <a:bodyPr/>
          <a:lstStyle/>
          <a:p>
            <a:r>
              <a:rPr lang="en-IN" dirty="0"/>
              <a:t>By Ankitha Giridhar</a:t>
            </a:r>
          </a:p>
        </p:txBody>
      </p:sp>
    </p:spTree>
    <p:extLst>
      <p:ext uri="{BB962C8B-B14F-4D97-AF65-F5344CB8AC3E}">
        <p14:creationId xmlns:p14="http://schemas.microsoft.com/office/powerpoint/2010/main" val="2468562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A6A1-DBB2-4B6D-A230-1B3955FB2F46}"/>
              </a:ext>
            </a:extLst>
          </p:cNvPr>
          <p:cNvSpPr>
            <a:spLocks noGrp="1"/>
          </p:cNvSpPr>
          <p:nvPr>
            <p:ph type="title"/>
          </p:nvPr>
        </p:nvSpPr>
        <p:spPr/>
        <p:txBody>
          <a:bodyPr/>
          <a:lstStyle/>
          <a:p>
            <a:r>
              <a:rPr lang="en-IN" dirty="0"/>
              <a:t>Visualising the Images</a:t>
            </a:r>
          </a:p>
        </p:txBody>
      </p:sp>
      <p:pic>
        <p:nvPicPr>
          <p:cNvPr id="5122" name="Picture 2">
            <a:extLst>
              <a:ext uri="{FF2B5EF4-FFF2-40B4-BE49-F238E27FC236}">
                <a16:creationId xmlns:a16="http://schemas.microsoft.com/office/drawing/2014/main" id="{F81861BF-86A7-4CA0-80CF-A1183262EE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522" y="2746443"/>
            <a:ext cx="9601200" cy="15231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9DEAD4-FC03-48F8-BAAD-2C8990B0C6FB}"/>
              </a:ext>
            </a:extLst>
          </p:cNvPr>
          <p:cNvSpPr txBox="1"/>
          <p:nvPr/>
        </p:nvSpPr>
        <p:spPr>
          <a:xfrm>
            <a:off x="1295402" y="2382551"/>
            <a:ext cx="2854567" cy="369332"/>
          </a:xfrm>
          <a:prstGeom prst="rect">
            <a:avLst/>
          </a:prstGeom>
          <a:noFill/>
        </p:spPr>
        <p:txBody>
          <a:bodyPr wrap="square" rtlCol="0">
            <a:spAutoFit/>
          </a:bodyPr>
          <a:lstStyle/>
          <a:p>
            <a:r>
              <a:rPr lang="en-IN" dirty="0"/>
              <a:t>Benign</a:t>
            </a:r>
          </a:p>
        </p:txBody>
      </p:sp>
      <p:pic>
        <p:nvPicPr>
          <p:cNvPr id="5124" name="Picture 4">
            <a:extLst>
              <a:ext uri="{FF2B5EF4-FFF2-40B4-BE49-F238E27FC236}">
                <a16:creationId xmlns:a16="http://schemas.microsoft.com/office/drawing/2014/main" id="{26426188-67A1-44CF-A012-A107762BA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526" y="4729991"/>
            <a:ext cx="9601196" cy="1692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6E18EE-55F3-434F-9790-10E88054541C}"/>
              </a:ext>
            </a:extLst>
          </p:cNvPr>
          <p:cNvSpPr txBox="1"/>
          <p:nvPr/>
        </p:nvSpPr>
        <p:spPr>
          <a:xfrm>
            <a:off x="1295402" y="4375052"/>
            <a:ext cx="1433730" cy="369332"/>
          </a:xfrm>
          <a:prstGeom prst="rect">
            <a:avLst/>
          </a:prstGeom>
          <a:noFill/>
        </p:spPr>
        <p:txBody>
          <a:bodyPr wrap="square" rtlCol="0">
            <a:spAutoFit/>
          </a:bodyPr>
          <a:lstStyle/>
          <a:p>
            <a:r>
              <a:rPr lang="en-IN" dirty="0"/>
              <a:t>Malignant</a:t>
            </a:r>
          </a:p>
        </p:txBody>
      </p:sp>
    </p:spTree>
    <p:extLst>
      <p:ext uri="{BB962C8B-B14F-4D97-AF65-F5344CB8AC3E}">
        <p14:creationId xmlns:p14="http://schemas.microsoft.com/office/powerpoint/2010/main" val="93779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8B170555-1111-41AC-A7A1-D809BB9CD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990120"/>
            <a:ext cx="81057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5500DEFD-0253-4DC6-89CC-78E9D9F71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261" y="2835616"/>
            <a:ext cx="18669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07C6F6C4-6EE6-4CAE-BA08-C2296BF5DC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7194" y="4681112"/>
            <a:ext cx="8105775" cy="15811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2C51DA5D-46F8-4A1D-B9F6-1669AD0DC7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271" y="2820619"/>
            <a:ext cx="20574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6F4A35B8-5440-4105-907C-C7EDE2AEC9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9411" y="2835616"/>
            <a:ext cx="18669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73569527-032C-416A-9A84-8991E4D441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93791" y="2810653"/>
            <a:ext cx="1866900" cy="2019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A4F2E70-4896-4932-8A3C-1EBD1465008C}"/>
              </a:ext>
            </a:extLst>
          </p:cNvPr>
          <p:cNvSpPr txBox="1"/>
          <p:nvPr/>
        </p:nvSpPr>
        <p:spPr>
          <a:xfrm>
            <a:off x="4841556" y="713196"/>
            <a:ext cx="2500752" cy="369332"/>
          </a:xfrm>
          <a:prstGeom prst="rect">
            <a:avLst/>
          </a:prstGeom>
          <a:noFill/>
        </p:spPr>
        <p:txBody>
          <a:bodyPr wrap="square" rtlCol="0">
            <a:spAutoFit/>
          </a:bodyPr>
          <a:lstStyle/>
          <a:p>
            <a:pPr algn="ctr"/>
            <a:r>
              <a:rPr lang="en-IN" dirty="0"/>
              <a:t>By Location </a:t>
            </a:r>
          </a:p>
        </p:txBody>
      </p:sp>
      <p:sp>
        <p:nvSpPr>
          <p:cNvPr id="3" name="TextBox 2">
            <a:extLst>
              <a:ext uri="{FF2B5EF4-FFF2-40B4-BE49-F238E27FC236}">
                <a16:creationId xmlns:a16="http://schemas.microsoft.com/office/drawing/2014/main" id="{F8EB56DE-823E-4529-9388-E3906006FEA1}"/>
              </a:ext>
            </a:extLst>
          </p:cNvPr>
          <p:cNvSpPr txBox="1"/>
          <p:nvPr/>
        </p:nvSpPr>
        <p:spPr>
          <a:xfrm>
            <a:off x="5206566" y="4368326"/>
            <a:ext cx="1727029" cy="369332"/>
          </a:xfrm>
          <a:prstGeom prst="rect">
            <a:avLst/>
          </a:prstGeom>
          <a:noFill/>
        </p:spPr>
        <p:txBody>
          <a:bodyPr wrap="square" rtlCol="0">
            <a:spAutoFit/>
          </a:bodyPr>
          <a:lstStyle/>
          <a:p>
            <a:pPr algn="ctr"/>
            <a:r>
              <a:rPr lang="en-IN" dirty="0"/>
              <a:t>By Age</a:t>
            </a:r>
          </a:p>
        </p:txBody>
      </p:sp>
      <p:sp>
        <p:nvSpPr>
          <p:cNvPr id="4" name="TextBox 3">
            <a:extLst>
              <a:ext uri="{FF2B5EF4-FFF2-40B4-BE49-F238E27FC236}">
                <a16:creationId xmlns:a16="http://schemas.microsoft.com/office/drawing/2014/main" id="{5395CAD5-429F-42BA-A971-8027EAAC393D}"/>
              </a:ext>
            </a:extLst>
          </p:cNvPr>
          <p:cNvSpPr txBox="1"/>
          <p:nvPr/>
        </p:nvSpPr>
        <p:spPr>
          <a:xfrm>
            <a:off x="4988354" y="2451287"/>
            <a:ext cx="2296439" cy="369332"/>
          </a:xfrm>
          <a:prstGeom prst="rect">
            <a:avLst/>
          </a:prstGeom>
          <a:noFill/>
        </p:spPr>
        <p:txBody>
          <a:bodyPr wrap="square" rtlCol="0">
            <a:spAutoFit/>
          </a:bodyPr>
          <a:lstStyle/>
          <a:p>
            <a:pPr algn="ctr"/>
            <a:r>
              <a:rPr lang="en-IN" dirty="0"/>
              <a:t>By Diagnosis</a:t>
            </a:r>
          </a:p>
        </p:txBody>
      </p:sp>
    </p:spTree>
    <p:extLst>
      <p:ext uri="{BB962C8B-B14F-4D97-AF65-F5344CB8AC3E}">
        <p14:creationId xmlns:p14="http://schemas.microsoft.com/office/powerpoint/2010/main" val="272101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A4DE-E9EC-42CE-974E-60F64B0005B8}"/>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E35C877C-7778-4140-B1F7-F8CC6863142B}"/>
              </a:ext>
            </a:extLst>
          </p:cNvPr>
          <p:cNvSpPr>
            <a:spLocks noGrp="1"/>
          </p:cNvSpPr>
          <p:nvPr>
            <p:ph idx="1"/>
          </p:nvPr>
        </p:nvSpPr>
        <p:spPr/>
        <p:txBody>
          <a:bodyPr/>
          <a:lstStyle/>
          <a:p>
            <a:r>
              <a:rPr lang="en-IN" dirty="0"/>
              <a:t>Missing Data</a:t>
            </a:r>
          </a:p>
          <a:p>
            <a:pPr marL="0" indent="0">
              <a:buNone/>
            </a:pPr>
            <a:endParaRPr lang="en-IN" dirty="0"/>
          </a:p>
        </p:txBody>
      </p:sp>
      <p:pic>
        <p:nvPicPr>
          <p:cNvPr id="4" name="Picture 3">
            <a:extLst>
              <a:ext uri="{FF2B5EF4-FFF2-40B4-BE49-F238E27FC236}">
                <a16:creationId xmlns:a16="http://schemas.microsoft.com/office/drawing/2014/main" id="{B879CF35-C46E-4C47-9736-F7F6603819AB}"/>
              </a:ext>
            </a:extLst>
          </p:cNvPr>
          <p:cNvPicPr>
            <a:picLocks noChangeAspect="1"/>
          </p:cNvPicPr>
          <p:nvPr/>
        </p:nvPicPr>
        <p:blipFill>
          <a:blip r:embed="rId2"/>
          <a:stretch>
            <a:fillRect/>
          </a:stretch>
        </p:blipFill>
        <p:spPr>
          <a:xfrm>
            <a:off x="1295401" y="4382965"/>
            <a:ext cx="8317755" cy="625134"/>
          </a:xfrm>
          <a:prstGeom prst="rect">
            <a:avLst/>
          </a:prstGeom>
        </p:spPr>
      </p:pic>
      <p:pic>
        <p:nvPicPr>
          <p:cNvPr id="6" name="Picture 5">
            <a:extLst>
              <a:ext uri="{FF2B5EF4-FFF2-40B4-BE49-F238E27FC236}">
                <a16:creationId xmlns:a16="http://schemas.microsoft.com/office/drawing/2014/main" id="{75104601-2AA4-4C55-86DD-9A70F2654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3099467"/>
            <a:ext cx="8868677" cy="1012565"/>
          </a:xfrm>
          <a:prstGeom prst="rect">
            <a:avLst/>
          </a:prstGeom>
        </p:spPr>
      </p:pic>
    </p:spTree>
    <p:extLst>
      <p:ext uri="{BB962C8B-B14F-4D97-AF65-F5344CB8AC3E}">
        <p14:creationId xmlns:p14="http://schemas.microsoft.com/office/powerpoint/2010/main" val="4273368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898E-389A-4F3E-A9AF-E4C900D432C8}"/>
              </a:ext>
            </a:extLst>
          </p:cNvPr>
          <p:cNvSpPr>
            <a:spLocks noGrp="1"/>
          </p:cNvSpPr>
          <p:nvPr>
            <p:ph type="title"/>
          </p:nvPr>
        </p:nvSpPr>
        <p:spPr/>
        <p:txBody>
          <a:bodyPr/>
          <a:lstStyle/>
          <a:p>
            <a:r>
              <a:rPr lang="en-IN" dirty="0"/>
              <a:t>Image Processing </a:t>
            </a:r>
          </a:p>
        </p:txBody>
      </p:sp>
      <p:sp>
        <p:nvSpPr>
          <p:cNvPr id="3" name="Content Placeholder 2">
            <a:extLst>
              <a:ext uri="{FF2B5EF4-FFF2-40B4-BE49-F238E27FC236}">
                <a16:creationId xmlns:a16="http://schemas.microsoft.com/office/drawing/2014/main" id="{782B1E4D-6170-4C62-9369-CDF5FD72386B}"/>
              </a:ext>
            </a:extLst>
          </p:cNvPr>
          <p:cNvSpPr>
            <a:spLocks noGrp="1"/>
          </p:cNvSpPr>
          <p:nvPr>
            <p:ph idx="1"/>
          </p:nvPr>
        </p:nvSpPr>
        <p:spPr>
          <a:xfrm>
            <a:off x="1295401" y="2556932"/>
            <a:ext cx="9601196" cy="481690"/>
          </a:xfrm>
        </p:spPr>
        <p:txBody>
          <a:bodyPr/>
          <a:lstStyle/>
          <a:p>
            <a:r>
              <a:rPr lang="en-IN" dirty="0"/>
              <a:t>Gaussian Blur</a:t>
            </a:r>
          </a:p>
        </p:txBody>
      </p:sp>
      <p:pic>
        <p:nvPicPr>
          <p:cNvPr id="6148" name="Picture 4">
            <a:extLst>
              <a:ext uri="{FF2B5EF4-FFF2-40B4-BE49-F238E27FC236}">
                <a16:creationId xmlns:a16="http://schemas.microsoft.com/office/drawing/2014/main" id="{D91893A9-B4AA-4648-AB7B-6C9F7082E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827" y="3221761"/>
            <a:ext cx="8105775" cy="1581150"/>
          </a:xfrm>
          <a:prstGeom prst="rect">
            <a:avLst/>
          </a:prstGeom>
          <a:solidFill>
            <a:schemeClr val="bg1">
              <a:lumMod val="75000"/>
            </a:schemeClr>
          </a:solidFill>
        </p:spPr>
      </p:pic>
    </p:spTree>
    <p:extLst>
      <p:ext uri="{BB962C8B-B14F-4D97-AF65-F5344CB8AC3E}">
        <p14:creationId xmlns:p14="http://schemas.microsoft.com/office/powerpoint/2010/main" val="24342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EA457-E599-499F-BD53-0B91A8D84A10}"/>
              </a:ext>
            </a:extLst>
          </p:cNvPr>
          <p:cNvSpPr>
            <a:spLocks noGrp="1"/>
          </p:cNvSpPr>
          <p:nvPr>
            <p:ph idx="4294967295"/>
          </p:nvPr>
        </p:nvSpPr>
        <p:spPr>
          <a:xfrm>
            <a:off x="2590800" y="1874838"/>
            <a:ext cx="9601200" cy="438150"/>
          </a:xfrm>
        </p:spPr>
        <p:txBody>
          <a:bodyPr>
            <a:normAutofit lnSpcReduction="10000"/>
          </a:bodyPr>
          <a:lstStyle/>
          <a:p>
            <a:r>
              <a:rPr lang="en-IN" dirty="0"/>
              <a:t>Thresholding</a:t>
            </a:r>
          </a:p>
        </p:txBody>
      </p:sp>
      <p:pic>
        <p:nvPicPr>
          <p:cNvPr id="7170" name="Picture 2">
            <a:extLst>
              <a:ext uri="{FF2B5EF4-FFF2-40B4-BE49-F238E27FC236}">
                <a16:creationId xmlns:a16="http://schemas.microsoft.com/office/drawing/2014/main" id="{C3AF3D77-91DC-4BEC-82F5-84BA4F265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301" y="2313624"/>
            <a:ext cx="9849710" cy="2230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453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6D9D56-1770-4777-AEEA-551322A8F94E}"/>
              </a:ext>
            </a:extLst>
          </p:cNvPr>
          <p:cNvSpPr>
            <a:spLocks noGrp="1"/>
          </p:cNvSpPr>
          <p:nvPr>
            <p:ph idx="4294967295"/>
          </p:nvPr>
        </p:nvSpPr>
        <p:spPr>
          <a:xfrm>
            <a:off x="741405" y="656839"/>
            <a:ext cx="9601200" cy="423863"/>
          </a:xfrm>
        </p:spPr>
        <p:txBody>
          <a:bodyPr>
            <a:normAutofit lnSpcReduction="10000"/>
          </a:bodyPr>
          <a:lstStyle/>
          <a:p>
            <a:r>
              <a:rPr lang="en-IN" dirty="0"/>
              <a:t>Otsu’s Thresholding</a:t>
            </a:r>
          </a:p>
        </p:txBody>
      </p:sp>
      <p:pic>
        <p:nvPicPr>
          <p:cNvPr id="8194" name="Picture 2">
            <a:extLst>
              <a:ext uri="{FF2B5EF4-FFF2-40B4-BE49-F238E27FC236}">
                <a16:creationId xmlns:a16="http://schemas.microsoft.com/office/drawing/2014/main" id="{56615038-B0E6-4D91-8ADA-D1075B247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613" y="868771"/>
            <a:ext cx="7578633" cy="512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6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8816239D-1908-41FB-A549-C4D737CC9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504950"/>
            <a:ext cx="8105775" cy="19240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66C6338-1570-4763-8380-7DCF2B37A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2" y="4056626"/>
            <a:ext cx="8105776" cy="18915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C788B6F-DC7E-4522-88C0-44BACC9155D2}"/>
              </a:ext>
            </a:extLst>
          </p:cNvPr>
          <p:cNvSpPr txBox="1"/>
          <p:nvPr/>
        </p:nvSpPr>
        <p:spPr>
          <a:xfrm>
            <a:off x="2043112" y="1043285"/>
            <a:ext cx="3063460" cy="461665"/>
          </a:xfrm>
          <a:prstGeom prst="rect">
            <a:avLst/>
          </a:prstGeom>
          <a:noFill/>
        </p:spPr>
        <p:txBody>
          <a:bodyPr wrap="square" rtlCol="0">
            <a:spAutoFit/>
          </a:bodyPr>
          <a:lstStyle/>
          <a:p>
            <a:pPr marL="342900" indent="-342900">
              <a:buClr>
                <a:schemeClr val="accent1">
                  <a:lumMod val="75000"/>
                </a:schemeClr>
              </a:buClr>
              <a:buFont typeface="Arial" panose="020B0604020202020204" pitchFamily="34" charset="0"/>
              <a:buChar char="•"/>
            </a:pPr>
            <a:r>
              <a:rPr lang="en-IN" sz="2400" dirty="0"/>
              <a:t>Contouring</a:t>
            </a:r>
          </a:p>
        </p:txBody>
      </p:sp>
      <p:sp>
        <p:nvSpPr>
          <p:cNvPr id="3" name="TextBox 2">
            <a:extLst>
              <a:ext uri="{FF2B5EF4-FFF2-40B4-BE49-F238E27FC236}">
                <a16:creationId xmlns:a16="http://schemas.microsoft.com/office/drawing/2014/main" id="{052D1791-4430-4B65-AF79-BBC5A7304D8A}"/>
              </a:ext>
            </a:extLst>
          </p:cNvPr>
          <p:cNvSpPr txBox="1"/>
          <p:nvPr/>
        </p:nvSpPr>
        <p:spPr>
          <a:xfrm>
            <a:off x="2043112" y="3659832"/>
            <a:ext cx="3063460" cy="461665"/>
          </a:xfrm>
          <a:prstGeom prst="rect">
            <a:avLst/>
          </a:prstGeom>
          <a:noFill/>
        </p:spPr>
        <p:txBody>
          <a:bodyPr wrap="square" rtlCol="0">
            <a:spAutoFit/>
          </a:bodyPr>
          <a:lstStyle/>
          <a:p>
            <a:pPr marL="342900" indent="-342900">
              <a:buClr>
                <a:schemeClr val="accent1">
                  <a:lumMod val="75000"/>
                </a:schemeClr>
              </a:buClr>
              <a:buFont typeface="Arial" panose="020B0604020202020204" pitchFamily="34" charset="0"/>
              <a:buChar char="•"/>
            </a:pPr>
            <a:r>
              <a:rPr lang="en-IN" sz="2400" dirty="0"/>
              <a:t>ORB</a:t>
            </a:r>
          </a:p>
        </p:txBody>
      </p:sp>
    </p:spTree>
    <p:extLst>
      <p:ext uri="{BB962C8B-B14F-4D97-AF65-F5344CB8AC3E}">
        <p14:creationId xmlns:p14="http://schemas.microsoft.com/office/powerpoint/2010/main" val="1091201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6310-0497-47B8-A2A5-BD83C6EDFBF7}"/>
              </a:ext>
            </a:extLst>
          </p:cNvPr>
          <p:cNvSpPr>
            <a:spLocks noGrp="1"/>
          </p:cNvSpPr>
          <p:nvPr>
            <p:ph type="title"/>
          </p:nvPr>
        </p:nvSpPr>
        <p:spPr/>
        <p:txBody>
          <a:bodyPr/>
          <a:lstStyle/>
          <a:p>
            <a:r>
              <a:rPr lang="en-IN" dirty="0"/>
              <a:t>Model Performance Indicator</a:t>
            </a:r>
          </a:p>
        </p:txBody>
      </p:sp>
      <p:sp>
        <p:nvSpPr>
          <p:cNvPr id="3" name="Content Placeholder 2">
            <a:extLst>
              <a:ext uri="{FF2B5EF4-FFF2-40B4-BE49-F238E27FC236}">
                <a16:creationId xmlns:a16="http://schemas.microsoft.com/office/drawing/2014/main" id="{92D11D5D-9DFF-4D31-B2BF-B4E1077EC50B}"/>
              </a:ext>
            </a:extLst>
          </p:cNvPr>
          <p:cNvSpPr>
            <a:spLocks noGrp="1"/>
          </p:cNvSpPr>
          <p:nvPr>
            <p:ph idx="1"/>
          </p:nvPr>
        </p:nvSpPr>
        <p:spPr/>
        <p:txBody>
          <a:bodyPr/>
          <a:lstStyle/>
          <a:p>
            <a:r>
              <a:rPr lang="en-IN" dirty="0"/>
              <a:t>The model performance indicator chosen is the ROC-AUC score, which is the area under the curve for the Receiver Operating Characteristic.</a:t>
            </a:r>
          </a:p>
          <a:p>
            <a:r>
              <a:rPr lang="en-IN" dirty="0"/>
              <a:t>During diagnosis, both false positives as well as false negatives are equally dangerous, and this metric is chosen because it measures the ability of the model to distinguish between the two classes in a binary classification problem.</a:t>
            </a:r>
          </a:p>
        </p:txBody>
      </p:sp>
    </p:spTree>
    <p:extLst>
      <p:ext uri="{BB962C8B-B14F-4D97-AF65-F5344CB8AC3E}">
        <p14:creationId xmlns:p14="http://schemas.microsoft.com/office/powerpoint/2010/main" val="426536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6D57-1A60-4E0B-B83B-EDED6A65F854}"/>
              </a:ext>
            </a:extLst>
          </p:cNvPr>
          <p:cNvSpPr>
            <a:spLocks noGrp="1"/>
          </p:cNvSpPr>
          <p:nvPr>
            <p:ph type="title"/>
          </p:nvPr>
        </p:nvSpPr>
        <p:spPr/>
        <p:txBody>
          <a:bodyPr/>
          <a:lstStyle/>
          <a:p>
            <a:r>
              <a:rPr lang="en-IN" dirty="0"/>
              <a:t>ML Model – </a:t>
            </a:r>
            <a:r>
              <a:rPr lang="en-IN" dirty="0" err="1"/>
              <a:t>XGBoost</a:t>
            </a:r>
            <a:r>
              <a:rPr lang="en-IN" dirty="0"/>
              <a:t> Classifier</a:t>
            </a:r>
          </a:p>
        </p:txBody>
      </p:sp>
      <p:sp>
        <p:nvSpPr>
          <p:cNvPr id="3" name="Content Placeholder 2">
            <a:extLst>
              <a:ext uri="{FF2B5EF4-FFF2-40B4-BE49-F238E27FC236}">
                <a16:creationId xmlns:a16="http://schemas.microsoft.com/office/drawing/2014/main" id="{CA20B681-35FB-4732-B70F-215798968DAE}"/>
              </a:ext>
            </a:extLst>
          </p:cNvPr>
          <p:cNvSpPr>
            <a:spLocks noGrp="1"/>
          </p:cNvSpPr>
          <p:nvPr>
            <p:ph idx="1"/>
          </p:nvPr>
        </p:nvSpPr>
        <p:spPr/>
        <p:txBody>
          <a:bodyPr/>
          <a:lstStyle/>
          <a:p>
            <a:r>
              <a:rPr lang="en-IN" dirty="0"/>
              <a:t>A basic prediction has been done on the CSV file containing the metadata, using the </a:t>
            </a:r>
            <a:r>
              <a:rPr lang="en-IN" dirty="0" err="1"/>
              <a:t>XGBoost</a:t>
            </a:r>
            <a:r>
              <a:rPr lang="en-IN" dirty="0"/>
              <a:t> Classifier algorithm.</a:t>
            </a:r>
          </a:p>
          <a:p>
            <a:r>
              <a:rPr lang="en-IN" dirty="0"/>
              <a:t>This model uses the Gradient Boosting Decision Tree algorithm, which is an ensemble learning method that uses multiple ‘weak’ decision stumps, learning over a loss function that is minimised over the iterations.</a:t>
            </a:r>
          </a:p>
          <a:p>
            <a:r>
              <a:rPr lang="en-IN" dirty="0"/>
              <a:t>Performance: </a:t>
            </a:r>
          </a:p>
          <a:p>
            <a:endParaRPr lang="en-IN" dirty="0"/>
          </a:p>
        </p:txBody>
      </p:sp>
      <p:pic>
        <p:nvPicPr>
          <p:cNvPr id="6" name="Picture 5">
            <a:extLst>
              <a:ext uri="{FF2B5EF4-FFF2-40B4-BE49-F238E27FC236}">
                <a16:creationId xmlns:a16="http://schemas.microsoft.com/office/drawing/2014/main" id="{D5A8CCF5-C06B-4059-B070-3C9853268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078" y="4788352"/>
            <a:ext cx="3230875" cy="749563"/>
          </a:xfrm>
          <a:prstGeom prst="rect">
            <a:avLst/>
          </a:prstGeom>
          <a:ln w="19050">
            <a:solidFill>
              <a:schemeClr val="tx1"/>
            </a:solidFill>
          </a:ln>
        </p:spPr>
      </p:pic>
    </p:spTree>
    <p:extLst>
      <p:ext uri="{BB962C8B-B14F-4D97-AF65-F5344CB8AC3E}">
        <p14:creationId xmlns:p14="http://schemas.microsoft.com/office/powerpoint/2010/main" val="197559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024F-88D0-41DD-B55B-97CE204ADE35}"/>
              </a:ext>
            </a:extLst>
          </p:cNvPr>
          <p:cNvSpPr>
            <a:spLocks noGrp="1"/>
          </p:cNvSpPr>
          <p:nvPr>
            <p:ph type="title"/>
          </p:nvPr>
        </p:nvSpPr>
        <p:spPr/>
        <p:txBody>
          <a:bodyPr/>
          <a:lstStyle/>
          <a:p>
            <a:r>
              <a:rPr lang="en-IN" dirty="0"/>
              <a:t>DL Model – The </a:t>
            </a:r>
            <a:r>
              <a:rPr lang="en-IN" dirty="0" err="1"/>
              <a:t>Xception</a:t>
            </a:r>
            <a:r>
              <a:rPr lang="en-IN" dirty="0"/>
              <a:t> Network</a:t>
            </a:r>
          </a:p>
        </p:txBody>
      </p:sp>
      <p:sp>
        <p:nvSpPr>
          <p:cNvPr id="3" name="Content Placeholder 2">
            <a:extLst>
              <a:ext uri="{FF2B5EF4-FFF2-40B4-BE49-F238E27FC236}">
                <a16:creationId xmlns:a16="http://schemas.microsoft.com/office/drawing/2014/main" id="{B6D96F65-F464-4E3D-A06C-0CA27C7402F4}"/>
              </a:ext>
            </a:extLst>
          </p:cNvPr>
          <p:cNvSpPr>
            <a:spLocks noGrp="1"/>
          </p:cNvSpPr>
          <p:nvPr>
            <p:ph idx="1"/>
          </p:nvPr>
        </p:nvSpPr>
        <p:spPr/>
        <p:txBody>
          <a:bodyPr/>
          <a:lstStyle/>
          <a:p>
            <a:r>
              <a:rPr lang="en-IN" dirty="0"/>
              <a:t>Predictions have been attempted on the </a:t>
            </a:r>
            <a:r>
              <a:rPr lang="en-IN" dirty="0" err="1"/>
              <a:t>Xception</a:t>
            </a:r>
            <a:r>
              <a:rPr lang="en-IN" dirty="0"/>
              <a:t> Net, a kind of neural network.</a:t>
            </a:r>
          </a:p>
          <a:p>
            <a:r>
              <a:rPr lang="en-IN" dirty="0"/>
              <a:t>This is an algorithm that was built on the principle of the Inception network (to reduce overfitting and the computational resources), but replaces Inception layers with depth-wise separable layers.</a:t>
            </a:r>
          </a:p>
        </p:txBody>
      </p:sp>
    </p:spTree>
    <p:extLst>
      <p:ext uri="{BB962C8B-B14F-4D97-AF65-F5344CB8AC3E}">
        <p14:creationId xmlns:p14="http://schemas.microsoft.com/office/powerpoint/2010/main" val="383512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58C1-0436-4A8A-8475-127B1C71E75C}"/>
              </a:ext>
            </a:extLst>
          </p:cNvPr>
          <p:cNvSpPr>
            <a:spLocks noGrp="1"/>
          </p:cNvSpPr>
          <p:nvPr>
            <p:ph type="title"/>
          </p:nvPr>
        </p:nvSpPr>
        <p:spPr/>
        <p:txBody>
          <a:bodyPr>
            <a:normAutofit/>
          </a:bodyPr>
          <a:lstStyle/>
          <a:p>
            <a:r>
              <a:rPr lang="en-IN" dirty="0"/>
              <a:t>Contents</a:t>
            </a:r>
          </a:p>
        </p:txBody>
      </p:sp>
      <p:sp>
        <p:nvSpPr>
          <p:cNvPr id="3" name="Content Placeholder 2">
            <a:extLst>
              <a:ext uri="{FF2B5EF4-FFF2-40B4-BE49-F238E27FC236}">
                <a16:creationId xmlns:a16="http://schemas.microsoft.com/office/drawing/2014/main" id="{BEE3B384-E14F-4FED-9B86-D0983AA14C61}"/>
              </a:ext>
            </a:extLst>
          </p:cNvPr>
          <p:cNvSpPr>
            <a:spLocks noGrp="1"/>
          </p:cNvSpPr>
          <p:nvPr>
            <p:ph idx="1"/>
          </p:nvPr>
        </p:nvSpPr>
        <p:spPr/>
        <p:txBody>
          <a:bodyPr numCol="2">
            <a:normAutofit fontScale="92500" lnSpcReduction="10000"/>
          </a:bodyPr>
          <a:lstStyle/>
          <a:p>
            <a:r>
              <a:rPr lang="en-IN" dirty="0"/>
              <a:t>Use Case</a:t>
            </a:r>
          </a:p>
          <a:p>
            <a:r>
              <a:rPr lang="en-IN" dirty="0"/>
              <a:t>Data Set</a:t>
            </a:r>
          </a:p>
          <a:p>
            <a:r>
              <a:rPr lang="en-IN" dirty="0"/>
              <a:t>Data Quality Assessment</a:t>
            </a:r>
          </a:p>
          <a:p>
            <a:r>
              <a:rPr lang="en-IN" dirty="0"/>
              <a:t>Data Exploration</a:t>
            </a:r>
          </a:p>
          <a:p>
            <a:r>
              <a:rPr lang="en-IN" dirty="0"/>
              <a:t>Data Visualisation</a:t>
            </a:r>
          </a:p>
          <a:p>
            <a:r>
              <a:rPr lang="en-IN" dirty="0"/>
              <a:t>Visualising the Images</a:t>
            </a:r>
          </a:p>
          <a:p>
            <a:r>
              <a:rPr lang="en-IN" dirty="0"/>
              <a:t>Feature Engineering</a:t>
            </a:r>
          </a:p>
          <a:p>
            <a:r>
              <a:rPr lang="en-IN" dirty="0"/>
              <a:t>Image Processing</a:t>
            </a:r>
          </a:p>
          <a:p>
            <a:r>
              <a:rPr lang="en-IN" dirty="0"/>
              <a:t>Model Performance Indicator</a:t>
            </a:r>
          </a:p>
          <a:p>
            <a:r>
              <a:rPr lang="en-IN" dirty="0"/>
              <a:t>ML Model – </a:t>
            </a:r>
            <a:r>
              <a:rPr lang="en-IN" dirty="0" err="1"/>
              <a:t>XGBoost</a:t>
            </a:r>
            <a:r>
              <a:rPr lang="en-IN" dirty="0"/>
              <a:t> Classifier</a:t>
            </a:r>
          </a:p>
          <a:p>
            <a:r>
              <a:rPr lang="en-IN" dirty="0"/>
              <a:t>DL Algorithm – The </a:t>
            </a:r>
            <a:r>
              <a:rPr lang="en-IN" dirty="0" err="1"/>
              <a:t>Xception</a:t>
            </a:r>
            <a:r>
              <a:rPr lang="en-IN" dirty="0"/>
              <a:t> Network</a:t>
            </a:r>
          </a:p>
          <a:p>
            <a:r>
              <a:rPr lang="en-IN" dirty="0"/>
              <a:t>Model Performance Comparison</a:t>
            </a:r>
          </a:p>
          <a:p>
            <a:r>
              <a:rPr lang="en-IN" dirty="0"/>
              <a:t>Conclusion</a:t>
            </a:r>
          </a:p>
        </p:txBody>
      </p:sp>
    </p:spTree>
    <p:extLst>
      <p:ext uri="{BB962C8B-B14F-4D97-AF65-F5344CB8AC3E}">
        <p14:creationId xmlns:p14="http://schemas.microsoft.com/office/powerpoint/2010/main" val="2511911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4623E81-4650-4A72-B3D6-4A4E69947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307" y="892818"/>
            <a:ext cx="5024223" cy="50723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2BD547-8540-4392-ABF9-2ABB80E57EC0}"/>
              </a:ext>
            </a:extLst>
          </p:cNvPr>
          <p:cNvSpPr txBox="1"/>
          <p:nvPr/>
        </p:nvSpPr>
        <p:spPr>
          <a:xfrm>
            <a:off x="1075038" y="1149178"/>
            <a:ext cx="3608173" cy="584775"/>
          </a:xfrm>
          <a:prstGeom prst="rect">
            <a:avLst/>
          </a:prstGeom>
          <a:noFill/>
        </p:spPr>
        <p:txBody>
          <a:bodyPr wrap="square" rtlCol="0">
            <a:spAutoFit/>
          </a:bodyPr>
          <a:lstStyle/>
          <a:p>
            <a:r>
              <a:rPr lang="en-IN" sz="3200" u="sng" dirty="0"/>
              <a:t>Model Performance</a:t>
            </a:r>
          </a:p>
        </p:txBody>
      </p:sp>
      <p:pic>
        <p:nvPicPr>
          <p:cNvPr id="3" name="Picture 2">
            <a:extLst>
              <a:ext uri="{FF2B5EF4-FFF2-40B4-BE49-F238E27FC236}">
                <a16:creationId xmlns:a16="http://schemas.microsoft.com/office/drawing/2014/main" id="{361E16FD-353F-449C-8CE7-BB0CBFC76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019" y="2901347"/>
            <a:ext cx="2985753" cy="1055304"/>
          </a:xfrm>
          <a:prstGeom prst="rect">
            <a:avLst/>
          </a:prstGeom>
          <a:ln w="12700">
            <a:solidFill>
              <a:schemeClr val="tx1"/>
            </a:solidFill>
          </a:ln>
        </p:spPr>
      </p:pic>
    </p:spTree>
    <p:extLst>
      <p:ext uri="{BB962C8B-B14F-4D97-AF65-F5344CB8AC3E}">
        <p14:creationId xmlns:p14="http://schemas.microsoft.com/office/powerpoint/2010/main" val="2581562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DBBB-DFD6-4169-A35C-C8C54AFDB4EA}"/>
              </a:ext>
            </a:extLst>
          </p:cNvPr>
          <p:cNvSpPr>
            <a:spLocks noGrp="1"/>
          </p:cNvSpPr>
          <p:nvPr>
            <p:ph type="title"/>
          </p:nvPr>
        </p:nvSpPr>
        <p:spPr/>
        <p:txBody>
          <a:bodyPr/>
          <a:lstStyle/>
          <a:p>
            <a:r>
              <a:rPr lang="en-IN" dirty="0"/>
              <a:t>Model Performance Comparison</a:t>
            </a:r>
          </a:p>
        </p:txBody>
      </p:sp>
      <p:sp>
        <p:nvSpPr>
          <p:cNvPr id="11" name="Content Placeholder 10">
            <a:extLst>
              <a:ext uri="{FF2B5EF4-FFF2-40B4-BE49-F238E27FC236}">
                <a16:creationId xmlns:a16="http://schemas.microsoft.com/office/drawing/2014/main" id="{123CC70B-C3C7-4674-B60E-1ECCC16FA358}"/>
              </a:ext>
            </a:extLst>
          </p:cNvPr>
          <p:cNvSpPr>
            <a:spLocks noGrp="1"/>
          </p:cNvSpPr>
          <p:nvPr>
            <p:ph idx="1"/>
          </p:nvPr>
        </p:nvSpPr>
        <p:spPr/>
        <p:txBody>
          <a:bodyPr/>
          <a:lstStyle/>
          <a:p>
            <a:r>
              <a:rPr lang="en-IN" dirty="0"/>
              <a:t>The </a:t>
            </a:r>
            <a:r>
              <a:rPr lang="en-IN" dirty="0" err="1"/>
              <a:t>XGBoost</a:t>
            </a:r>
            <a:r>
              <a:rPr lang="en-IN" dirty="0"/>
              <a:t> Classifier gives a ROC-AUC score of close to 0.5, which indicates that the model has no class separation capacity whatsoever.</a:t>
            </a:r>
          </a:p>
          <a:p>
            <a:r>
              <a:rPr lang="en-IN" dirty="0"/>
              <a:t>The </a:t>
            </a:r>
            <a:r>
              <a:rPr lang="en-IN" dirty="0" err="1"/>
              <a:t>Xception</a:t>
            </a:r>
            <a:r>
              <a:rPr lang="en-IN" dirty="0"/>
              <a:t> Network gives a score of approximately 0.63</a:t>
            </a:r>
          </a:p>
        </p:txBody>
      </p:sp>
      <p:graphicFrame>
        <p:nvGraphicFramePr>
          <p:cNvPr id="12" name="Table 12">
            <a:extLst>
              <a:ext uri="{FF2B5EF4-FFF2-40B4-BE49-F238E27FC236}">
                <a16:creationId xmlns:a16="http://schemas.microsoft.com/office/drawing/2014/main" id="{33BAA5C0-7852-4D1B-984E-CC3A62B62A45}"/>
              </a:ext>
            </a:extLst>
          </p:cNvPr>
          <p:cNvGraphicFramePr>
            <a:graphicFrameLocks noGrp="1"/>
          </p:cNvGraphicFramePr>
          <p:nvPr>
            <p:extLst>
              <p:ext uri="{D42A27DB-BD31-4B8C-83A1-F6EECF244321}">
                <p14:modId xmlns:p14="http://schemas.microsoft.com/office/powerpoint/2010/main" val="3922021402"/>
              </p:ext>
            </p:extLst>
          </p:nvPr>
        </p:nvGraphicFramePr>
        <p:xfrm>
          <a:off x="2346036" y="4183303"/>
          <a:ext cx="7499928" cy="984442"/>
        </p:xfrm>
        <a:graphic>
          <a:graphicData uri="http://schemas.openxmlformats.org/drawingml/2006/table">
            <a:tbl>
              <a:tblPr firstRow="1" bandRow="1">
                <a:tableStyleId>{5C22544A-7EE6-4342-B048-85BDC9FD1C3A}</a:tableStyleId>
              </a:tblPr>
              <a:tblGrid>
                <a:gridCol w="3749964">
                  <a:extLst>
                    <a:ext uri="{9D8B030D-6E8A-4147-A177-3AD203B41FA5}">
                      <a16:colId xmlns:a16="http://schemas.microsoft.com/office/drawing/2014/main" val="1040324872"/>
                    </a:ext>
                  </a:extLst>
                </a:gridCol>
                <a:gridCol w="3749964">
                  <a:extLst>
                    <a:ext uri="{9D8B030D-6E8A-4147-A177-3AD203B41FA5}">
                      <a16:colId xmlns:a16="http://schemas.microsoft.com/office/drawing/2014/main" val="1305789909"/>
                    </a:ext>
                  </a:extLst>
                </a:gridCol>
              </a:tblGrid>
              <a:tr h="540712">
                <a:tc>
                  <a:txBody>
                    <a:bodyPr/>
                    <a:lstStyle/>
                    <a:p>
                      <a:pPr algn="ctr"/>
                      <a:r>
                        <a:rPr lang="en-IN" dirty="0" err="1"/>
                        <a:t>XGBoost</a:t>
                      </a:r>
                      <a:r>
                        <a:rPr lang="en-IN" dirty="0"/>
                        <a:t> Classifier</a:t>
                      </a:r>
                    </a:p>
                  </a:txBody>
                  <a:tcPr anchor="ctr"/>
                </a:tc>
                <a:tc>
                  <a:txBody>
                    <a:bodyPr/>
                    <a:lstStyle/>
                    <a:p>
                      <a:pPr algn="ctr"/>
                      <a:r>
                        <a:rPr lang="en-IN" dirty="0" err="1"/>
                        <a:t>Xception</a:t>
                      </a:r>
                      <a:r>
                        <a:rPr lang="en-IN" dirty="0"/>
                        <a:t> Network</a:t>
                      </a:r>
                    </a:p>
                  </a:txBody>
                  <a:tcPr anchor="ctr"/>
                </a:tc>
                <a:extLst>
                  <a:ext uri="{0D108BD9-81ED-4DB2-BD59-A6C34878D82A}">
                    <a16:rowId xmlns:a16="http://schemas.microsoft.com/office/drawing/2014/main" val="1087224373"/>
                  </a:ext>
                </a:extLst>
              </a:tr>
              <a:tr h="443730">
                <a:tc>
                  <a:txBody>
                    <a:bodyPr/>
                    <a:lstStyle/>
                    <a:p>
                      <a:pPr algn="ctr"/>
                      <a:r>
                        <a:rPr lang="en-IN" dirty="0"/>
                        <a:t>0.506</a:t>
                      </a:r>
                    </a:p>
                  </a:txBody>
                  <a:tcPr/>
                </a:tc>
                <a:tc>
                  <a:txBody>
                    <a:bodyPr/>
                    <a:lstStyle/>
                    <a:p>
                      <a:pPr algn="ctr"/>
                      <a:r>
                        <a:rPr lang="en-IN" dirty="0"/>
                        <a:t>0.629</a:t>
                      </a:r>
                    </a:p>
                  </a:txBody>
                  <a:tcPr/>
                </a:tc>
                <a:extLst>
                  <a:ext uri="{0D108BD9-81ED-4DB2-BD59-A6C34878D82A}">
                    <a16:rowId xmlns:a16="http://schemas.microsoft.com/office/drawing/2014/main" val="1302220523"/>
                  </a:ext>
                </a:extLst>
              </a:tr>
            </a:tbl>
          </a:graphicData>
        </a:graphic>
      </p:graphicFrame>
    </p:spTree>
    <p:extLst>
      <p:ext uri="{BB962C8B-B14F-4D97-AF65-F5344CB8AC3E}">
        <p14:creationId xmlns:p14="http://schemas.microsoft.com/office/powerpoint/2010/main" val="2407826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5FB6-F4A6-4AEA-9E74-9D164CF6D62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4B34306-3EBB-4CB6-B027-0741B7BFC225}"/>
              </a:ext>
            </a:extLst>
          </p:cNvPr>
          <p:cNvSpPr>
            <a:spLocks noGrp="1"/>
          </p:cNvSpPr>
          <p:nvPr>
            <p:ph idx="1"/>
          </p:nvPr>
        </p:nvSpPr>
        <p:spPr/>
        <p:txBody>
          <a:bodyPr/>
          <a:lstStyle/>
          <a:p>
            <a:r>
              <a:rPr lang="en-IN" dirty="0"/>
              <a:t>The </a:t>
            </a:r>
            <a:r>
              <a:rPr lang="en-IN" dirty="0" err="1"/>
              <a:t>XGBoost</a:t>
            </a:r>
            <a:r>
              <a:rPr lang="en-IN" dirty="0"/>
              <a:t> model does not perform well, indicating that the metadata itself without any feature engineering hampers its working.</a:t>
            </a:r>
          </a:p>
          <a:p>
            <a:r>
              <a:rPr lang="en-IN" dirty="0"/>
              <a:t>The </a:t>
            </a:r>
            <a:r>
              <a:rPr lang="en-IN" dirty="0" err="1"/>
              <a:t>Xception</a:t>
            </a:r>
            <a:r>
              <a:rPr lang="en-IN" dirty="0"/>
              <a:t> Network gives a score of 0.63, indicating that it has solved the use case, predicting the target and diagnosing the images.</a:t>
            </a:r>
          </a:p>
          <a:p>
            <a:r>
              <a:rPr lang="en-IN" dirty="0"/>
              <a:t>This can be further improved with better feature engineering. Image augmentation is also a technique that could possibly improve the </a:t>
            </a:r>
            <a:r>
              <a:rPr lang="en-IN" dirty="0" err="1"/>
              <a:t>Xception</a:t>
            </a:r>
            <a:r>
              <a:rPr lang="en-IN" dirty="0"/>
              <a:t> Network’s performance.</a:t>
            </a:r>
          </a:p>
        </p:txBody>
      </p:sp>
    </p:spTree>
    <p:extLst>
      <p:ext uri="{BB962C8B-B14F-4D97-AF65-F5344CB8AC3E}">
        <p14:creationId xmlns:p14="http://schemas.microsoft.com/office/powerpoint/2010/main" val="1807293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58B75-F599-4E82-B4E0-848425CCF0DC}"/>
              </a:ext>
            </a:extLst>
          </p:cNvPr>
          <p:cNvSpPr>
            <a:spLocks noGrp="1"/>
          </p:cNvSpPr>
          <p:nvPr>
            <p:ph type="ctrTitle"/>
          </p:nvPr>
        </p:nvSpPr>
        <p:spPr>
          <a:xfrm>
            <a:off x="2692398" y="1913467"/>
            <a:ext cx="6815669" cy="1515533"/>
          </a:xfrm>
        </p:spPr>
        <p:txBody>
          <a:bodyPr/>
          <a:lstStyle/>
          <a:p>
            <a:r>
              <a:rPr lang="en-IN" dirty="0"/>
              <a:t>THE END</a:t>
            </a:r>
          </a:p>
        </p:txBody>
      </p:sp>
      <p:sp>
        <p:nvSpPr>
          <p:cNvPr id="5" name="Subtitle 4">
            <a:extLst>
              <a:ext uri="{FF2B5EF4-FFF2-40B4-BE49-F238E27FC236}">
                <a16:creationId xmlns:a16="http://schemas.microsoft.com/office/drawing/2014/main" id="{0DB2CCF3-4F7C-436D-A7C5-3FA4F2FFCB0F}"/>
              </a:ext>
            </a:extLst>
          </p:cNvPr>
          <p:cNvSpPr>
            <a:spLocks noGrp="1"/>
          </p:cNvSpPr>
          <p:nvPr>
            <p:ph type="subTitle" idx="1"/>
          </p:nvPr>
        </p:nvSpPr>
        <p:spPr>
          <a:xfrm>
            <a:off x="6833937" y="4932679"/>
            <a:ext cx="267413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62211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7AE6-2869-413F-9EEC-A41661C47784}"/>
              </a:ext>
            </a:extLst>
          </p:cNvPr>
          <p:cNvSpPr>
            <a:spLocks noGrp="1"/>
          </p:cNvSpPr>
          <p:nvPr>
            <p:ph type="title"/>
          </p:nvPr>
        </p:nvSpPr>
        <p:spPr/>
        <p:txBody>
          <a:bodyPr/>
          <a:lstStyle/>
          <a:p>
            <a:r>
              <a:rPr lang="en-IN" dirty="0"/>
              <a:t>Use Case</a:t>
            </a:r>
          </a:p>
        </p:txBody>
      </p:sp>
      <p:sp>
        <p:nvSpPr>
          <p:cNvPr id="3" name="Content Placeholder 2">
            <a:extLst>
              <a:ext uri="{FF2B5EF4-FFF2-40B4-BE49-F238E27FC236}">
                <a16:creationId xmlns:a16="http://schemas.microsoft.com/office/drawing/2014/main" id="{7729723E-EA0B-49A6-884C-ADE353092DEF}"/>
              </a:ext>
            </a:extLst>
          </p:cNvPr>
          <p:cNvSpPr>
            <a:spLocks noGrp="1"/>
          </p:cNvSpPr>
          <p:nvPr>
            <p:ph idx="1"/>
          </p:nvPr>
        </p:nvSpPr>
        <p:spPr/>
        <p:txBody>
          <a:bodyPr>
            <a:normAutofit fontScale="92500"/>
          </a:bodyPr>
          <a:lstStyle/>
          <a:p>
            <a:r>
              <a:rPr lang="en-IN" b="0" i="0" dirty="0">
                <a:effectLst/>
                <a:latin typeface="Garamond" panose="02020404030301010803" pitchFamily="18" charset="0"/>
              </a:rPr>
              <a:t>Skin cancer is the most prevalent type of cancer, and despite being the least common type, Melanoma is responsible for three fourths of all skin cancer deaths</a:t>
            </a:r>
          </a:p>
          <a:p>
            <a:r>
              <a:rPr lang="en-IN" dirty="0">
                <a:latin typeface="Garamond" panose="02020404030301010803" pitchFamily="18" charset="0"/>
              </a:rPr>
              <a:t>At present, the process of identifying melanoma is cumbersome for dermatologists, as they have to manually inspect each and every mole on the patient’s body.</a:t>
            </a:r>
          </a:p>
          <a:p>
            <a:r>
              <a:rPr lang="en-IN" dirty="0">
                <a:latin typeface="Garamond" panose="02020404030301010803" pitchFamily="18" charset="0"/>
              </a:rPr>
              <a:t>The goal of this project is to predict whether or not the image provided contains a cancerous mole.</a:t>
            </a:r>
          </a:p>
          <a:p>
            <a:r>
              <a:rPr lang="en-IN" dirty="0">
                <a:latin typeface="Garamond" panose="02020404030301010803" pitchFamily="18" charset="0"/>
              </a:rPr>
              <a:t>The data has been taken from the SIIM-ISC Melanoma Classification </a:t>
            </a:r>
            <a:r>
              <a:rPr lang="en-IN" dirty="0" err="1">
                <a:latin typeface="Garamond" panose="02020404030301010803" pitchFamily="18" charset="0"/>
              </a:rPr>
              <a:t>competion</a:t>
            </a:r>
            <a:r>
              <a:rPr lang="en-IN" dirty="0">
                <a:latin typeface="Garamond" panose="02020404030301010803" pitchFamily="18" charset="0"/>
              </a:rPr>
              <a:t> on Kaggle, which culminated on the 17</a:t>
            </a:r>
            <a:r>
              <a:rPr lang="en-IN" baseline="30000" dirty="0">
                <a:latin typeface="Garamond" panose="02020404030301010803" pitchFamily="18" charset="0"/>
              </a:rPr>
              <a:t>th</a:t>
            </a:r>
            <a:r>
              <a:rPr lang="en-IN" dirty="0">
                <a:latin typeface="Garamond" panose="02020404030301010803" pitchFamily="18" charset="0"/>
              </a:rPr>
              <a:t> of August, 2020.</a:t>
            </a:r>
          </a:p>
        </p:txBody>
      </p:sp>
    </p:spTree>
    <p:extLst>
      <p:ext uri="{BB962C8B-B14F-4D97-AF65-F5344CB8AC3E}">
        <p14:creationId xmlns:p14="http://schemas.microsoft.com/office/powerpoint/2010/main" val="423119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5545-95D9-4A7E-875F-188C838C4774}"/>
              </a:ext>
            </a:extLst>
          </p:cNvPr>
          <p:cNvSpPr>
            <a:spLocks noGrp="1"/>
          </p:cNvSpPr>
          <p:nvPr>
            <p:ph type="title"/>
          </p:nvPr>
        </p:nvSpPr>
        <p:spPr/>
        <p:txBody>
          <a:bodyPr/>
          <a:lstStyle/>
          <a:p>
            <a:r>
              <a:rPr lang="en-IN" dirty="0"/>
              <a:t>The Data Used</a:t>
            </a:r>
          </a:p>
        </p:txBody>
      </p:sp>
      <p:sp>
        <p:nvSpPr>
          <p:cNvPr id="3" name="Content Placeholder 2">
            <a:extLst>
              <a:ext uri="{FF2B5EF4-FFF2-40B4-BE49-F238E27FC236}">
                <a16:creationId xmlns:a16="http://schemas.microsoft.com/office/drawing/2014/main" id="{790722EA-6196-4325-9FCF-9D1FDB143144}"/>
              </a:ext>
            </a:extLst>
          </p:cNvPr>
          <p:cNvSpPr>
            <a:spLocks noGrp="1"/>
          </p:cNvSpPr>
          <p:nvPr>
            <p:ph idx="1"/>
          </p:nvPr>
        </p:nvSpPr>
        <p:spPr/>
        <p:txBody>
          <a:bodyPr>
            <a:normAutofit/>
          </a:bodyPr>
          <a:lstStyle/>
          <a:p>
            <a:pPr marL="0" indent="0">
              <a:buNone/>
            </a:pPr>
            <a:r>
              <a:rPr lang="en-IN" dirty="0"/>
              <a:t>The data includes the following:</a:t>
            </a:r>
          </a:p>
          <a:p>
            <a:pPr lvl="1"/>
            <a:r>
              <a:rPr lang="en-IN" dirty="0"/>
              <a:t>The Images – They have been provided in the JPEG, DICOM and </a:t>
            </a:r>
            <a:r>
              <a:rPr lang="en-IN" dirty="0" err="1"/>
              <a:t>TFRecord</a:t>
            </a:r>
            <a:r>
              <a:rPr lang="en-IN" dirty="0"/>
              <a:t> formats.</a:t>
            </a:r>
          </a:p>
          <a:p>
            <a:pPr lvl="1"/>
            <a:r>
              <a:rPr lang="en-IN" dirty="0"/>
              <a:t>The Train and Test Metadata has been provided in CSV files.</a:t>
            </a:r>
          </a:p>
          <a:p>
            <a:pPr lvl="2"/>
            <a:r>
              <a:rPr lang="en-IN" dirty="0"/>
              <a:t>Train Columns: Image Name(unique image ID) , Patient ID, Sex, Approximate Age, Anatomical Site (Location of the tumour), Diagnosis, Benign/Malignant (whether or not the tumour was benign or malignant), Target (the encoded version of the Benign/Malignant column)</a:t>
            </a:r>
          </a:p>
          <a:p>
            <a:pPr lvl="2"/>
            <a:r>
              <a:rPr lang="en-IN" dirty="0"/>
              <a:t>Test Columns: Image Name, Patient ID, Sex, Approximate Age, Anatomical Site</a:t>
            </a:r>
          </a:p>
          <a:p>
            <a:pPr lvl="1"/>
            <a:endParaRPr lang="en-IN" dirty="0"/>
          </a:p>
        </p:txBody>
      </p:sp>
    </p:spTree>
    <p:extLst>
      <p:ext uri="{BB962C8B-B14F-4D97-AF65-F5344CB8AC3E}">
        <p14:creationId xmlns:p14="http://schemas.microsoft.com/office/powerpoint/2010/main" val="228673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3E42-6E19-44C6-BDC8-A09EFA06BEEE}"/>
              </a:ext>
            </a:extLst>
          </p:cNvPr>
          <p:cNvSpPr>
            <a:spLocks noGrp="1"/>
          </p:cNvSpPr>
          <p:nvPr>
            <p:ph type="title" idx="4294967295"/>
          </p:nvPr>
        </p:nvSpPr>
        <p:spPr>
          <a:xfrm>
            <a:off x="0" y="939800"/>
            <a:ext cx="9601200" cy="576263"/>
          </a:xfrm>
        </p:spPr>
        <p:txBody>
          <a:bodyPr>
            <a:normAutofit fontScale="90000"/>
          </a:bodyPr>
          <a:lstStyle/>
          <a:p>
            <a:r>
              <a:rPr lang="en-IN" dirty="0"/>
              <a:t>Data Quality Assessment</a:t>
            </a:r>
          </a:p>
        </p:txBody>
      </p:sp>
      <p:sp>
        <p:nvSpPr>
          <p:cNvPr id="4" name="Text Placeholder 3">
            <a:extLst>
              <a:ext uri="{FF2B5EF4-FFF2-40B4-BE49-F238E27FC236}">
                <a16:creationId xmlns:a16="http://schemas.microsoft.com/office/drawing/2014/main" id="{89D7E305-39AC-4D11-82BC-4EFCB3C1265D}"/>
              </a:ext>
            </a:extLst>
          </p:cNvPr>
          <p:cNvSpPr>
            <a:spLocks noGrp="1"/>
          </p:cNvSpPr>
          <p:nvPr>
            <p:ph type="body" idx="4294967295"/>
          </p:nvPr>
        </p:nvSpPr>
        <p:spPr>
          <a:xfrm>
            <a:off x="0" y="1517650"/>
            <a:ext cx="4718050" cy="576263"/>
          </a:xfrm>
        </p:spPr>
        <p:txBody>
          <a:bodyPr/>
          <a:lstStyle/>
          <a:p>
            <a:pPr marL="0" indent="0" algn="ctr">
              <a:buNone/>
            </a:pPr>
            <a:r>
              <a:rPr lang="en-IN" dirty="0"/>
              <a:t>Train</a:t>
            </a:r>
          </a:p>
        </p:txBody>
      </p:sp>
      <p:sp>
        <p:nvSpPr>
          <p:cNvPr id="6" name="Text Placeholder 5">
            <a:extLst>
              <a:ext uri="{FF2B5EF4-FFF2-40B4-BE49-F238E27FC236}">
                <a16:creationId xmlns:a16="http://schemas.microsoft.com/office/drawing/2014/main" id="{05AF1678-31B6-4A22-BF91-E00D3FDE2BF6}"/>
              </a:ext>
            </a:extLst>
          </p:cNvPr>
          <p:cNvSpPr>
            <a:spLocks noGrp="1"/>
          </p:cNvSpPr>
          <p:nvPr>
            <p:ph type="body" sz="quarter" idx="4294967295"/>
          </p:nvPr>
        </p:nvSpPr>
        <p:spPr>
          <a:xfrm>
            <a:off x="7473950" y="1516063"/>
            <a:ext cx="4718050" cy="576262"/>
          </a:xfrm>
        </p:spPr>
        <p:txBody>
          <a:bodyPr/>
          <a:lstStyle/>
          <a:p>
            <a:pPr marL="0" indent="0" algn="ctr">
              <a:buNone/>
            </a:pPr>
            <a:r>
              <a:rPr lang="en-IN" dirty="0"/>
              <a:t>Test</a:t>
            </a:r>
          </a:p>
        </p:txBody>
      </p:sp>
      <p:pic>
        <p:nvPicPr>
          <p:cNvPr id="9" name="Picture 8">
            <a:extLst>
              <a:ext uri="{FF2B5EF4-FFF2-40B4-BE49-F238E27FC236}">
                <a16:creationId xmlns:a16="http://schemas.microsoft.com/office/drawing/2014/main" id="{85B1161F-328A-4EB8-9F3B-7104ACEB5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437" y="2092985"/>
            <a:ext cx="4791744" cy="2753109"/>
          </a:xfrm>
          <a:prstGeom prst="rect">
            <a:avLst/>
          </a:prstGeom>
          <a:ln w="38100">
            <a:solidFill>
              <a:schemeClr val="tx1"/>
            </a:solidFill>
          </a:ln>
        </p:spPr>
      </p:pic>
      <p:pic>
        <p:nvPicPr>
          <p:cNvPr id="11" name="Picture 10">
            <a:extLst>
              <a:ext uri="{FF2B5EF4-FFF2-40B4-BE49-F238E27FC236}">
                <a16:creationId xmlns:a16="http://schemas.microsoft.com/office/drawing/2014/main" id="{B9EEF182-69B5-432E-B165-AB4CEC951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2872" y="2383537"/>
            <a:ext cx="4591691" cy="2172003"/>
          </a:xfrm>
          <a:prstGeom prst="rect">
            <a:avLst/>
          </a:prstGeom>
          <a:ln w="38100">
            <a:solidFill>
              <a:schemeClr val="tx1"/>
            </a:solidFill>
          </a:ln>
        </p:spPr>
      </p:pic>
    </p:spTree>
    <p:extLst>
      <p:ext uri="{BB962C8B-B14F-4D97-AF65-F5344CB8AC3E}">
        <p14:creationId xmlns:p14="http://schemas.microsoft.com/office/powerpoint/2010/main" val="418037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856E-4AA5-449A-B685-1EDB39FABC1B}"/>
              </a:ext>
            </a:extLst>
          </p:cNvPr>
          <p:cNvSpPr>
            <a:spLocks noGrp="1"/>
          </p:cNvSpPr>
          <p:nvPr>
            <p:ph type="title" idx="4294967295"/>
          </p:nvPr>
        </p:nvSpPr>
        <p:spPr>
          <a:xfrm>
            <a:off x="0" y="762000"/>
            <a:ext cx="6956425" cy="439738"/>
          </a:xfrm>
        </p:spPr>
        <p:txBody>
          <a:bodyPr>
            <a:normAutofit fontScale="90000"/>
          </a:bodyPr>
          <a:lstStyle/>
          <a:p>
            <a:r>
              <a:rPr lang="en-IN" u="sng" dirty="0"/>
              <a:t>Data Exploration</a:t>
            </a:r>
          </a:p>
        </p:txBody>
      </p:sp>
      <p:sp>
        <p:nvSpPr>
          <p:cNvPr id="3" name="Content Placeholder 2">
            <a:extLst>
              <a:ext uri="{FF2B5EF4-FFF2-40B4-BE49-F238E27FC236}">
                <a16:creationId xmlns:a16="http://schemas.microsoft.com/office/drawing/2014/main" id="{DBD8D5B5-65B1-4124-9CB3-276594DC9DFE}"/>
              </a:ext>
            </a:extLst>
          </p:cNvPr>
          <p:cNvSpPr>
            <a:spLocks noGrp="1"/>
          </p:cNvSpPr>
          <p:nvPr>
            <p:ph idx="4294967295"/>
          </p:nvPr>
        </p:nvSpPr>
        <p:spPr>
          <a:xfrm>
            <a:off x="691979" y="1257354"/>
            <a:ext cx="9601200" cy="439737"/>
          </a:xfrm>
        </p:spPr>
        <p:txBody>
          <a:bodyPr>
            <a:normAutofit lnSpcReduction="10000"/>
          </a:bodyPr>
          <a:lstStyle/>
          <a:p>
            <a:r>
              <a:rPr lang="en-IN" dirty="0"/>
              <a:t>Correlations between the columns</a:t>
            </a:r>
          </a:p>
        </p:txBody>
      </p:sp>
      <p:pic>
        <p:nvPicPr>
          <p:cNvPr id="3076" name="Picture 4">
            <a:extLst>
              <a:ext uri="{FF2B5EF4-FFF2-40B4-BE49-F238E27FC236}">
                <a16:creationId xmlns:a16="http://schemas.microsoft.com/office/drawing/2014/main" id="{34DD1CA2-2D4B-4B0F-9AD5-D181AFA4F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221" y="1697091"/>
            <a:ext cx="6921305" cy="439864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56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FA47-AAB5-407D-8299-4F27DC3E4260}"/>
              </a:ext>
            </a:extLst>
          </p:cNvPr>
          <p:cNvSpPr>
            <a:spLocks noGrp="1"/>
          </p:cNvSpPr>
          <p:nvPr>
            <p:ph type="title"/>
          </p:nvPr>
        </p:nvSpPr>
        <p:spPr>
          <a:xfrm>
            <a:off x="1295402" y="1611294"/>
            <a:ext cx="9601196" cy="705991"/>
          </a:xfrm>
        </p:spPr>
        <p:txBody>
          <a:bodyPr>
            <a:normAutofit fontScale="90000"/>
          </a:bodyPr>
          <a:lstStyle/>
          <a:p>
            <a:r>
              <a:rPr lang="en-IN" dirty="0"/>
              <a:t>Data Visualisation</a:t>
            </a:r>
          </a:p>
        </p:txBody>
      </p:sp>
      <p:sp>
        <p:nvSpPr>
          <p:cNvPr id="3" name="Content Placeholder 2">
            <a:extLst>
              <a:ext uri="{FF2B5EF4-FFF2-40B4-BE49-F238E27FC236}">
                <a16:creationId xmlns:a16="http://schemas.microsoft.com/office/drawing/2014/main" id="{5E3A1C91-EF2D-45D4-A1A9-3CB974B2CAC9}"/>
              </a:ext>
            </a:extLst>
          </p:cNvPr>
          <p:cNvSpPr>
            <a:spLocks noGrp="1"/>
          </p:cNvSpPr>
          <p:nvPr>
            <p:ph idx="1"/>
          </p:nvPr>
        </p:nvSpPr>
        <p:spPr>
          <a:xfrm>
            <a:off x="1295402" y="2391341"/>
            <a:ext cx="9601196" cy="563090"/>
          </a:xfrm>
        </p:spPr>
        <p:txBody>
          <a:bodyPr/>
          <a:lstStyle/>
          <a:p>
            <a:r>
              <a:rPr lang="en-IN" dirty="0"/>
              <a:t>Benign – Malignant distribution In the Train Data</a:t>
            </a:r>
          </a:p>
        </p:txBody>
      </p:sp>
      <p:pic>
        <p:nvPicPr>
          <p:cNvPr id="1030" name="Picture 6">
            <a:extLst>
              <a:ext uri="{FF2B5EF4-FFF2-40B4-BE49-F238E27FC236}">
                <a16:creationId xmlns:a16="http://schemas.microsoft.com/office/drawing/2014/main" id="{0ABB0C73-9600-428E-A61A-A570C3E2D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266" y="3028487"/>
            <a:ext cx="4465467" cy="292143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42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F24D6B-AC3F-43D2-81E0-E3683B391181}"/>
              </a:ext>
            </a:extLst>
          </p:cNvPr>
          <p:cNvSpPr txBox="1"/>
          <p:nvPr/>
        </p:nvSpPr>
        <p:spPr>
          <a:xfrm>
            <a:off x="1631852" y="1111348"/>
            <a:ext cx="8707902" cy="461665"/>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IN" sz="2400" dirty="0"/>
              <a:t>Benign-Malignant Distribution with relation to Patient Parameters</a:t>
            </a:r>
          </a:p>
        </p:txBody>
      </p:sp>
      <p:pic>
        <p:nvPicPr>
          <p:cNvPr id="6" name="Picture 5">
            <a:extLst>
              <a:ext uri="{FF2B5EF4-FFF2-40B4-BE49-F238E27FC236}">
                <a16:creationId xmlns:a16="http://schemas.microsoft.com/office/drawing/2014/main" id="{CE07011E-09CB-4D85-8FF6-E7C084352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679" y="1755635"/>
            <a:ext cx="6208248" cy="3991017"/>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80967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00B4C6-ED27-4A0C-9560-EEEB4F690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39" y="2327250"/>
            <a:ext cx="4829175" cy="301942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DD6BB17-4BAC-47F8-AD8B-13FCEEF96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795" y="2327249"/>
            <a:ext cx="5191344" cy="301942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1DAEC73-9BCE-4AC3-8E05-BA4594AB8315}"/>
              </a:ext>
            </a:extLst>
          </p:cNvPr>
          <p:cNvSpPr txBox="1"/>
          <p:nvPr/>
        </p:nvSpPr>
        <p:spPr>
          <a:xfrm>
            <a:off x="1411458" y="1680138"/>
            <a:ext cx="3685736" cy="461665"/>
          </a:xfrm>
          <a:prstGeom prst="rect">
            <a:avLst/>
          </a:prstGeom>
          <a:noFill/>
        </p:spPr>
        <p:txBody>
          <a:bodyPr wrap="square" rtlCol="0">
            <a:spAutoFit/>
          </a:bodyPr>
          <a:lstStyle/>
          <a:p>
            <a:pPr algn="ctr"/>
            <a:r>
              <a:rPr lang="en-IN" sz="2400" dirty="0"/>
              <a:t>Distribution by Age</a:t>
            </a:r>
          </a:p>
        </p:txBody>
      </p:sp>
      <p:sp>
        <p:nvSpPr>
          <p:cNvPr id="8" name="TextBox 7">
            <a:extLst>
              <a:ext uri="{FF2B5EF4-FFF2-40B4-BE49-F238E27FC236}">
                <a16:creationId xmlns:a16="http://schemas.microsoft.com/office/drawing/2014/main" id="{8A5B75D2-BA0E-4FB0-B879-053128614CF6}"/>
              </a:ext>
            </a:extLst>
          </p:cNvPr>
          <p:cNvSpPr txBox="1"/>
          <p:nvPr/>
        </p:nvSpPr>
        <p:spPr>
          <a:xfrm>
            <a:off x="6142894" y="1680137"/>
            <a:ext cx="4741178" cy="461665"/>
          </a:xfrm>
          <a:prstGeom prst="rect">
            <a:avLst/>
          </a:prstGeom>
          <a:noFill/>
        </p:spPr>
        <p:txBody>
          <a:bodyPr wrap="square" rtlCol="0">
            <a:spAutoFit/>
          </a:bodyPr>
          <a:lstStyle/>
          <a:p>
            <a:r>
              <a:rPr lang="en-IN" sz="2400" dirty="0"/>
              <a:t>Distribution by Anatomical Location</a:t>
            </a:r>
          </a:p>
        </p:txBody>
      </p:sp>
    </p:spTree>
    <p:extLst>
      <p:ext uri="{BB962C8B-B14F-4D97-AF65-F5344CB8AC3E}">
        <p14:creationId xmlns:p14="http://schemas.microsoft.com/office/powerpoint/2010/main" val="1151147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1746</TotalTime>
  <Words>613</Words>
  <Application>Microsoft Office PowerPoint</Application>
  <PresentationFormat>Widescreen</PresentationFormat>
  <Paragraphs>74</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Garamond</vt:lpstr>
      <vt:lpstr>Organic</vt:lpstr>
      <vt:lpstr>Melanoma Identification</vt:lpstr>
      <vt:lpstr>Contents</vt:lpstr>
      <vt:lpstr>Use Case</vt:lpstr>
      <vt:lpstr>The Data Used</vt:lpstr>
      <vt:lpstr>Data Quality Assessment</vt:lpstr>
      <vt:lpstr>Data Exploration</vt:lpstr>
      <vt:lpstr>Data Visualisation</vt:lpstr>
      <vt:lpstr>PowerPoint Presentation</vt:lpstr>
      <vt:lpstr>PowerPoint Presentation</vt:lpstr>
      <vt:lpstr>Visualising the Images</vt:lpstr>
      <vt:lpstr>PowerPoint Presentation</vt:lpstr>
      <vt:lpstr>Feature Engineering</vt:lpstr>
      <vt:lpstr>Image Processing </vt:lpstr>
      <vt:lpstr>PowerPoint Presentation</vt:lpstr>
      <vt:lpstr>PowerPoint Presentation</vt:lpstr>
      <vt:lpstr>PowerPoint Presentation</vt:lpstr>
      <vt:lpstr>Model Performance Indicator</vt:lpstr>
      <vt:lpstr>ML Model – XGBoost Classifier</vt:lpstr>
      <vt:lpstr>DL Model – The Xception Network</vt:lpstr>
      <vt:lpstr>PowerPoint Presentation</vt:lpstr>
      <vt:lpstr>Model Performance Comparison</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g</dc:creator>
  <cp:lastModifiedBy>A g</cp:lastModifiedBy>
  <cp:revision>30</cp:revision>
  <dcterms:created xsi:type="dcterms:W3CDTF">2020-08-30T05:01:10Z</dcterms:created>
  <dcterms:modified xsi:type="dcterms:W3CDTF">2020-09-12T02:53:04Z</dcterms:modified>
</cp:coreProperties>
</file>