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9AE23D6-E9B2-44BD-A459-DC6EAE40F0E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6853B-9714-4371-AE44-9040B8409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21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23D6-E9B2-44BD-A459-DC6EAE40F0E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853B-9714-4371-AE44-9040B8409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48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AE23D6-E9B2-44BD-A459-DC6EAE40F0E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6853B-9714-4371-AE44-9040B8409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711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AE23D6-E9B2-44BD-A459-DC6EAE40F0E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6853B-9714-4371-AE44-9040B8409D6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7370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AE23D6-E9B2-44BD-A459-DC6EAE40F0E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6853B-9714-4371-AE44-9040B8409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963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23D6-E9B2-44BD-A459-DC6EAE40F0E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853B-9714-4371-AE44-9040B8409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79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23D6-E9B2-44BD-A459-DC6EAE40F0E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853B-9714-4371-AE44-9040B8409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276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23D6-E9B2-44BD-A459-DC6EAE40F0E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853B-9714-4371-AE44-9040B8409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229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AE23D6-E9B2-44BD-A459-DC6EAE40F0E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6853B-9714-4371-AE44-9040B8409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85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23D6-E9B2-44BD-A459-DC6EAE40F0E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853B-9714-4371-AE44-9040B8409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9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AE23D6-E9B2-44BD-A459-DC6EAE40F0E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6853B-9714-4371-AE44-9040B8409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53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23D6-E9B2-44BD-A459-DC6EAE40F0E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853B-9714-4371-AE44-9040B8409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89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23D6-E9B2-44BD-A459-DC6EAE40F0E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853B-9714-4371-AE44-9040B8409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47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23D6-E9B2-44BD-A459-DC6EAE40F0E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853B-9714-4371-AE44-9040B8409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7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23D6-E9B2-44BD-A459-DC6EAE40F0E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853B-9714-4371-AE44-9040B8409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63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23D6-E9B2-44BD-A459-DC6EAE40F0E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853B-9714-4371-AE44-9040B8409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32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23D6-E9B2-44BD-A459-DC6EAE40F0E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853B-9714-4371-AE44-9040B8409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34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E23D6-E9B2-44BD-A459-DC6EAE40F0E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6853B-9714-4371-AE44-9040B8409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35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F3FF8C-8B6E-ECD5-E65E-8C3E76EC502E}"/>
              </a:ext>
            </a:extLst>
          </p:cNvPr>
          <p:cNvSpPr/>
          <p:nvPr/>
        </p:nvSpPr>
        <p:spPr>
          <a:xfrm>
            <a:off x="297455" y="1336838"/>
            <a:ext cx="1120415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 prst="angle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1">
                    <a:lumMod val="75000"/>
                  </a:schemeClr>
                </a:solidFill>
              </a:rPr>
              <a:t>National Rural Employment Guarantee Act</a:t>
            </a:r>
          </a:p>
          <a:p>
            <a:pPr algn="ctr"/>
            <a:r>
              <a:rPr lang="en-US" sz="5400" b="1" dirty="0">
                <a:ln/>
                <a:solidFill>
                  <a:schemeClr val="accent1">
                    <a:lumMod val="75000"/>
                  </a:schemeClr>
                </a:solidFill>
              </a:rPr>
              <a:t>(NREGA),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DB99C0-5FE0-D130-B9D7-8A049D0F9360}"/>
              </a:ext>
            </a:extLst>
          </p:cNvPr>
          <p:cNvSpPr/>
          <p:nvPr/>
        </p:nvSpPr>
        <p:spPr>
          <a:xfrm>
            <a:off x="3347291" y="5399945"/>
            <a:ext cx="6158429" cy="7381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Ankitha Pawar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3B01C5-4DC5-4B7A-0D59-ABF642FBBD91}"/>
              </a:ext>
            </a:extLst>
          </p:cNvPr>
          <p:cNvSpPr/>
          <p:nvPr/>
        </p:nvSpPr>
        <p:spPr>
          <a:xfrm>
            <a:off x="3169185" y="4393894"/>
            <a:ext cx="6158429" cy="7381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Power BI project</a:t>
            </a:r>
          </a:p>
        </p:txBody>
      </p:sp>
    </p:spTree>
    <p:extLst>
      <p:ext uri="{BB962C8B-B14F-4D97-AF65-F5344CB8AC3E}">
        <p14:creationId xmlns:p14="http://schemas.microsoft.com/office/powerpoint/2010/main" val="191584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1C70B9-D8CA-9913-DBE7-D72B1332E420}"/>
              </a:ext>
            </a:extLst>
          </p:cNvPr>
          <p:cNvSpPr/>
          <p:nvPr/>
        </p:nvSpPr>
        <p:spPr>
          <a:xfrm>
            <a:off x="1415077" y="2967335"/>
            <a:ext cx="9361858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55830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F672B5-0113-DEAD-5486-C6228193B9DD}"/>
              </a:ext>
            </a:extLst>
          </p:cNvPr>
          <p:cNvSpPr/>
          <p:nvPr/>
        </p:nvSpPr>
        <p:spPr>
          <a:xfrm>
            <a:off x="936434" y="727113"/>
            <a:ext cx="10609243" cy="55194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D73DD-64F9-BD3A-443A-F76F04F9E6D6}"/>
              </a:ext>
            </a:extLst>
          </p:cNvPr>
          <p:cNvSpPr/>
          <p:nvPr/>
        </p:nvSpPr>
        <p:spPr>
          <a:xfrm>
            <a:off x="1255923" y="1068636"/>
            <a:ext cx="9882130" cy="58389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lt1"/>
                </a:solidFill>
              </a:rPr>
              <a:t>Dataset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EFAA3E-163B-DD89-2772-AE7E906011B6}"/>
              </a:ext>
            </a:extLst>
          </p:cNvPr>
          <p:cNvSpPr/>
          <p:nvPr/>
        </p:nvSpPr>
        <p:spPr>
          <a:xfrm>
            <a:off x="1333041" y="1994053"/>
            <a:ext cx="9882130" cy="402115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lt1"/>
                </a:solidFill>
              </a:rPr>
              <a:t>The dataset used for this analysis is sourced from official government records and contains information</a:t>
            </a:r>
          </a:p>
          <a:p>
            <a:r>
              <a:rPr lang="en-US">
                <a:solidFill>
                  <a:schemeClr val="lt1"/>
                </a:solidFill>
              </a:rPr>
              <a:t>related to NREGA implementation across various states and districts in India. It comprises 28 columns,</a:t>
            </a:r>
          </a:p>
          <a:p>
            <a:r>
              <a:rPr lang="en-US">
                <a:solidFill>
                  <a:schemeClr val="lt1"/>
                </a:solidFill>
              </a:rPr>
              <a:t>encompassing data on job cards, worker details, budget allocation, work completion statistics,</a:t>
            </a:r>
          </a:p>
          <a:p>
            <a:r>
              <a:rPr lang="en-US">
                <a:solidFill>
                  <a:schemeClr val="lt1"/>
                </a:solidFill>
              </a:rPr>
              <a:t>expenditure, and more. This dataset offers a comprehensive view of the progress and challenges faced</a:t>
            </a:r>
          </a:p>
          <a:p>
            <a:r>
              <a:rPr lang="en-US">
                <a:solidFill>
                  <a:schemeClr val="lt1"/>
                </a:solidFill>
              </a:rPr>
              <a:t>by the NREGA program.</a:t>
            </a:r>
            <a:endParaRPr lang="en-IN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45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A500E5-CA22-6421-0C43-9CF92441953C}"/>
              </a:ext>
            </a:extLst>
          </p:cNvPr>
          <p:cNvSpPr/>
          <p:nvPr/>
        </p:nvSpPr>
        <p:spPr>
          <a:xfrm>
            <a:off x="1090277" y="896888"/>
            <a:ext cx="10609243" cy="551945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/>
              <a:t>Total No. of Workers: 269M</a:t>
            </a:r>
          </a:p>
          <a:p>
            <a:pPr algn="just"/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/>
              <a:t>Total No. of Active Job Cards: 97M</a:t>
            </a:r>
          </a:p>
          <a:p>
            <a:pPr algn="just"/>
            <a:r>
              <a:rPr lang="en-US" b="1" dirty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/>
              <a:t>Approved </a:t>
            </a:r>
            <a:r>
              <a:rPr lang="en-US" b="1" dirty="0" err="1"/>
              <a:t>Labour</a:t>
            </a:r>
            <a:r>
              <a:rPr lang="en-US" b="1" dirty="0"/>
              <a:t> Budget: 2 B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/>
              <a:t>Total No. of Active Workers: 175 M</a:t>
            </a:r>
          </a:p>
          <a:p>
            <a:pPr algn="just"/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/>
              <a:t>Total No. of Works </a:t>
            </a:r>
            <a:r>
              <a:rPr lang="en-US" b="1" dirty="0" err="1"/>
              <a:t>Takenup</a:t>
            </a:r>
            <a:r>
              <a:rPr lang="en-US" b="1" dirty="0"/>
              <a:t>: 17M</a:t>
            </a:r>
          </a:p>
          <a:p>
            <a:pPr algn="just"/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/>
              <a:t>Total No. of </a:t>
            </a:r>
            <a:r>
              <a:rPr lang="en-US" b="1" dirty="0" err="1"/>
              <a:t>JobCards</a:t>
            </a:r>
            <a:r>
              <a:rPr lang="en-US" b="1" dirty="0"/>
              <a:t> issued: 156 M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b="1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1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F1DCC7-6ABE-3A18-E5A1-6DD3050A674F}"/>
              </a:ext>
            </a:extLst>
          </p:cNvPr>
          <p:cNvSpPr/>
          <p:nvPr/>
        </p:nvSpPr>
        <p:spPr>
          <a:xfrm>
            <a:off x="1090277" y="914450"/>
            <a:ext cx="10609243" cy="551945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3F8044-6921-D547-0BCD-F82C7E487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099" y="2153952"/>
            <a:ext cx="7634689" cy="37895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7B26F1-BE9A-4DAD-163F-3A97E0C520E6}"/>
              </a:ext>
            </a:extLst>
          </p:cNvPr>
          <p:cNvSpPr/>
          <p:nvPr/>
        </p:nvSpPr>
        <p:spPr>
          <a:xfrm>
            <a:off x="1453833" y="1097269"/>
            <a:ext cx="9882130" cy="58389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lt1"/>
                </a:solidFill>
              </a:rPr>
              <a:t>Top 5 Rural Households</a:t>
            </a:r>
          </a:p>
        </p:txBody>
      </p:sp>
    </p:spTree>
    <p:extLst>
      <p:ext uri="{BB962C8B-B14F-4D97-AF65-F5344CB8AC3E}">
        <p14:creationId xmlns:p14="http://schemas.microsoft.com/office/powerpoint/2010/main" val="334770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0812A6-A48E-6EBD-070A-6CED49AC1648}"/>
              </a:ext>
            </a:extLst>
          </p:cNvPr>
          <p:cNvSpPr/>
          <p:nvPr/>
        </p:nvSpPr>
        <p:spPr>
          <a:xfrm>
            <a:off x="1090277" y="896888"/>
            <a:ext cx="10609243" cy="551945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9B751-46ED-C6D7-4535-3DC1110FD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908" y="2544895"/>
            <a:ext cx="6916183" cy="37372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A9B667-4998-5EDD-72BB-B02347489E62}"/>
              </a:ext>
            </a:extLst>
          </p:cNvPr>
          <p:cNvSpPr/>
          <p:nvPr/>
        </p:nvSpPr>
        <p:spPr>
          <a:xfrm>
            <a:off x="1453833" y="1097269"/>
            <a:ext cx="9882130" cy="58389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	Work Progress</a:t>
            </a:r>
            <a:endParaRPr lang="en-IN" sz="24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99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359232-CD2F-C9D7-D4B5-260ED618A47B}"/>
              </a:ext>
            </a:extLst>
          </p:cNvPr>
          <p:cNvSpPr/>
          <p:nvPr/>
        </p:nvSpPr>
        <p:spPr>
          <a:xfrm>
            <a:off x="1090277" y="896888"/>
            <a:ext cx="10609243" cy="551945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BA32E2-3F09-6510-6B07-F6046053C089}"/>
              </a:ext>
            </a:extLst>
          </p:cNvPr>
          <p:cNvSpPr/>
          <p:nvPr/>
        </p:nvSpPr>
        <p:spPr>
          <a:xfrm>
            <a:off x="1453833" y="1097269"/>
            <a:ext cx="9882130" cy="58389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	Expenditures</a:t>
            </a:r>
            <a:endParaRPr lang="en-IN" sz="2400" b="1" dirty="0">
              <a:solidFill>
                <a:schemeClr val="l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E6C844-995B-D4DB-FEED-4900B9408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33" y="2526379"/>
            <a:ext cx="9882129" cy="362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7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F19C8F-ABCB-C71E-C71A-7BFD4A35462A}"/>
              </a:ext>
            </a:extLst>
          </p:cNvPr>
          <p:cNvSpPr/>
          <p:nvPr/>
        </p:nvSpPr>
        <p:spPr>
          <a:xfrm>
            <a:off x="1046210" y="907905"/>
            <a:ext cx="10609243" cy="551945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2E80DC-23EA-123C-74CF-153104140B83}"/>
              </a:ext>
            </a:extLst>
          </p:cNvPr>
          <p:cNvSpPr/>
          <p:nvPr/>
        </p:nvSpPr>
        <p:spPr>
          <a:xfrm>
            <a:off x="1453833" y="1097269"/>
            <a:ext cx="9882130" cy="58389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	Expenditure on workers</a:t>
            </a:r>
            <a:endParaRPr lang="en-IN" sz="2400" b="1" dirty="0">
              <a:solidFill>
                <a:schemeClr val="l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64729D-CA0F-0C81-BD66-5D233A43B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33" y="2208840"/>
            <a:ext cx="9882130" cy="400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9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48F678-F50B-2278-A68A-E6AC89FFA95D}"/>
              </a:ext>
            </a:extLst>
          </p:cNvPr>
          <p:cNvSpPr/>
          <p:nvPr/>
        </p:nvSpPr>
        <p:spPr>
          <a:xfrm>
            <a:off x="1090277" y="896888"/>
            <a:ext cx="10609243" cy="551945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A943B2-F018-D40D-2BFF-D8EE8DCEC6CD}"/>
              </a:ext>
            </a:extLst>
          </p:cNvPr>
          <p:cNvSpPr/>
          <p:nvPr/>
        </p:nvSpPr>
        <p:spPr>
          <a:xfrm>
            <a:off x="1453833" y="1097269"/>
            <a:ext cx="9882130" cy="58389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	Labour Budget by states</a:t>
            </a:r>
            <a:endParaRPr lang="en-IN" sz="2400" b="1" dirty="0">
              <a:solidFill>
                <a:schemeClr val="l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E30E81-DFF4-37D2-AA70-2371B8998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33" y="2440883"/>
            <a:ext cx="9882130" cy="376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2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672C30-8F96-D5E5-28AF-FF4D88E79062}"/>
              </a:ext>
            </a:extLst>
          </p:cNvPr>
          <p:cNvSpPr/>
          <p:nvPr/>
        </p:nvSpPr>
        <p:spPr>
          <a:xfrm>
            <a:off x="1090277" y="896888"/>
            <a:ext cx="10609243" cy="551945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6DB203-B2BB-66E6-E17D-DC7F195153D6}"/>
              </a:ext>
            </a:extLst>
          </p:cNvPr>
          <p:cNvSpPr/>
          <p:nvPr/>
        </p:nvSpPr>
        <p:spPr>
          <a:xfrm>
            <a:off x="1453833" y="1097269"/>
            <a:ext cx="9882130" cy="58389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err="1">
                <a:solidFill>
                  <a:schemeClr val="lt1"/>
                </a:solidFill>
              </a:rPr>
              <a:t>Persondays</a:t>
            </a:r>
            <a:r>
              <a:rPr lang="en-IN" sz="2400" b="1" dirty="0">
                <a:solidFill>
                  <a:schemeClr val="lt1"/>
                </a:solidFill>
              </a:rPr>
              <a:t> of </a:t>
            </a:r>
            <a:r>
              <a:rPr lang="en-IN" sz="2400" b="1" dirty="0" err="1">
                <a:solidFill>
                  <a:schemeClr val="lt1"/>
                </a:solidFill>
              </a:rPr>
              <a:t>Employements</a:t>
            </a:r>
            <a:endParaRPr lang="en-IN" sz="2400" b="1"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29506-9DAB-5141-0970-67218D2FC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34" y="2044716"/>
            <a:ext cx="9882130" cy="427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9375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56</TotalTime>
  <Words>158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Century Gothic</vt:lpstr>
      <vt:lpstr>Wingdings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Narayan Pawar</dc:creator>
  <cp:lastModifiedBy>Narayan Pawar</cp:lastModifiedBy>
  <cp:revision>1</cp:revision>
  <dcterms:created xsi:type="dcterms:W3CDTF">2024-06-19T10:04:58Z</dcterms:created>
  <dcterms:modified xsi:type="dcterms:W3CDTF">2024-06-19T11:01:19Z</dcterms:modified>
</cp:coreProperties>
</file>