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63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6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3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8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2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1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7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5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18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8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6CE7-149E-4B38-82B9-34DB39D2846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575B5-5A18-4F83-AEE7-B4649B3094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4BCC2-BF2C-E124-81C0-B41FE3F0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52387-F1D9-FEDB-3FA1-139EF420F70A}"/>
              </a:ext>
            </a:extLst>
          </p:cNvPr>
          <p:cNvSpPr txBox="1"/>
          <p:nvPr/>
        </p:nvSpPr>
        <p:spPr>
          <a:xfrm>
            <a:off x="4448710" y="575352"/>
            <a:ext cx="678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 Black" panose="020B0A04020102020204" pitchFamily="34" charset="0"/>
              </a:rPr>
              <a:t>Index </a:t>
            </a:r>
            <a:endParaRPr lang="en-IN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37665-A219-F61E-3B47-86B40E4F3E91}"/>
              </a:ext>
            </a:extLst>
          </p:cNvPr>
          <p:cNvSpPr txBox="1"/>
          <p:nvPr/>
        </p:nvSpPr>
        <p:spPr>
          <a:xfrm>
            <a:off x="996594" y="1448656"/>
            <a:ext cx="102330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In SQL Server, indexing plays a crucial role in enhancing data retrieval efficiency. </a:t>
            </a:r>
          </a:p>
          <a:p>
            <a:endParaRPr lang="en-US" sz="2000" dirty="0">
              <a:solidFill>
                <a:srgbClr val="7030A0"/>
              </a:solidFill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endParaRPr lang="en-US" sz="2000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Indexes are disk-based structures linked to tables or views, aiding in quicker row retrieval by organizing data in a structured manner. </a:t>
            </a:r>
          </a:p>
          <a:p>
            <a:endParaRPr lang="en-US" sz="2000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Two primary types of indexes in SQL Server are :</a:t>
            </a:r>
          </a:p>
          <a:p>
            <a:r>
              <a:rPr lang="en-US" sz="2000" dirty="0">
                <a:solidFill>
                  <a:srgbClr val="7030A0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        1. </a:t>
            </a:r>
            <a:r>
              <a:rPr lang="en-US" sz="200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Clustered Indexes. </a:t>
            </a:r>
          </a:p>
          <a:p>
            <a:r>
              <a:rPr lang="en-US" sz="2000" dirty="0">
                <a:solidFill>
                  <a:srgbClr val="7030A0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         2. </a:t>
            </a:r>
            <a:r>
              <a:rPr lang="en-US" sz="200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Non-Clustered Indexes.</a:t>
            </a:r>
            <a:endParaRPr lang="en-IN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8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EE239-9DCB-0E4A-1BC6-ED56993FD44B}"/>
              </a:ext>
            </a:extLst>
          </p:cNvPr>
          <p:cNvSpPr txBox="1"/>
          <p:nvPr/>
        </p:nvSpPr>
        <p:spPr>
          <a:xfrm>
            <a:off x="4181582" y="657546"/>
            <a:ext cx="715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Clustered Index</a:t>
            </a:r>
            <a:endParaRPr lang="en-IN" sz="24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9D4C0-1D9C-62D1-6694-2D67D25A8EA5}"/>
              </a:ext>
            </a:extLst>
          </p:cNvPr>
          <p:cNvSpPr txBox="1"/>
          <p:nvPr/>
        </p:nvSpPr>
        <p:spPr>
          <a:xfrm>
            <a:off x="1746607" y="1705510"/>
            <a:ext cx="9257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 clustered index is created only when both the following conditions are satisfied:</a:t>
            </a:r>
          </a:p>
          <a:p>
            <a:pPr algn="just" rtl="0" fontAlgn="base"/>
            <a:endParaRPr lang="en-US" sz="2000" b="0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The data or file, that you are moving into secondary memory should be in sequential or sorted order.</a:t>
            </a:r>
          </a:p>
          <a:p>
            <a:pPr algn="l" fontAlgn="base"/>
            <a:endParaRPr lang="en-US" sz="2000" b="0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There should be a key value, meaning it can not have repeated values.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E990F-D3E5-0CF3-7937-86FB16B9182F}"/>
              </a:ext>
            </a:extLst>
          </p:cNvPr>
          <p:cNvSpPr txBox="1"/>
          <p:nvPr/>
        </p:nvSpPr>
        <p:spPr>
          <a:xfrm>
            <a:off x="3482940" y="518288"/>
            <a:ext cx="927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Example of Clustered Index </a:t>
            </a:r>
            <a:endParaRPr lang="en-IN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922E9-EE44-81C2-C475-ADF016D5F08B}"/>
              </a:ext>
            </a:extLst>
          </p:cNvPr>
          <p:cNvSpPr txBox="1"/>
          <p:nvPr/>
        </p:nvSpPr>
        <p:spPr>
          <a:xfrm>
            <a:off x="1705511" y="1061266"/>
            <a:ext cx="927756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If you apply the primary key to any column, then automatically it will become a clustered index. </a:t>
            </a:r>
            <a:endParaRPr lang="en-IN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5295E-0487-1692-0016-4B2811A07DF8}"/>
              </a:ext>
            </a:extLst>
          </p:cNvPr>
          <p:cNvSpPr txBox="1"/>
          <p:nvPr/>
        </p:nvSpPr>
        <p:spPr>
          <a:xfrm>
            <a:off x="1479479" y="2178121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Create Table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78DC2E1-51F9-C836-55E4-0861AF59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4" y="2710079"/>
            <a:ext cx="5400784" cy="3200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Create table Student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(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Roll_No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int primary key,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Name varchar(50),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Gender varchar(30),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Mob_No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bigint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(4,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ankita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'female', 9876543210 );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(3,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anita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'female', 9675432890 );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 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(5, '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mahima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'female', 8976453201 ); </a:t>
            </a:r>
          </a:p>
        </p:txBody>
      </p:sp>
    </p:spTree>
    <p:extLst>
      <p:ext uri="{BB962C8B-B14F-4D97-AF65-F5344CB8AC3E}">
        <p14:creationId xmlns:p14="http://schemas.microsoft.com/office/powerpoint/2010/main" val="34366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D5F48-0A42-782F-4A49-76B8726A0491}"/>
              </a:ext>
            </a:extLst>
          </p:cNvPr>
          <p:cNvSpPr txBox="1"/>
          <p:nvPr/>
        </p:nvSpPr>
        <p:spPr>
          <a:xfrm>
            <a:off x="1006867" y="1224641"/>
            <a:ext cx="10497621" cy="409342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FFFFFF"/>
            </a:outerShdw>
          </a:effectLst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The non-Clustered Index is similar to the index of a book.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The index of a book consists of a chapter name and page number, if you want to read any topic or chapter then you can directly go to that page by using the index of that book. 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No need to go through each and every page of a book. 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The data is stored in one place, and the index is stored in another place. 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7030A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Since the data and non-clustered index is stored separately, then you can have multiple non-clustered indexes in a table.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4D1D-E850-F637-879B-EFC52F3EFD4E}"/>
              </a:ext>
            </a:extLst>
          </p:cNvPr>
          <p:cNvSpPr txBox="1"/>
          <p:nvPr/>
        </p:nvSpPr>
        <p:spPr>
          <a:xfrm>
            <a:off x="3945276" y="379876"/>
            <a:ext cx="688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Non-Clustered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78641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3F7E9-D3F9-FD98-8EF1-C6902C3CAC7E}"/>
              </a:ext>
            </a:extLst>
          </p:cNvPr>
          <p:cNvSpPr txBox="1"/>
          <p:nvPr/>
        </p:nvSpPr>
        <p:spPr>
          <a:xfrm>
            <a:off x="2609636" y="444973"/>
            <a:ext cx="598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Example of Non-Clustered Index </a:t>
            </a:r>
            <a:endParaRPr lang="en-IN" sz="2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90F58-DE67-C1A3-6C92-7B9EB358BCC3}"/>
              </a:ext>
            </a:extLst>
          </p:cNvPr>
          <p:cNvSpPr txBox="1"/>
          <p:nvPr/>
        </p:nvSpPr>
        <p:spPr>
          <a:xfrm>
            <a:off x="1561672" y="1253446"/>
            <a:ext cx="8969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highlight>
                  <a:srgbClr val="FFFFFF"/>
                </a:highlight>
                <a:latin typeface="Arial Black" panose="020B0A04020102020204" pitchFamily="34" charset="0"/>
              </a:rPr>
              <a:t>A</a:t>
            </a: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</a:t>
            </a:r>
            <a:r>
              <a:rPr lang="en-US" sz="2000" b="0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nonclustered</a:t>
            </a: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 index “</a:t>
            </a:r>
            <a:r>
              <a:rPr lang="en-US" sz="2000" b="0" i="0" dirty="0" err="1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NIX_FTE_Name</a:t>
            </a:r>
            <a:r>
              <a:rPr lang="en-US" sz="20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” is created on the “Name” column in ascending order.</a:t>
            </a:r>
            <a:endParaRPr lang="en-IN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1378C-AFA7-FD20-02DE-0D78B412AE10}"/>
              </a:ext>
            </a:extLst>
          </p:cNvPr>
          <p:cNvSpPr txBox="1"/>
          <p:nvPr/>
        </p:nvSpPr>
        <p:spPr>
          <a:xfrm>
            <a:off x="1453793" y="2291137"/>
            <a:ext cx="2907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 Black" panose="020B0A04020102020204" pitchFamily="34" charset="0"/>
              </a:rPr>
              <a:t>Create Table</a:t>
            </a:r>
            <a:endParaRPr lang="en-IN" sz="2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CA8DD9-E162-0DCA-5643-912E495F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828" y="2654948"/>
            <a:ext cx="4522343" cy="372664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Create table Student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Roll_No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int primary key,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Name varchar(50),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Gender varchar(30),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Mob_No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bigint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(4,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afzal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'male', 9876543210 );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(3,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sudhir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'male', 9675432890 );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insert into Student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values (5,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zoya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', 'female', 8976453201 );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create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nonclustered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index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NIX_FTE_Name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on Student (Name ASC); </a:t>
            </a:r>
          </a:p>
        </p:txBody>
      </p:sp>
    </p:spTree>
    <p:extLst>
      <p:ext uri="{BB962C8B-B14F-4D97-AF65-F5344CB8AC3E}">
        <p14:creationId xmlns:p14="http://schemas.microsoft.com/office/powerpoint/2010/main" val="294162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B95167-D9FB-A533-4FB4-98415653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86840"/>
              </p:ext>
            </p:extLst>
          </p:nvPr>
        </p:nvGraphicFramePr>
        <p:xfrm>
          <a:off x="534256" y="137160"/>
          <a:ext cx="10510463" cy="626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803">
                  <a:extLst>
                    <a:ext uri="{9D8B030D-6E8A-4147-A177-3AD203B41FA5}">
                      <a16:colId xmlns:a16="http://schemas.microsoft.com/office/drawing/2014/main" val="1148862230"/>
                    </a:ext>
                  </a:extLst>
                </a:gridCol>
                <a:gridCol w="5631660">
                  <a:extLst>
                    <a:ext uri="{9D8B030D-6E8A-4147-A177-3AD203B41FA5}">
                      <a16:colId xmlns:a16="http://schemas.microsoft.com/office/drawing/2014/main" val="3568907135"/>
                    </a:ext>
                  </a:extLst>
                </a:gridCol>
              </a:tblGrid>
              <a:tr h="35168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Clustered Index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7030A0"/>
                          </a:solidFill>
                          <a:latin typeface="Arial Black" panose="020B0A04020102020204" pitchFamily="34" charset="0"/>
                        </a:rPr>
                        <a:t>Non – Clustered Index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28732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                Faster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Slower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22640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Requires less memory for operations.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Requires more memory for operations.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76439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clustered index is the main data.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index is the copy of data.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04827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 table can have only one clustered index.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 table can have multiple non-clustered indexes.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41564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clustered index has the inherent ability to store data on the disk.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 non-Clustered index does not have the inherent ability to store data on the disk.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36897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Pointers to block not data.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Index stores both the value and a pointer to the actual row that holds the data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4729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Leaf nodes are actual data itself.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Leaf nodes are not the actual data itself rather they only contain included columns.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870722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Clustered key defines the order of data within a table.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index key defines the order of data within the index.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74211"/>
                  </a:ext>
                </a:extLst>
              </a:tr>
              <a:tr h="86716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 Clustered index is a type of index in which table records are physically reordered to match the index.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 Non-Clustered index is a special type of index in which the logical order of the index does not match the physical stored order of the rows on the disk.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4884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size of The primary clustered index is large.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 size of the non-clustered index is compared relatively  smaller.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54076"/>
                  </a:ext>
                </a:extLst>
              </a:tr>
              <a:tr h="60701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Primary Keys of the table by default are clustered indexes.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400" b="0" i="0" u="none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composite key </a:t>
                      </a:r>
                      <a:r>
                        <a:rPr lang="en-US" sz="1400" b="0" i="0" kern="1200" dirty="0">
                          <a:solidFill>
                            <a:srgbClr val="7030A0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when used with unique constraints of the table act as the non-clustered index.</a:t>
                      </a:r>
                      <a:endParaRPr lang="en-IN" sz="1400" b="0" dirty="0">
                        <a:solidFill>
                          <a:srgbClr val="7030A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20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2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2C9BD-F718-F934-C4C8-C7FCE5A1A482}"/>
              </a:ext>
            </a:extLst>
          </p:cNvPr>
          <p:cNvSpPr/>
          <p:nvPr/>
        </p:nvSpPr>
        <p:spPr>
          <a:xfrm>
            <a:off x="2260315" y="2126750"/>
            <a:ext cx="732547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307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696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Pawar</dc:creator>
  <cp:lastModifiedBy>Narayan Pawar</cp:lastModifiedBy>
  <cp:revision>1</cp:revision>
  <dcterms:created xsi:type="dcterms:W3CDTF">2024-06-02T11:43:09Z</dcterms:created>
  <dcterms:modified xsi:type="dcterms:W3CDTF">2024-06-02T12:52:56Z</dcterms:modified>
</cp:coreProperties>
</file>