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622728" y="450574"/>
            <a:ext cx="7203220"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Explore </a:t>
            </a:r>
            <a:r>
              <a:rPr lang="en-IN" sz="3200" dirty="0" smtClean="0">
                <a:latin typeface="Arial" panose="020B0604020202020204" pitchFamily="34" charset="0"/>
                <a:cs typeface="Arial" panose="020B0604020202020204" pitchFamily="34" charset="0"/>
              </a:rPr>
              <a:t>Missing </a:t>
            </a:r>
            <a:r>
              <a:rPr lang="en-IN" sz="3200" dirty="0">
                <a:latin typeface="Arial" panose="020B0604020202020204" pitchFamily="34" charset="0"/>
                <a:cs typeface="Arial" panose="020B0604020202020204" pitchFamily="34" charset="0"/>
              </a:rPr>
              <a:t>V</a:t>
            </a:r>
            <a:r>
              <a:rPr lang="en-IN" sz="3200" dirty="0" smtClean="0">
                <a:latin typeface="Arial" panose="020B0604020202020204" pitchFamily="34" charset="0"/>
                <a:cs typeface="Arial" panose="020B0604020202020204" pitchFamily="34" charset="0"/>
              </a:rPr>
              <a:t>alues</a:t>
            </a:r>
            <a:endParaRPr lang="en-IN"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879956" y="1245862"/>
            <a:ext cx="3991532" cy="3677163"/>
          </a:xfrm>
          <a:prstGeom prst="rect">
            <a:avLst/>
          </a:prstGeom>
        </p:spPr>
      </p:pic>
      <p:sp>
        <p:nvSpPr>
          <p:cNvPr id="6" name="TextBox 5"/>
          <p:cNvSpPr txBox="1"/>
          <p:nvPr/>
        </p:nvSpPr>
        <p:spPr>
          <a:xfrm>
            <a:off x="5224338" y="1736035"/>
            <a:ext cx="4290723" cy="2585323"/>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Missing values in certain columns, often requiring employee input, might stem from uncategorized leads. Streamlining lead management can improve data collection, inform decision-making, and optimize lead conversion strategies. Further investigation is necessary to confirm this hypothesis.</a:t>
            </a:r>
          </a:p>
          <a:p>
            <a:endParaRPr lang="en-IN" dirty="0"/>
          </a:p>
        </p:txBody>
      </p:sp>
    </p:spTree>
    <p:extLst>
      <p:ext uri="{BB962C8B-B14F-4D97-AF65-F5344CB8AC3E}">
        <p14:creationId xmlns:p14="http://schemas.microsoft.com/office/powerpoint/2010/main" val="421895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7733"/>
            <a:ext cx="4306957" cy="3065499"/>
          </a:xfrm>
          <a:prstGeom prst="rect">
            <a:avLst/>
          </a:prstGeom>
        </p:spPr>
      </p:pic>
      <p:pic>
        <p:nvPicPr>
          <p:cNvPr id="5" name="Picture 4"/>
          <p:cNvPicPr>
            <a:picLocks noChangeAspect="1"/>
          </p:cNvPicPr>
          <p:nvPr/>
        </p:nvPicPr>
        <p:blipFill>
          <a:blip r:embed="rId3"/>
          <a:stretch>
            <a:fillRect/>
          </a:stretch>
        </p:blipFill>
        <p:spPr>
          <a:xfrm>
            <a:off x="4703907" y="1643270"/>
            <a:ext cx="5394250" cy="3896139"/>
          </a:xfrm>
          <a:prstGeom prst="rect">
            <a:avLst/>
          </a:prstGeom>
        </p:spPr>
      </p:pic>
    </p:spTree>
    <p:extLst>
      <p:ext uri="{BB962C8B-B14F-4D97-AF65-F5344CB8AC3E}">
        <p14:creationId xmlns:p14="http://schemas.microsoft.com/office/powerpoint/2010/main" val="217202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436" y="507360"/>
            <a:ext cx="4324954" cy="2238687"/>
          </a:xfrm>
          <a:prstGeom prst="rect">
            <a:avLst/>
          </a:prstGeom>
        </p:spPr>
      </p:pic>
      <p:pic>
        <p:nvPicPr>
          <p:cNvPr id="3" name="Picture 2"/>
          <p:cNvPicPr>
            <a:picLocks noChangeAspect="1"/>
          </p:cNvPicPr>
          <p:nvPr/>
        </p:nvPicPr>
        <p:blipFill>
          <a:blip r:embed="rId3"/>
          <a:stretch>
            <a:fillRect/>
          </a:stretch>
        </p:blipFill>
        <p:spPr>
          <a:xfrm>
            <a:off x="5007182" y="494108"/>
            <a:ext cx="3953427" cy="2143424"/>
          </a:xfrm>
          <a:prstGeom prst="rect">
            <a:avLst/>
          </a:prstGeom>
        </p:spPr>
      </p:pic>
      <p:pic>
        <p:nvPicPr>
          <p:cNvPr id="4" name="Picture 3"/>
          <p:cNvPicPr>
            <a:picLocks noChangeAspect="1"/>
          </p:cNvPicPr>
          <p:nvPr/>
        </p:nvPicPr>
        <p:blipFill>
          <a:blip r:embed="rId4"/>
          <a:stretch>
            <a:fillRect/>
          </a:stretch>
        </p:blipFill>
        <p:spPr>
          <a:xfrm>
            <a:off x="355436" y="3061303"/>
            <a:ext cx="3972479" cy="2219635"/>
          </a:xfrm>
          <a:prstGeom prst="rect">
            <a:avLst/>
          </a:prstGeom>
        </p:spPr>
      </p:pic>
      <p:pic>
        <p:nvPicPr>
          <p:cNvPr id="5" name="Picture 4"/>
          <p:cNvPicPr>
            <a:picLocks noChangeAspect="1"/>
          </p:cNvPicPr>
          <p:nvPr/>
        </p:nvPicPr>
        <p:blipFill>
          <a:blip r:embed="rId5"/>
          <a:stretch>
            <a:fillRect/>
          </a:stretch>
        </p:blipFill>
        <p:spPr>
          <a:xfrm>
            <a:off x="8152836" y="2850125"/>
            <a:ext cx="4039164" cy="2295845"/>
          </a:xfrm>
          <a:prstGeom prst="rect">
            <a:avLst/>
          </a:prstGeom>
        </p:spPr>
      </p:pic>
      <p:pic>
        <p:nvPicPr>
          <p:cNvPr id="6" name="Picture 5"/>
          <p:cNvPicPr>
            <a:picLocks noChangeAspect="1"/>
          </p:cNvPicPr>
          <p:nvPr/>
        </p:nvPicPr>
        <p:blipFill>
          <a:blip r:embed="rId6"/>
          <a:stretch>
            <a:fillRect/>
          </a:stretch>
        </p:blipFill>
        <p:spPr>
          <a:xfrm>
            <a:off x="4056514" y="4083784"/>
            <a:ext cx="4096322" cy="2124371"/>
          </a:xfrm>
          <a:prstGeom prst="rect">
            <a:avLst/>
          </a:prstGeom>
        </p:spPr>
      </p:pic>
    </p:spTree>
    <p:extLst>
      <p:ext uri="{BB962C8B-B14F-4D97-AF65-F5344CB8AC3E}">
        <p14:creationId xmlns:p14="http://schemas.microsoft.com/office/powerpoint/2010/main" val="380157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23179"/>
            <a:ext cx="5201376" cy="3496163"/>
          </a:xfrm>
          <a:prstGeom prst="rect">
            <a:avLst/>
          </a:prstGeom>
        </p:spPr>
      </p:pic>
      <p:pic>
        <p:nvPicPr>
          <p:cNvPr id="5" name="Picture 4"/>
          <p:cNvPicPr>
            <a:picLocks noChangeAspect="1"/>
          </p:cNvPicPr>
          <p:nvPr/>
        </p:nvPicPr>
        <p:blipFill>
          <a:blip r:embed="rId3"/>
          <a:stretch>
            <a:fillRect/>
          </a:stretch>
        </p:blipFill>
        <p:spPr>
          <a:xfrm>
            <a:off x="575832" y="3946278"/>
            <a:ext cx="6163535" cy="2543530"/>
          </a:xfrm>
          <a:prstGeom prst="rect">
            <a:avLst/>
          </a:prstGeom>
        </p:spPr>
      </p:pic>
      <p:pic>
        <p:nvPicPr>
          <p:cNvPr id="6" name="Picture 5"/>
          <p:cNvPicPr>
            <a:picLocks noChangeAspect="1"/>
          </p:cNvPicPr>
          <p:nvPr/>
        </p:nvPicPr>
        <p:blipFill>
          <a:blip r:embed="rId4"/>
          <a:stretch>
            <a:fillRect/>
          </a:stretch>
        </p:blipFill>
        <p:spPr>
          <a:xfrm>
            <a:off x="5552661" y="751680"/>
            <a:ext cx="4041913" cy="2054087"/>
          </a:xfrm>
          <a:prstGeom prst="rect">
            <a:avLst/>
          </a:prstGeom>
        </p:spPr>
      </p:pic>
    </p:spTree>
    <p:extLst>
      <p:ext uri="{BB962C8B-B14F-4D97-AF65-F5344CB8AC3E}">
        <p14:creationId xmlns:p14="http://schemas.microsoft.com/office/powerpoint/2010/main" val="163576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57809"/>
            <a:ext cx="8401878" cy="646331"/>
          </a:xfrm>
          <a:prstGeom prst="rect">
            <a:avLst/>
          </a:prstGeom>
          <a:noFill/>
        </p:spPr>
        <p:txBody>
          <a:bodyPr wrap="square" rtlCol="0">
            <a:spAutoFit/>
          </a:bodyPr>
          <a:lstStyle/>
          <a:p>
            <a:r>
              <a:rPr lang="en-GB" dirty="0"/>
              <a:t>How much of the missing values belong to the same people?</a:t>
            </a:r>
          </a:p>
          <a:p>
            <a:endParaRPr lang="en-IN" dirty="0"/>
          </a:p>
        </p:txBody>
      </p:sp>
      <p:pic>
        <p:nvPicPr>
          <p:cNvPr id="5" name="Picture 4"/>
          <p:cNvPicPr>
            <a:picLocks noChangeAspect="1"/>
          </p:cNvPicPr>
          <p:nvPr/>
        </p:nvPicPr>
        <p:blipFill>
          <a:blip r:embed="rId2"/>
          <a:stretch>
            <a:fillRect/>
          </a:stretch>
        </p:blipFill>
        <p:spPr>
          <a:xfrm>
            <a:off x="189022" y="855516"/>
            <a:ext cx="5429900" cy="3492394"/>
          </a:xfrm>
          <a:prstGeom prst="rect">
            <a:avLst/>
          </a:prstGeom>
        </p:spPr>
      </p:pic>
      <p:pic>
        <p:nvPicPr>
          <p:cNvPr id="6" name="Picture 5"/>
          <p:cNvPicPr>
            <a:picLocks noChangeAspect="1"/>
          </p:cNvPicPr>
          <p:nvPr/>
        </p:nvPicPr>
        <p:blipFill>
          <a:blip r:embed="rId3"/>
          <a:stretch>
            <a:fillRect/>
          </a:stretch>
        </p:blipFill>
        <p:spPr>
          <a:xfrm>
            <a:off x="5618922" y="3981886"/>
            <a:ext cx="6335009" cy="2657846"/>
          </a:xfrm>
          <a:prstGeom prst="rect">
            <a:avLst/>
          </a:prstGeom>
        </p:spPr>
      </p:pic>
    </p:spTree>
    <p:extLst>
      <p:ext uri="{BB962C8B-B14F-4D97-AF65-F5344CB8AC3E}">
        <p14:creationId xmlns:p14="http://schemas.microsoft.com/office/powerpoint/2010/main" val="66712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481" y="0"/>
            <a:ext cx="6954220" cy="4429743"/>
          </a:xfrm>
          <a:prstGeom prst="rect">
            <a:avLst/>
          </a:prstGeom>
        </p:spPr>
      </p:pic>
      <p:sp>
        <p:nvSpPr>
          <p:cNvPr id="5" name="TextBox 4"/>
          <p:cNvSpPr txBox="1"/>
          <p:nvPr/>
        </p:nvSpPr>
        <p:spPr>
          <a:xfrm>
            <a:off x="437321" y="4598505"/>
            <a:ext cx="10495722" cy="2031325"/>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There's a negative correlation between missing lead data and the conversion rate. Higher instances of missing data might signify incomplete or poorly managed lead information, leading to potential difficulties in accurately categorizing and nurturing leads.</a:t>
            </a:r>
          </a:p>
          <a:p>
            <a:r>
              <a:rPr lang="en-GB" dirty="0">
                <a:latin typeface="Arial" panose="020B0604020202020204" pitchFamily="34" charset="0"/>
                <a:cs typeface="Arial" panose="020B0604020202020204" pitchFamily="34" charset="0"/>
              </a:rPr>
              <a:t>Notably, there's one column, "Total Time Spent On Website," which has a stronger correlation with the target variable than the number of missing values columns. This suggests that it might be a better potential predictor than most of the other features.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97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322" y="331304"/>
            <a:ext cx="8772939" cy="369332"/>
          </a:xfrm>
          <a:prstGeom prst="rect">
            <a:avLst/>
          </a:prstGeom>
          <a:noFill/>
        </p:spPr>
        <p:txBody>
          <a:bodyPr wrap="square" rtlCol="0">
            <a:spAutoFit/>
          </a:bodyPr>
          <a:lstStyle/>
          <a:p>
            <a:r>
              <a:rPr lang="en-IN" dirty="0"/>
              <a:t>Exploratory Data Analysis</a:t>
            </a:r>
          </a:p>
        </p:txBody>
      </p:sp>
      <p:pic>
        <p:nvPicPr>
          <p:cNvPr id="5" name="Picture 4"/>
          <p:cNvPicPr>
            <a:picLocks noChangeAspect="1"/>
          </p:cNvPicPr>
          <p:nvPr/>
        </p:nvPicPr>
        <p:blipFill>
          <a:blip r:embed="rId2"/>
          <a:stretch>
            <a:fillRect/>
          </a:stretch>
        </p:blipFill>
        <p:spPr>
          <a:xfrm>
            <a:off x="126083" y="963460"/>
            <a:ext cx="4591691" cy="3181794"/>
          </a:xfrm>
          <a:prstGeom prst="rect">
            <a:avLst/>
          </a:prstGeom>
        </p:spPr>
      </p:pic>
      <p:pic>
        <p:nvPicPr>
          <p:cNvPr id="6" name="Picture 5"/>
          <p:cNvPicPr>
            <a:picLocks noChangeAspect="1"/>
          </p:cNvPicPr>
          <p:nvPr/>
        </p:nvPicPr>
        <p:blipFill>
          <a:blip r:embed="rId3"/>
          <a:stretch>
            <a:fillRect/>
          </a:stretch>
        </p:blipFill>
        <p:spPr>
          <a:xfrm>
            <a:off x="251791" y="4408078"/>
            <a:ext cx="6916115" cy="1238423"/>
          </a:xfrm>
          <a:prstGeom prst="rect">
            <a:avLst/>
          </a:prstGeom>
        </p:spPr>
      </p:pic>
    </p:spTree>
    <p:extLst>
      <p:ext uri="{BB962C8B-B14F-4D97-AF65-F5344CB8AC3E}">
        <p14:creationId xmlns:p14="http://schemas.microsoft.com/office/powerpoint/2010/main" val="238040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5690"/>
            <a:ext cx="6620799" cy="3286584"/>
          </a:xfrm>
          <a:prstGeom prst="rect">
            <a:avLst/>
          </a:prstGeom>
        </p:spPr>
      </p:pic>
      <p:pic>
        <p:nvPicPr>
          <p:cNvPr id="5" name="Picture 4"/>
          <p:cNvPicPr>
            <a:picLocks noChangeAspect="1"/>
          </p:cNvPicPr>
          <p:nvPr/>
        </p:nvPicPr>
        <p:blipFill>
          <a:blip r:embed="rId3"/>
          <a:stretch>
            <a:fillRect/>
          </a:stretch>
        </p:blipFill>
        <p:spPr>
          <a:xfrm>
            <a:off x="227316" y="3632038"/>
            <a:ext cx="6516009" cy="1343212"/>
          </a:xfrm>
          <a:prstGeom prst="rect">
            <a:avLst/>
          </a:prstGeom>
        </p:spPr>
      </p:pic>
    </p:spTree>
    <p:extLst>
      <p:ext uri="{BB962C8B-B14F-4D97-AF65-F5344CB8AC3E}">
        <p14:creationId xmlns:p14="http://schemas.microsoft.com/office/powerpoint/2010/main" val="40551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6694" y="154039"/>
            <a:ext cx="6611273" cy="3210373"/>
          </a:xfrm>
          <a:prstGeom prst="rect">
            <a:avLst/>
          </a:prstGeom>
        </p:spPr>
      </p:pic>
      <p:pic>
        <p:nvPicPr>
          <p:cNvPr id="5" name="Picture 4"/>
          <p:cNvPicPr>
            <a:picLocks noChangeAspect="1"/>
          </p:cNvPicPr>
          <p:nvPr/>
        </p:nvPicPr>
        <p:blipFill>
          <a:blip r:embed="rId3"/>
          <a:stretch>
            <a:fillRect/>
          </a:stretch>
        </p:blipFill>
        <p:spPr>
          <a:xfrm>
            <a:off x="1931046" y="3632989"/>
            <a:ext cx="6554115" cy="2534004"/>
          </a:xfrm>
          <a:prstGeom prst="rect">
            <a:avLst/>
          </a:prstGeom>
        </p:spPr>
      </p:pic>
    </p:spTree>
    <p:extLst>
      <p:ext uri="{BB962C8B-B14F-4D97-AF65-F5344CB8AC3E}">
        <p14:creationId xmlns:p14="http://schemas.microsoft.com/office/powerpoint/2010/main" val="2434793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7069"/>
            <a:ext cx="6516009" cy="3953427"/>
          </a:xfrm>
          <a:prstGeom prst="rect">
            <a:avLst/>
          </a:prstGeom>
        </p:spPr>
      </p:pic>
      <p:pic>
        <p:nvPicPr>
          <p:cNvPr id="5" name="Picture 4"/>
          <p:cNvPicPr>
            <a:picLocks noChangeAspect="1"/>
          </p:cNvPicPr>
          <p:nvPr/>
        </p:nvPicPr>
        <p:blipFill>
          <a:blip r:embed="rId3"/>
          <a:stretch>
            <a:fillRect/>
          </a:stretch>
        </p:blipFill>
        <p:spPr>
          <a:xfrm>
            <a:off x="3258004" y="3695259"/>
            <a:ext cx="6439799" cy="3162741"/>
          </a:xfrm>
          <a:prstGeom prst="rect">
            <a:avLst/>
          </a:prstGeom>
        </p:spPr>
      </p:pic>
    </p:spTree>
    <p:extLst>
      <p:ext uri="{BB962C8B-B14F-4D97-AF65-F5344CB8AC3E}">
        <p14:creationId xmlns:p14="http://schemas.microsoft.com/office/powerpoint/2010/main" val="28700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1631"/>
            <a:ext cx="6030167" cy="3334215"/>
          </a:xfrm>
          <a:prstGeom prst="rect">
            <a:avLst/>
          </a:prstGeom>
        </p:spPr>
      </p:pic>
      <p:pic>
        <p:nvPicPr>
          <p:cNvPr id="5" name="Picture 4"/>
          <p:cNvPicPr>
            <a:picLocks noChangeAspect="1"/>
          </p:cNvPicPr>
          <p:nvPr/>
        </p:nvPicPr>
        <p:blipFill>
          <a:blip r:embed="rId3"/>
          <a:stretch>
            <a:fillRect/>
          </a:stretch>
        </p:blipFill>
        <p:spPr>
          <a:xfrm>
            <a:off x="1850497" y="3505846"/>
            <a:ext cx="6582694" cy="2876951"/>
          </a:xfrm>
          <a:prstGeom prst="rect">
            <a:avLst/>
          </a:prstGeom>
        </p:spPr>
      </p:pic>
    </p:spTree>
    <p:extLst>
      <p:ext uri="{BB962C8B-B14F-4D97-AF65-F5344CB8AC3E}">
        <p14:creationId xmlns:p14="http://schemas.microsoft.com/office/powerpoint/2010/main" val="240243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67784"/>
            <a:ext cx="2905530" cy="2267266"/>
          </a:xfrm>
          <a:prstGeom prst="rect">
            <a:avLst/>
          </a:prstGeom>
        </p:spPr>
      </p:pic>
      <p:pic>
        <p:nvPicPr>
          <p:cNvPr id="5" name="Picture 4"/>
          <p:cNvPicPr>
            <a:picLocks noChangeAspect="1"/>
          </p:cNvPicPr>
          <p:nvPr/>
        </p:nvPicPr>
        <p:blipFill>
          <a:blip r:embed="rId3"/>
          <a:stretch>
            <a:fillRect/>
          </a:stretch>
        </p:blipFill>
        <p:spPr>
          <a:xfrm>
            <a:off x="7158079" y="1127739"/>
            <a:ext cx="2381582" cy="4134427"/>
          </a:xfrm>
          <a:prstGeom prst="rect">
            <a:avLst/>
          </a:prstGeom>
        </p:spPr>
      </p:pic>
      <p:pic>
        <p:nvPicPr>
          <p:cNvPr id="6" name="Picture 5"/>
          <p:cNvPicPr>
            <a:picLocks noChangeAspect="1"/>
          </p:cNvPicPr>
          <p:nvPr/>
        </p:nvPicPr>
        <p:blipFill>
          <a:blip r:embed="rId4"/>
          <a:stretch>
            <a:fillRect/>
          </a:stretch>
        </p:blipFill>
        <p:spPr>
          <a:xfrm>
            <a:off x="6217175" y="560919"/>
            <a:ext cx="3115110" cy="276264"/>
          </a:xfrm>
          <a:prstGeom prst="rect">
            <a:avLst/>
          </a:prstGeom>
        </p:spPr>
      </p:pic>
      <p:pic>
        <p:nvPicPr>
          <p:cNvPr id="7" name="Picture 6"/>
          <p:cNvPicPr>
            <a:picLocks noChangeAspect="1"/>
          </p:cNvPicPr>
          <p:nvPr/>
        </p:nvPicPr>
        <p:blipFill>
          <a:blip r:embed="rId5"/>
          <a:stretch>
            <a:fillRect/>
          </a:stretch>
        </p:blipFill>
        <p:spPr>
          <a:xfrm>
            <a:off x="1027867" y="2675253"/>
            <a:ext cx="6001588" cy="3086531"/>
          </a:xfrm>
          <a:prstGeom prst="rect">
            <a:avLst/>
          </a:prstGeom>
        </p:spPr>
      </p:pic>
    </p:spTree>
    <p:extLst>
      <p:ext uri="{BB962C8B-B14F-4D97-AF65-F5344CB8AC3E}">
        <p14:creationId xmlns:p14="http://schemas.microsoft.com/office/powerpoint/2010/main" val="3846029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146</Words>
  <Application>Microsoft Office PowerPoint</Application>
  <PresentationFormat>Widescreen</PresentationFormat>
  <Paragraphs>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cp:revision>
  <dcterms:created xsi:type="dcterms:W3CDTF">2024-04-23T18:09:36Z</dcterms:created>
  <dcterms:modified xsi:type="dcterms:W3CDTF">2024-04-25T08:13:14Z</dcterms:modified>
</cp:coreProperties>
</file>