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4" roundtripDataSignature="AMtx7mgqyZARu6ynzqu/hxGa6cmlBD+84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1A0CD98-0DE2-42DE-9DAE-5444FDEC572D}">
  <a:tblStyle styleId="{41A0CD98-0DE2-42DE-9DAE-5444FDEC572D}"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038648"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135" y="0"/>
            <a:ext cx="3038648"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8829675"/>
            <a:ext cx="3038648"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0" name="Google Shape;80;p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11: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47" name="Google Shape;147;p11: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5dafb9d07e_0_14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5dafb9d07e_0_146: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6" name="Google Shape;156;g15dafb9d07e_0_146: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5dafb9d07e_0_15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5dafb9d07e_0_158: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2" name="Google Shape;162;g15dafb9d07e_0_158: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592c605cd9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592c605cd9_0_0: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9" name="Google Shape;169;g1592c605cd9_0_0: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592c605cd9_0_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592c605cd9_0_8: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5" name="Google Shape;175;g1592c605cd9_0_8: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592c605cd9_0_1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592c605cd9_0_13: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1" name="Google Shape;181;g1592c605cd9_0_13: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2: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6" name="Google Shape;186;p1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3" name="Google Shape;193;p1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2: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9" name="Google Shape;89;p2: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3: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7" name="Google Shape;97;p3: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5dafb9d07e_0_16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5dafb9d07e_0_163: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5" name="Google Shape;105;g15dafb9d07e_0_163: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10" name="Google Shape;110;p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17" name="Google Shape;117;p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24" name="Google Shape;124;p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31" name="Google Shape;131;p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8: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39" name="Google Shape;139;p8:notes"/>
          <p:cNvSpPr txBox="1"/>
          <p:nvPr>
            <p:ph idx="12" type="sldNum"/>
          </p:nvPr>
        </p:nvSpPr>
        <p:spPr>
          <a:xfrm>
            <a:off x="3970135" y="8829675"/>
            <a:ext cx="3038501" cy="46518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73" name="Shape 73"/>
        <p:cNvGrpSpPr/>
        <p:nvPr/>
      </p:nvGrpSpPr>
      <p:grpSpPr>
        <a:xfrm>
          <a:off x="0" y="0"/>
          <a:ext cx="0" cy="0"/>
          <a:chOff x="0" y="0"/>
          <a:chExt cx="0" cy="0"/>
        </a:xfrm>
      </p:grpSpPr>
      <p:sp>
        <p:nvSpPr>
          <p:cNvPr id="74" name="Google Shape;74;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3"/>
          <p:cNvSpPr/>
          <p:nvPr>
            <p:ph idx="2" type="pic"/>
          </p:nvPr>
        </p:nvSpPr>
        <p:spPr>
          <a:xfrm>
            <a:off x="5183188" y="987425"/>
            <a:ext cx="6172200" cy="4873625"/>
          </a:xfrm>
          <a:prstGeom prst="rect">
            <a:avLst/>
          </a:prstGeom>
          <a:noFill/>
          <a:ln>
            <a:noFill/>
          </a:ln>
        </p:spPr>
      </p:sp>
      <p:sp>
        <p:nvSpPr>
          <p:cNvPr id="69" name="Google Shape;69;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PES University (@PESUniversity) | Twitter" id="15" name="Google Shape;15;p14"/>
          <p:cNvPicPr preferRelativeResize="0"/>
          <p:nvPr/>
        </p:nvPicPr>
        <p:blipFill rotWithShape="1">
          <a:blip r:embed="rId1">
            <a:alphaModFix/>
          </a:blip>
          <a:srcRect b="0" l="0" r="0" t="0"/>
          <a:stretch/>
        </p:blipFill>
        <p:spPr>
          <a:xfrm>
            <a:off x="10668000" y="230188"/>
            <a:ext cx="1066800" cy="106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aclanthology.org/W19-3804/" TargetMode="External"/><Relationship Id="rId4" Type="http://schemas.openxmlformats.org/officeDocument/2006/relationships/hyperlink" Target="https://arxiv.org/abs/1808.07231" TargetMode="External"/><Relationship Id="rId5" Type="http://schemas.openxmlformats.org/officeDocument/2006/relationships/hyperlink" Target="https://aclanthology.org/2016.gwc-1.19/"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www.jmir.org/2019/8/e14077/" TargetMode="External"/><Relationship Id="rId4" Type="http://schemas.openxmlformats.org/officeDocument/2006/relationships/hyperlink" Target="https://ieeexplore.ieee.org/abstract/document/7346686" TargetMode="External"/><Relationship Id="rId5" Type="http://schemas.openxmlformats.org/officeDocument/2006/relationships/hyperlink" Target="https://ieeexplore.ieee.org/abstract/document/9154183" TargetMode="External"/><Relationship Id="rId6" Type="http://schemas.openxmlformats.org/officeDocument/2006/relationships/hyperlink" Target="https://arxiv.org/abs/1906.08976"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www.emerald.com/insight/content/doi/10.1108/OIR-05-2017-0139/full/html" TargetMode="External"/><Relationship Id="rId4" Type="http://schemas.openxmlformats.org/officeDocument/2006/relationships/hyperlink" Target="https://ieeexplore.ieee.org/abstract/document/965383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arxiv.org/abs/1808.07231" TargetMode="External"/><Relationship Id="rId4" Type="http://schemas.openxmlformats.org/officeDocument/2006/relationships/hyperlink" Target="https://aclanthology.org/2016.gwc-1.19/" TargetMode="External"/><Relationship Id="rId5" Type="http://schemas.openxmlformats.org/officeDocument/2006/relationships/hyperlink" Target="https://www.jmir.org/2019/8/e14077/" TargetMode="External"/><Relationship Id="rId6" Type="http://schemas.openxmlformats.org/officeDocument/2006/relationships/hyperlink" Target="https://ieeexplore.ieee.org/abstract/document/7346686/" TargetMode="External"/><Relationship Id="rId7" Type="http://schemas.openxmlformats.org/officeDocument/2006/relationships/hyperlink" Target="https://ieeexplore.ieee.org/abstract/document/9154183/" TargetMode="External"/><Relationship Id="rId8" Type="http://schemas.openxmlformats.org/officeDocument/2006/relationships/hyperlink" Target="https://arxiv.org/abs/1906.0897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emerald.com/insight/content/doi/10.1108/OIR-05-2017-0139/full/html" TargetMode="External"/><Relationship Id="rId4" Type="http://schemas.openxmlformats.org/officeDocument/2006/relationships/hyperlink" Target="https://ieeexplore.ieee.org/abstract/document/96538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toptal.com/machine-learning/nlp-tutorial-text-classifica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
          <p:cNvPicPr preferRelativeResize="0"/>
          <p:nvPr/>
        </p:nvPicPr>
        <p:blipFill>
          <a:blip r:embed="rId3">
            <a:alphaModFix/>
          </a:blip>
          <a:stretch>
            <a:fillRect/>
          </a:stretch>
        </p:blipFill>
        <p:spPr>
          <a:xfrm>
            <a:off x="3059725" y="1167925"/>
            <a:ext cx="6072550" cy="5690075"/>
          </a:xfrm>
          <a:prstGeom prst="rect">
            <a:avLst/>
          </a:prstGeom>
          <a:noFill/>
          <a:ln>
            <a:noFill/>
          </a:ln>
        </p:spPr>
      </p:pic>
      <p:sp>
        <p:nvSpPr>
          <p:cNvPr id="83" name="Google Shape;83;p1"/>
          <p:cNvSpPr txBox="1"/>
          <p:nvPr/>
        </p:nvSpPr>
        <p:spPr>
          <a:xfrm>
            <a:off x="1270050" y="349250"/>
            <a:ext cx="9651900" cy="1908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800">
                <a:solidFill>
                  <a:schemeClr val="dk1"/>
                </a:solidFill>
              </a:rPr>
              <a:t>UE20CS302: Machine Intelligence</a:t>
            </a:r>
            <a:endParaRPr b="1" sz="4000">
              <a:solidFill>
                <a:srgbClr val="FF0000"/>
              </a:solidFill>
              <a:latin typeface="Trebuchet MS"/>
              <a:ea typeface="Trebuchet MS"/>
              <a:cs typeface="Trebuchet MS"/>
              <a:sym typeface="Trebuchet MS"/>
            </a:endParaRPr>
          </a:p>
          <a:p>
            <a:pPr indent="0" lvl="0" marL="0" rtl="0" algn="ctr">
              <a:spcBef>
                <a:spcPts val="0"/>
              </a:spcBef>
              <a:spcAft>
                <a:spcPts val="0"/>
              </a:spcAft>
              <a:buNone/>
            </a:pPr>
            <a:r>
              <a:rPr b="1" lang="en-US" sz="2800">
                <a:solidFill>
                  <a:schemeClr val="dk1"/>
                </a:solidFill>
                <a:latin typeface="Trebuchet MS"/>
                <a:ea typeface="Trebuchet MS"/>
                <a:cs typeface="Trebuchet MS"/>
                <a:sym typeface="Trebuchet MS"/>
              </a:rPr>
              <a:t>Project Phase – 1</a:t>
            </a:r>
            <a:endParaRPr b="1" sz="2800">
              <a:solidFill>
                <a:schemeClr val="dk1"/>
              </a:solidFill>
            </a:endParaRPr>
          </a:p>
          <a:p>
            <a:pPr indent="0" lvl="0" marL="0" rtl="0" algn="ctr">
              <a:spcBef>
                <a:spcPts val="0"/>
              </a:spcBef>
              <a:spcAft>
                <a:spcPts val="0"/>
              </a:spcAft>
              <a:buNone/>
            </a:pPr>
            <a:r>
              <a:t/>
            </a:r>
            <a:endParaRPr sz="2800">
              <a:solidFill>
                <a:schemeClr val="dk1"/>
              </a:solidFill>
            </a:endParaRPr>
          </a:p>
          <a:p>
            <a:pPr indent="0" lvl="0" marL="0" rtl="0" algn="ctr">
              <a:spcBef>
                <a:spcPts val="0"/>
              </a:spcBef>
              <a:spcAft>
                <a:spcPts val="0"/>
              </a:spcAft>
              <a:buClr>
                <a:schemeClr val="dk1"/>
              </a:buClr>
              <a:buFont typeface="Arial"/>
              <a:buNone/>
            </a:pPr>
            <a:r>
              <a:t/>
            </a:r>
            <a:endParaRPr sz="2800">
              <a:solidFill>
                <a:schemeClr val="dk1"/>
              </a:solidFill>
            </a:endParaRPr>
          </a:p>
        </p:txBody>
      </p:sp>
      <p:sp>
        <p:nvSpPr>
          <p:cNvPr id="84" name="Google Shape;84;p1"/>
          <p:cNvSpPr/>
          <p:nvPr/>
        </p:nvSpPr>
        <p:spPr>
          <a:xfrm>
            <a:off x="0" y="4667250"/>
            <a:ext cx="12192000" cy="1206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
          <p:cNvSpPr txBox="1"/>
          <p:nvPr/>
        </p:nvSpPr>
        <p:spPr>
          <a:xfrm>
            <a:off x="1669575" y="4667250"/>
            <a:ext cx="9033000" cy="224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Font typeface="Arial"/>
              <a:buNone/>
            </a:pPr>
            <a:r>
              <a:rPr lang="en-US" sz="2400">
                <a:solidFill>
                  <a:schemeClr val="dk1"/>
                </a:solidFill>
                <a:latin typeface="Trebuchet MS"/>
                <a:ea typeface="Trebuchet MS"/>
                <a:cs typeface="Trebuchet MS"/>
                <a:sym typeface="Trebuchet MS"/>
              </a:rPr>
              <a:t>Project Title   :</a:t>
            </a:r>
            <a:r>
              <a:rPr lang="en-US" sz="2400">
                <a:solidFill>
                  <a:srgbClr val="E6337A"/>
                </a:solidFill>
                <a:latin typeface="Trebuchet MS"/>
                <a:ea typeface="Trebuchet MS"/>
                <a:cs typeface="Trebuchet MS"/>
                <a:sym typeface="Trebuchet MS"/>
              </a:rPr>
              <a:t> Gender Bias Detection using Sentiment Analysis</a:t>
            </a:r>
            <a:r>
              <a:rPr lang="en-US" sz="2400">
                <a:solidFill>
                  <a:srgbClr val="FF0000"/>
                </a:solidFill>
                <a:latin typeface="Trebuchet MS"/>
                <a:ea typeface="Trebuchet MS"/>
                <a:cs typeface="Trebuchet MS"/>
                <a:sym typeface="Trebuchet MS"/>
              </a:rPr>
              <a:t> </a:t>
            </a:r>
            <a:endParaRPr sz="2400">
              <a:solidFill>
                <a:srgbClr val="FF0000"/>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lang="en-US" sz="2400">
                <a:solidFill>
                  <a:schemeClr val="dk1"/>
                </a:solidFill>
                <a:latin typeface="Trebuchet MS"/>
                <a:ea typeface="Trebuchet MS"/>
                <a:cs typeface="Trebuchet MS"/>
                <a:sym typeface="Trebuchet MS"/>
              </a:rPr>
              <a:t>Project ID       :                       </a:t>
            </a:r>
            <a:endParaRPr sz="2400">
              <a:solidFill>
                <a:srgbClr val="E6337A"/>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lang="en-US" sz="2400">
                <a:solidFill>
                  <a:schemeClr val="dk1"/>
                </a:solidFill>
                <a:latin typeface="Trebuchet MS"/>
                <a:ea typeface="Trebuchet MS"/>
                <a:cs typeface="Trebuchet MS"/>
                <a:sym typeface="Trebuchet MS"/>
              </a:rPr>
              <a:t>Project Team  : </a:t>
            </a:r>
            <a:r>
              <a:rPr lang="en-US" sz="2400">
                <a:solidFill>
                  <a:srgbClr val="E6337A"/>
                </a:solidFill>
                <a:latin typeface="Trebuchet MS"/>
                <a:ea typeface="Trebuchet MS"/>
                <a:cs typeface="Trebuchet MS"/>
                <a:sym typeface="Trebuchet MS"/>
              </a:rPr>
              <a:t>Titans</a:t>
            </a:r>
            <a:endParaRPr sz="2000">
              <a:solidFill>
                <a:srgbClr val="E6337A"/>
              </a:solidFill>
            </a:endParaRPr>
          </a:p>
          <a:p>
            <a:pPr indent="0" lvl="0" marL="0" rtl="0" algn="l">
              <a:spcBef>
                <a:spcPts val="0"/>
              </a:spcBef>
              <a:spcAft>
                <a:spcPts val="0"/>
              </a:spcAft>
              <a:buClr>
                <a:schemeClr val="dk1"/>
              </a:buClr>
              <a:buFont typeface="Arial"/>
              <a:buNone/>
            </a:pPr>
            <a:r>
              <a:t/>
            </a:r>
            <a:endParaRPr sz="24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t/>
            </a:r>
            <a:endParaRPr sz="2400">
              <a:solidFill>
                <a:srgbClr val="0033CC"/>
              </a:solidFill>
              <a:latin typeface="Trebuchet MS"/>
              <a:ea typeface="Trebuchet MS"/>
              <a:cs typeface="Trebuchet MS"/>
              <a:sym typeface="Trebuchet MS"/>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1"/>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0" name="Google Shape;150;p11"/>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References</a:t>
            </a:r>
            <a:endParaRPr/>
          </a:p>
        </p:txBody>
      </p:sp>
      <p:sp>
        <p:nvSpPr>
          <p:cNvPr id="151" name="Google Shape;151;p11"/>
          <p:cNvSpPr txBox="1"/>
          <p:nvPr/>
        </p:nvSpPr>
        <p:spPr>
          <a:xfrm>
            <a:off x="1828800" y="2274892"/>
            <a:ext cx="10058400" cy="427830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12700" lvl="0" marL="342900"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265113" lvl="1" marL="1077913" marR="0" rtl="0" algn="just">
              <a:spcBef>
                <a:spcPts val="480"/>
              </a:spcBef>
              <a:spcAft>
                <a:spcPts val="0"/>
              </a:spcAft>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spcBef>
                <a:spcPts val="400"/>
              </a:spcBef>
              <a:spcAft>
                <a:spcPts val="0"/>
              </a:spcAft>
              <a:buNone/>
            </a:pPr>
            <a:r>
              <a:t/>
            </a:r>
            <a:endParaRPr sz="2000">
              <a:solidFill>
                <a:schemeClr val="dk1"/>
              </a:solidFill>
              <a:latin typeface="Trebuchet MS"/>
              <a:ea typeface="Trebuchet MS"/>
              <a:cs typeface="Trebuchet MS"/>
              <a:sym typeface="Trebuchet MS"/>
            </a:endParaRPr>
          </a:p>
        </p:txBody>
      </p:sp>
      <p:sp>
        <p:nvSpPr>
          <p:cNvPr id="152" name="Google Shape;152;p11"/>
          <p:cNvSpPr txBox="1"/>
          <p:nvPr/>
        </p:nvSpPr>
        <p:spPr>
          <a:xfrm>
            <a:off x="523875" y="1841500"/>
            <a:ext cx="11175900" cy="3879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Chaloner, Kaytlin, and Alfredo Maldonado. "Measuring gender bias in word embeddings across domains and discovering new gender bias word categories." In Proceedings of the First Workshop on Gender Bias in Natural Language Processing, pp. 25-32. 2019</a:t>
            </a:r>
            <a:endParaRPr sz="2400">
              <a:solidFill>
                <a:schemeClr val="dk1"/>
              </a:solidFill>
              <a:latin typeface="Trebuchet MS"/>
              <a:ea typeface="Trebuchet MS"/>
              <a:cs typeface="Trebuchet MS"/>
              <a:sym typeface="Trebuchet MS"/>
            </a:endParaRPr>
          </a:p>
          <a:p>
            <a:pPr indent="-381000" lvl="0" marL="457200" rtl="0" algn="l">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Park, Ji Ho, Jamin Shin, and Pascale Fung. "Reducing gender bias in abusive language detection." arXiv preprint arXiv:1808.07231 (2018).</a:t>
            </a:r>
            <a:endParaRPr sz="2400">
              <a:solidFill>
                <a:schemeClr val="dk1"/>
              </a:solidFill>
              <a:latin typeface="Trebuchet MS"/>
              <a:ea typeface="Trebuchet MS"/>
              <a:cs typeface="Trebuchet MS"/>
              <a:sym typeface="Trebuchet MS"/>
            </a:endParaRPr>
          </a:p>
          <a:p>
            <a:pPr indent="-381000" lvl="0" marL="457200" rtl="0" algn="l">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Hicks, Amanda, Michael Rutherford, Christiane Fellbaum, and Jiang Bian. "An analysis of WordNet’s coverage of gender identity using Twitter and the National Transgender Discrimination Survey." In Proceedings of the 8th Global WordNet Conference (GWC), pp. 123-130. 2016.</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5dafb9d07e_0_146"/>
          <p:cNvSpPr txBox="1"/>
          <p:nvPr/>
        </p:nvSpPr>
        <p:spPr>
          <a:xfrm>
            <a:off x="714375" y="1333500"/>
            <a:ext cx="11080800" cy="53565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Garcia-Rudolph, Alejandro, Sara Laxe, Joan Saurí, and Montserrat Bernabeu Guitart. "Stroke survivors on twitter: sentiment and topic analysis from a gender perspective." Journal of medical Internet research 21, no. 8 (2019): e14077.</a:t>
            </a:r>
            <a:endParaRPr sz="2400">
              <a:solidFill>
                <a:schemeClr val="dk1"/>
              </a:solidFill>
              <a:latin typeface="Trebuchet MS"/>
              <a:ea typeface="Trebuchet MS"/>
              <a:cs typeface="Trebuchet MS"/>
              <a:sym typeface="Trebuchet MS"/>
            </a:endParaRPr>
          </a:p>
          <a:p>
            <a:pPr indent="-381000" lvl="0" marL="457200" rtl="0" algn="l">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Venugopalan, Manju, and Deepa Gupta. "Exploring sentiment analysis on twitter data." In 2015 eighth international conference on contemporary computing (IC3), pp. 241-247. IEEE, 2015.</a:t>
            </a:r>
            <a:endParaRPr sz="2400">
              <a:solidFill>
                <a:schemeClr val="dk1"/>
              </a:solidFill>
              <a:latin typeface="Trebuchet MS"/>
              <a:ea typeface="Trebuchet MS"/>
              <a:cs typeface="Trebuchet MS"/>
              <a:sym typeface="Trebuchet MS"/>
            </a:endParaRPr>
          </a:p>
          <a:p>
            <a:pPr indent="-381000" lvl="0" marL="457200" rtl="0" algn="l">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Mandloi, Lokesh, and Ruchi Patel. "Twitter sentiments analysis using machine learninig methods." In 2020 International Conference for Emerging Technology (INCET), pp. 1-5. IEEE, 2020.</a:t>
            </a:r>
            <a:endParaRPr sz="2400">
              <a:solidFill>
                <a:schemeClr val="dk1"/>
              </a:solidFill>
              <a:latin typeface="Trebuchet MS"/>
              <a:ea typeface="Trebuchet MS"/>
              <a:cs typeface="Trebuchet MS"/>
              <a:sym typeface="Trebuchet MS"/>
            </a:endParaRPr>
          </a:p>
          <a:p>
            <a:pPr indent="-381000" lvl="0" marL="457200" rtl="0" algn="l">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Sun, Tony, Andrew Gaut, Shirlyn Tang, Yuxin Huang, Mai ElSherief, Jieyu Zhao, Diba Mirza, Elizabeth Belding, Kai-Wei Chang, and William Yang Wang. "Mitigating gender bias in natural language processing: Literature review." arXiv preprint arXiv:1906.08976 (2019).</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5dafb9d07e_0_158"/>
          <p:cNvSpPr txBox="1"/>
          <p:nvPr/>
        </p:nvSpPr>
        <p:spPr>
          <a:xfrm>
            <a:off x="698500" y="1603375"/>
            <a:ext cx="1074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65" name="Google Shape;165;g15dafb9d07e_0_158"/>
          <p:cNvSpPr txBox="1"/>
          <p:nvPr/>
        </p:nvSpPr>
        <p:spPr>
          <a:xfrm>
            <a:off x="555625" y="1412875"/>
            <a:ext cx="11017200" cy="2401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US" sz="2400">
                <a:solidFill>
                  <a:schemeClr val="dk1"/>
                </a:solidFill>
                <a:latin typeface="Trebuchet MS"/>
                <a:ea typeface="Trebuchet MS"/>
                <a:cs typeface="Trebuchet MS"/>
                <a:sym typeface="Trebuchet MS"/>
              </a:rPr>
              <a:t>Thelwall, Mike. "Gender bias in sentiment analysis." Online Information Review (2018).</a:t>
            </a:r>
            <a:endParaRPr sz="2400">
              <a:solidFill>
                <a:schemeClr val="dk1"/>
              </a:solidFill>
              <a:latin typeface="Trebuchet MS"/>
              <a:ea typeface="Trebuchet MS"/>
              <a:cs typeface="Trebuchet MS"/>
              <a:sym typeface="Trebuchet MS"/>
            </a:endParaRPr>
          </a:p>
          <a:p>
            <a:pPr indent="-292100" lvl="0" marL="457200" rtl="0" algn="l">
              <a:spcBef>
                <a:spcPts val="0"/>
              </a:spcBef>
              <a:spcAft>
                <a:spcPts val="0"/>
              </a:spcAft>
              <a:buClr>
                <a:srgbClr val="222222"/>
              </a:buClr>
              <a:buSzPts val="1000"/>
              <a:buChar char="●"/>
            </a:pPr>
            <a:r>
              <a:rPr lang="en-US" sz="2400">
                <a:solidFill>
                  <a:schemeClr val="dk1"/>
                </a:solidFill>
                <a:latin typeface="Trebuchet MS"/>
                <a:ea typeface="Trebuchet MS"/>
                <a:cs typeface="Trebuchet MS"/>
                <a:sym typeface="Trebuchet MS"/>
              </a:rPr>
              <a:t>Asyrofi, Muhammad Hilmi, Zhou Yang, Imam Nur Bani Yusuf, Hong Jin Kang, Ferdian Thung, and David Lo. "Biasfinder: Metamorphic test generation to uncover bias for sentiment analysis systems." IEEE Transactions on Software Engineering (2021).</a:t>
            </a:r>
            <a:endParaRPr sz="1000">
              <a:solidFill>
                <a:srgbClr val="222222"/>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graphicFrame>
        <p:nvGraphicFramePr>
          <p:cNvPr id="171" name="Google Shape;171;g1592c605cd9_0_0"/>
          <p:cNvGraphicFramePr/>
          <p:nvPr/>
        </p:nvGraphicFramePr>
        <p:xfrm>
          <a:off x="152400" y="152400"/>
          <a:ext cx="3000000" cy="3000000"/>
        </p:xfrm>
        <a:graphic>
          <a:graphicData uri="http://schemas.openxmlformats.org/drawingml/2006/table">
            <a:tbl>
              <a:tblPr>
                <a:noFill/>
                <a:tableStyleId>{41A0CD98-0DE2-42DE-9DAE-5444FDEC572D}</a:tableStyleId>
              </a:tblPr>
              <a:tblGrid>
                <a:gridCol w="304800"/>
                <a:gridCol w="1385225"/>
                <a:gridCol w="895350"/>
                <a:gridCol w="1824700"/>
                <a:gridCol w="2726875"/>
                <a:gridCol w="3458950"/>
              </a:tblGrid>
              <a:tr h="12700">
                <a:tc>
                  <a:txBody>
                    <a:bodyPr/>
                    <a:lstStyle/>
                    <a:p>
                      <a:pPr indent="0" lvl="0" marL="0" rtl="0" algn="l">
                        <a:spcBef>
                          <a:spcPts val="0"/>
                        </a:spcBef>
                        <a:spcAft>
                          <a:spcPts val="0"/>
                        </a:spcAft>
                        <a:buNone/>
                      </a:pPr>
                      <a:r>
                        <a:rPr b="1" lang="en-US" sz="1100">
                          <a:highlight>
                            <a:srgbClr val="FFFF00"/>
                          </a:highlight>
                        </a:rPr>
                        <a:t>SL. NO</a:t>
                      </a:r>
                      <a:endParaRPr b="1" sz="1100">
                        <a:highlight>
                          <a:srgbClr val="FFFF00"/>
                        </a:highlight>
                      </a:endParaRPr>
                    </a:p>
                  </a:txBody>
                  <a:tcPr marT="63500" marB="63500" marR="63500" marL="63500">
                    <a:solidFill>
                      <a:srgbClr val="FFFF00"/>
                    </a:solidFill>
                  </a:tcPr>
                </a:tc>
                <a:tc>
                  <a:txBody>
                    <a:bodyPr/>
                    <a:lstStyle/>
                    <a:p>
                      <a:pPr indent="0" lvl="0" marL="0" rtl="0" algn="l">
                        <a:spcBef>
                          <a:spcPts val="0"/>
                        </a:spcBef>
                        <a:spcAft>
                          <a:spcPts val="0"/>
                        </a:spcAft>
                        <a:buNone/>
                      </a:pPr>
                      <a:r>
                        <a:rPr b="1" lang="en-US" sz="1100">
                          <a:highlight>
                            <a:srgbClr val="FFFF00"/>
                          </a:highlight>
                        </a:rPr>
                        <a:t>Paper titled</a:t>
                      </a:r>
                      <a:endParaRPr sz="1100"/>
                    </a:p>
                  </a:txBody>
                  <a:tcPr marT="63500" marB="63500" marR="63500" marL="63500">
                    <a:solidFill>
                      <a:srgbClr val="FFFF00"/>
                    </a:solidFill>
                  </a:tcPr>
                </a:tc>
                <a:tc>
                  <a:txBody>
                    <a:bodyPr/>
                    <a:lstStyle/>
                    <a:p>
                      <a:pPr indent="0" lvl="0" marL="0" rtl="0" algn="l">
                        <a:spcBef>
                          <a:spcPts val="0"/>
                        </a:spcBef>
                        <a:spcAft>
                          <a:spcPts val="0"/>
                        </a:spcAft>
                        <a:buNone/>
                      </a:pPr>
                      <a:r>
                        <a:rPr b="1" lang="en-US" sz="1100">
                          <a:highlight>
                            <a:srgbClr val="FFFF00"/>
                          </a:highlight>
                        </a:rPr>
                        <a:t>Year of publication</a:t>
                      </a:r>
                      <a:endParaRPr b="1" sz="1100">
                        <a:highlight>
                          <a:srgbClr val="FFFF00"/>
                        </a:highlight>
                      </a:endParaRPr>
                    </a:p>
                  </a:txBody>
                  <a:tcPr marT="63500" marB="63500" marR="63500" marL="63500">
                    <a:solidFill>
                      <a:srgbClr val="FFFF00"/>
                    </a:solidFill>
                  </a:tcPr>
                </a:tc>
                <a:tc>
                  <a:txBody>
                    <a:bodyPr/>
                    <a:lstStyle/>
                    <a:p>
                      <a:pPr indent="0" lvl="0" marL="0" rtl="0" algn="l">
                        <a:spcBef>
                          <a:spcPts val="0"/>
                        </a:spcBef>
                        <a:spcAft>
                          <a:spcPts val="0"/>
                        </a:spcAft>
                        <a:buNone/>
                      </a:pPr>
                      <a:r>
                        <a:rPr b="1" lang="en-US" sz="1100">
                          <a:highlight>
                            <a:srgbClr val="FFFF00"/>
                          </a:highlight>
                        </a:rPr>
                        <a:t>Methodology</a:t>
                      </a:r>
                      <a:endParaRPr b="1" sz="1100">
                        <a:highlight>
                          <a:srgbClr val="FFFF00"/>
                        </a:highlight>
                      </a:endParaRPr>
                    </a:p>
                  </a:txBody>
                  <a:tcPr marT="63500" marB="63500" marR="63500" marL="63500">
                    <a:solidFill>
                      <a:srgbClr val="FFFF00"/>
                    </a:solidFill>
                  </a:tcPr>
                </a:tc>
                <a:tc>
                  <a:txBody>
                    <a:bodyPr/>
                    <a:lstStyle/>
                    <a:p>
                      <a:pPr indent="0" lvl="0" marL="0" rtl="0" algn="l">
                        <a:spcBef>
                          <a:spcPts val="0"/>
                        </a:spcBef>
                        <a:spcAft>
                          <a:spcPts val="0"/>
                        </a:spcAft>
                        <a:buNone/>
                      </a:pPr>
                      <a:r>
                        <a:rPr b="1" lang="en-US" sz="1100">
                          <a:highlight>
                            <a:srgbClr val="FFFF00"/>
                          </a:highlight>
                        </a:rPr>
                        <a:t>Drawback</a:t>
                      </a:r>
                      <a:endParaRPr b="1" sz="1100">
                        <a:highlight>
                          <a:srgbClr val="FFFF00"/>
                        </a:highlight>
                      </a:endParaRPr>
                    </a:p>
                  </a:txBody>
                  <a:tcPr marT="63500" marB="63500" marR="63500" marL="63500">
                    <a:solidFill>
                      <a:srgbClr val="FFFF00"/>
                    </a:solidFill>
                  </a:tcPr>
                </a:tc>
                <a:tc>
                  <a:txBody>
                    <a:bodyPr/>
                    <a:lstStyle/>
                    <a:p>
                      <a:pPr indent="0" lvl="0" marL="0" rtl="0" algn="l">
                        <a:spcBef>
                          <a:spcPts val="0"/>
                        </a:spcBef>
                        <a:spcAft>
                          <a:spcPts val="0"/>
                        </a:spcAft>
                        <a:buNone/>
                      </a:pPr>
                      <a:r>
                        <a:rPr b="1" lang="en-US" sz="1100">
                          <a:highlight>
                            <a:srgbClr val="FFFF00"/>
                          </a:highlight>
                        </a:rPr>
                        <a:t>Comments</a:t>
                      </a:r>
                      <a:endParaRPr b="1" sz="1100">
                        <a:highlight>
                          <a:srgbClr val="FFFF00"/>
                        </a:highlight>
                      </a:endParaRPr>
                    </a:p>
                  </a:txBody>
                  <a:tcPr marT="63500" marB="63500" marR="63500" marL="63500">
                    <a:solidFill>
                      <a:srgbClr val="FFFF00"/>
                    </a:solidFill>
                  </a:tcPr>
                </a:tc>
              </a:tr>
              <a:tr h="1028700">
                <a:tc>
                  <a:txBody>
                    <a:bodyPr/>
                    <a:lstStyle/>
                    <a:p>
                      <a:pPr indent="0" lvl="0" marL="0" rtl="0" algn="l">
                        <a:spcBef>
                          <a:spcPts val="0"/>
                        </a:spcBef>
                        <a:spcAft>
                          <a:spcPts val="0"/>
                        </a:spcAft>
                        <a:buNone/>
                      </a:pPr>
                      <a:r>
                        <a:rPr lang="en-US" sz="1100"/>
                        <a:t>1</a:t>
                      </a:r>
                      <a:endParaRPr sz="1100"/>
                    </a:p>
                  </a:txBody>
                  <a:tcPr marT="63500" marB="63500" marR="63500" marL="63500"/>
                </a:tc>
                <a:tc>
                  <a:txBody>
                    <a:bodyPr/>
                    <a:lstStyle/>
                    <a:p>
                      <a:pPr indent="0" lvl="0" marL="0" rtl="0" algn="l">
                        <a:spcBef>
                          <a:spcPts val="0"/>
                        </a:spcBef>
                        <a:spcAft>
                          <a:spcPts val="0"/>
                        </a:spcAft>
                        <a:buNone/>
                      </a:pPr>
                      <a:r>
                        <a:rPr lang="en-US" sz="1100" u="sng">
                          <a:solidFill>
                            <a:srgbClr val="1155CC"/>
                          </a:solidFill>
                          <a:hlinkClick r:id="rId3">
                            <a:extLst>
                              <a:ext uri="{A12FA001-AC4F-418D-AE19-62706E023703}">
                                <ahyp:hlinkClr val="tx"/>
                              </a:ext>
                            </a:extLst>
                          </a:hlinkClick>
                        </a:rPr>
                        <a:t>Measuring Gender Bias in Word Embeddings across Domains and Discovering New Gender Bias Word Categories</a:t>
                      </a:r>
                      <a:endParaRPr sz="1100"/>
                    </a:p>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US" sz="1100"/>
                        <a:t>2019</a:t>
                      </a:r>
                      <a:endParaRPr sz="1100"/>
                    </a:p>
                  </a:txBody>
                  <a:tcPr marT="63500" marB="63500" marR="63500" marL="63500"/>
                </a:tc>
                <a:tc>
                  <a:txBody>
                    <a:bodyPr/>
                    <a:lstStyle/>
                    <a:p>
                      <a:pPr indent="0" lvl="0" marL="0" rtl="0" algn="l">
                        <a:spcBef>
                          <a:spcPts val="0"/>
                        </a:spcBef>
                        <a:spcAft>
                          <a:spcPts val="0"/>
                        </a:spcAft>
                        <a:buNone/>
                      </a:pPr>
                      <a:r>
                        <a:rPr lang="en-US" sz="1100"/>
                        <a:t>WEAT bias detection</a:t>
                      </a:r>
                      <a:endParaRPr sz="1100"/>
                    </a:p>
                  </a:txBody>
                  <a:tcPr marT="63500" marB="63500" marR="63500" marL="63500"/>
                </a:tc>
                <a:tc>
                  <a:txBody>
                    <a:bodyPr/>
                    <a:lstStyle/>
                    <a:p>
                      <a:pPr indent="0" lvl="0" marL="0" rtl="0" algn="l">
                        <a:spcBef>
                          <a:spcPts val="0"/>
                        </a:spcBef>
                        <a:spcAft>
                          <a:spcPts val="0"/>
                        </a:spcAft>
                        <a:buNone/>
                      </a:pPr>
                      <a:r>
                        <a:rPr lang="en-US" sz="1100"/>
                        <a:t>Ambiguity to distinguish between harmless gender-associated words and harmful gender-biased words</a:t>
                      </a:r>
                      <a:endParaRPr sz="1100"/>
                    </a:p>
                  </a:txBody>
                  <a:tcPr marT="63500" marB="63500" marR="63500" marL="63500"/>
                </a:tc>
                <a:tc>
                  <a:txBody>
                    <a:bodyPr/>
                    <a:lstStyle/>
                    <a:p>
                      <a:pPr indent="0" lvl="0" marL="0" rtl="0" algn="l">
                        <a:spcBef>
                          <a:spcPts val="0"/>
                        </a:spcBef>
                        <a:spcAft>
                          <a:spcPts val="0"/>
                        </a:spcAft>
                        <a:buNone/>
                      </a:pPr>
                      <a:r>
                        <a:rPr lang="en-US" sz="1100"/>
                        <a:t>Novel method of discovering gender-associated word categories by clustering and embeddings validated through WEAT hypothesis testing mechanism</a:t>
                      </a:r>
                      <a:endParaRPr sz="1100"/>
                    </a:p>
                  </a:txBody>
                  <a:tcPr marT="63500" marB="63500" marR="63500" marL="63500"/>
                </a:tc>
              </a:tr>
              <a:tr h="1946750">
                <a:tc>
                  <a:txBody>
                    <a:bodyPr/>
                    <a:lstStyle/>
                    <a:p>
                      <a:pPr indent="0" lvl="0" marL="0" rtl="0" algn="l">
                        <a:spcBef>
                          <a:spcPts val="0"/>
                        </a:spcBef>
                        <a:spcAft>
                          <a:spcPts val="0"/>
                        </a:spcAft>
                        <a:buNone/>
                      </a:pPr>
                      <a:r>
                        <a:rPr lang="en-US" sz="1100"/>
                        <a:t>2</a:t>
                      </a:r>
                      <a:endParaRPr sz="1100"/>
                    </a:p>
                  </a:txBody>
                  <a:tcPr marT="63500" marB="63500" marR="63500" marL="63500"/>
                </a:tc>
                <a:tc>
                  <a:txBody>
                    <a:bodyPr/>
                    <a:lstStyle/>
                    <a:p>
                      <a:pPr indent="0" lvl="0" marL="0" rtl="0" algn="l">
                        <a:lnSpc>
                          <a:spcPct val="91283"/>
                        </a:lnSpc>
                        <a:spcBef>
                          <a:spcPts val="600"/>
                        </a:spcBef>
                        <a:spcAft>
                          <a:spcPts val="0"/>
                        </a:spcAft>
                        <a:buNone/>
                      </a:pPr>
                      <a:r>
                        <a:rPr lang="en-US" sz="1100" u="sng">
                          <a:solidFill>
                            <a:srgbClr val="1155CC"/>
                          </a:solidFill>
                          <a:hlinkClick r:id="rId4">
                            <a:extLst>
                              <a:ext uri="{A12FA001-AC4F-418D-AE19-62706E023703}">
                                <ahyp:hlinkClr val="tx"/>
                              </a:ext>
                            </a:extLst>
                          </a:hlinkClick>
                        </a:rPr>
                        <a:t>Reducing Gender Bias in Abusive Language Detection</a:t>
                      </a:r>
                      <a:endParaRPr sz="1100"/>
                    </a:p>
                    <a:p>
                      <a:pPr indent="0" lvl="0" marL="0" rtl="0" algn="l">
                        <a:spcBef>
                          <a:spcPts val="900"/>
                        </a:spcBef>
                        <a:spcAft>
                          <a:spcPts val="0"/>
                        </a:spcAft>
                        <a:buNone/>
                      </a:pPr>
                      <a:r>
                        <a:t/>
                      </a:r>
                      <a:endParaRPr sz="1100"/>
                    </a:p>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US" sz="1100"/>
                        <a:t>2016</a:t>
                      </a:r>
                      <a:endParaRPr sz="1100"/>
                    </a:p>
                  </a:txBody>
                  <a:tcPr marT="63500" marB="63500" marR="63500" marL="63500"/>
                </a:tc>
                <a:tc>
                  <a:txBody>
                    <a:bodyPr/>
                    <a:lstStyle/>
                    <a:p>
                      <a:pPr indent="0" lvl="0" marL="0" rtl="0" algn="l">
                        <a:spcBef>
                          <a:spcPts val="0"/>
                        </a:spcBef>
                        <a:spcAft>
                          <a:spcPts val="0"/>
                        </a:spcAft>
                        <a:buNone/>
                      </a:pPr>
                      <a:r>
                        <a:rPr lang="en-US" sz="1100"/>
                        <a:t>Debiased Word Embeddings, Gender Swap, Bias fine-tuning </a:t>
                      </a:r>
                      <a:endParaRPr sz="1100"/>
                    </a:p>
                  </a:txBody>
                  <a:tcPr marT="63500" marB="63500" marR="63500" marL="63500"/>
                </a:tc>
                <a:tc>
                  <a:txBody>
                    <a:bodyPr/>
                    <a:lstStyle/>
                    <a:p>
                      <a:pPr indent="0" lvl="0" marL="0" rtl="0" algn="l">
                        <a:spcBef>
                          <a:spcPts val="0"/>
                        </a:spcBef>
                        <a:spcAft>
                          <a:spcPts val="0"/>
                        </a:spcAft>
                        <a:buNone/>
                      </a:pPr>
                      <a:r>
                        <a:rPr lang="en-US" sz="1100"/>
                        <a:t>Classification performance drop happens when mitigation methods used for CNN, GRU and alpha-GRU models</a:t>
                      </a:r>
                      <a:endParaRPr sz="1100"/>
                    </a:p>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US" sz="1100"/>
                        <a:t>Effectively reduce gender bias by 90-98%.</a:t>
                      </a:r>
                      <a:endParaRPr sz="1100"/>
                    </a:p>
                    <a:p>
                      <a:pPr indent="0" lvl="0" marL="0" rtl="0" algn="l">
                        <a:spcBef>
                          <a:spcPts val="0"/>
                        </a:spcBef>
                        <a:spcAft>
                          <a:spcPts val="0"/>
                        </a:spcAft>
                        <a:buNone/>
                      </a:pPr>
                      <a:r>
                        <a:rPr lang="en-US" sz="1100"/>
                        <a:t>Future scope of evaluating NLP systems in different directions, not merely focusing on performance metrics like accuracy or AUC.</a:t>
                      </a:r>
                      <a:endParaRPr sz="1100"/>
                    </a:p>
                    <a:p>
                      <a:pPr indent="0" lvl="0" marL="0" rtl="0" algn="l">
                        <a:spcBef>
                          <a:spcPts val="0"/>
                        </a:spcBef>
                        <a:spcAft>
                          <a:spcPts val="0"/>
                        </a:spcAft>
                        <a:buNone/>
                      </a:pPr>
                      <a:r>
                        <a:rPr lang="en-US" sz="1100"/>
                        <a:t>Three bias mitigation methods:</a:t>
                      </a:r>
                      <a:endParaRPr sz="1100"/>
                    </a:p>
                    <a:p>
                      <a:pPr indent="0" lvl="0" marL="0" rtl="0" algn="l">
                        <a:spcBef>
                          <a:spcPts val="0"/>
                        </a:spcBef>
                        <a:spcAft>
                          <a:spcPts val="0"/>
                        </a:spcAft>
                        <a:buNone/>
                      </a:pPr>
                      <a:r>
                        <a:rPr lang="en-US" sz="1100"/>
                        <a:t>1.debiased word embeddings,</a:t>
                      </a:r>
                      <a:endParaRPr sz="1100"/>
                    </a:p>
                    <a:p>
                      <a:pPr indent="0" lvl="0" marL="0" rtl="0" algn="l">
                        <a:spcBef>
                          <a:spcPts val="0"/>
                        </a:spcBef>
                        <a:spcAft>
                          <a:spcPts val="0"/>
                        </a:spcAft>
                        <a:buNone/>
                      </a:pPr>
                      <a:r>
                        <a:rPr lang="en-US" sz="1100"/>
                        <a:t>2.gender swap data augmentation, and </a:t>
                      </a:r>
                      <a:endParaRPr sz="1100"/>
                    </a:p>
                    <a:p>
                      <a:pPr indent="0" lvl="0" marL="0" rtl="0" algn="l">
                        <a:spcBef>
                          <a:spcPts val="0"/>
                        </a:spcBef>
                        <a:spcAft>
                          <a:spcPts val="0"/>
                        </a:spcAft>
                        <a:buNone/>
                      </a:pPr>
                      <a:r>
                        <a:rPr lang="en-US" sz="1100"/>
                        <a:t>3.fine-tuning with a larger corpus</a:t>
                      </a:r>
                      <a:endParaRPr sz="1100"/>
                    </a:p>
                    <a:p>
                      <a:pPr indent="0" lvl="0" marL="0" rtl="0" algn="l">
                        <a:spcBef>
                          <a:spcPts val="0"/>
                        </a:spcBef>
                        <a:spcAft>
                          <a:spcPts val="0"/>
                        </a:spcAft>
                        <a:buNone/>
                      </a:pPr>
                      <a:r>
                        <a:t/>
                      </a:r>
                      <a:endParaRPr sz="1100"/>
                    </a:p>
                  </a:txBody>
                  <a:tcPr marT="63500" marB="63500" marR="63500" marL="63500"/>
                </a:tc>
              </a:tr>
              <a:tr h="2116525">
                <a:tc>
                  <a:txBody>
                    <a:bodyPr/>
                    <a:lstStyle/>
                    <a:p>
                      <a:pPr indent="0" lvl="0" marL="0" rtl="0" algn="l">
                        <a:spcBef>
                          <a:spcPts val="0"/>
                        </a:spcBef>
                        <a:spcAft>
                          <a:spcPts val="0"/>
                        </a:spcAft>
                        <a:buNone/>
                      </a:pPr>
                      <a:r>
                        <a:rPr lang="en-US" sz="1100"/>
                        <a:t>3 </a:t>
                      </a:r>
                      <a:endParaRPr sz="1100"/>
                    </a:p>
                  </a:txBody>
                  <a:tcPr marT="63500" marB="63500" marR="63500" marL="63500"/>
                </a:tc>
                <a:tc>
                  <a:txBody>
                    <a:bodyPr/>
                    <a:lstStyle/>
                    <a:p>
                      <a:pPr indent="0" lvl="0" marL="0" rtl="0" algn="l">
                        <a:lnSpc>
                          <a:spcPct val="120000"/>
                        </a:lnSpc>
                        <a:spcBef>
                          <a:spcPts val="0"/>
                        </a:spcBef>
                        <a:spcAft>
                          <a:spcPts val="0"/>
                        </a:spcAft>
                        <a:buNone/>
                      </a:pPr>
                      <a:r>
                        <a:rPr lang="en-US" sz="1100" u="sng">
                          <a:solidFill>
                            <a:srgbClr val="1155CC"/>
                          </a:solidFill>
                          <a:hlinkClick r:id="rId5">
                            <a:extLst>
                              <a:ext uri="{A12FA001-AC4F-418D-AE19-62706E023703}">
                                <ahyp:hlinkClr val="tx"/>
                              </a:ext>
                            </a:extLst>
                          </a:hlinkClick>
                        </a:rPr>
                        <a:t>An Analysis of WordNet’s Coverage of Gender Identity Using Twitter and The National Transgender Discrimination Survey</a:t>
                      </a:r>
                      <a:endParaRPr sz="1100"/>
                    </a:p>
                    <a:p>
                      <a:pPr indent="0" lvl="0" marL="0" rtl="0" algn="l">
                        <a:spcBef>
                          <a:spcPts val="400"/>
                        </a:spcBef>
                        <a:spcAft>
                          <a:spcPts val="0"/>
                        </a:spcAft>
                        <a:buNone/>
                      </a:pPr>
                      <a:r>
                        <a:t/>
                      </a:r>
                      <a:endParaRPr sz="1100"/>
                    </a:p>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US" sz="1100"/>
                        <a:t>2016</a:t>
                      </a:r>
                      <a:endParaRPr sz="1100"/>
                    </a:p>
                  </a:txBody>
                  <a:tcPr marT="63500" marB="63500" marR="63500" marL="63500"/>
                </a:tc>
                <a:tc>
                  <a:txBody>
                    <a:bodyPr/>
                    <a:lstStyle/>
                    <a:p>
                      <a:pPr indent="0" lvl="0" marL="0" rtl="0" algn="l">
                        <a:spcBef>
                          <a:spcPts val="0"/>
                        </a:spcBef>
                        <a:spcAft>
                          <a:spcPts val="0"/>
                        </a:spcAft>
                        <a:buNone/>
                      </a:pPr>
                      <a:r>
                        <a:rPr lang="en-US" sz="1100"/>
                        <a:t>Language Analysis of Twitter and NTDS Data,</a:t>
                      </a:r>
                      <a:endParaRPr sz="1100"/>
                    </a:p>
                    <a:p>
                      <a:pPr indent="0" lvl="0" marL="0" rtl="0" algn="l">
                        <a:spcBef>
                          <a:spcPts val="0"/>
                        </a:spcBef>
                        <a:spcAft>
                          <a:spcPts val="0"/>
                        </a:spcAft>
                        <a:buNone/>
                      </a:pPr>
                      <a:r>
                        <a:rPr lang="en-US" sz="1100"/>
                        <a:t>Coverage Analysis of Twitter Words and WordNet</a:t>
                      </a:r>
                      <a:endParaRPr sz="1100"/>
                    </a:p>
                  </a:txBody>
                  <a:tcPr marT="63500" marB="63500" marR="63500" marL="63500"/>
                </a:tc>
                <a:tc>
                  <a:txBody>
                    <a:bodyPr/>
                    <a:lstStyle/>
                    <a:p>
                      <a:pPr indent="0" lvl="0" marL="0" rtl="0" algn="l">
                        <a:spcBef>
                          <a:spcPts val="0"/>
                        </a:spcBef>
                        <a:spcAft>
                          <a:spcPts val="0"/>
                        </a:spcAft>
                        <a:buNone/>
                      </a:pPr>
                      <a:r>
                        <a:rPr lang="en-US" sz="1100"/>
                        <a:t>Due to significant variation of words used between these contexts, there was some overlap</a:t>
                      </a:r>
                      <a:endParaRPr sz="1100"/>
                    </a:p>
                  </a:txBody>
                  <a:tcPr marT="63500" marB="63500" marR="63500" marL="63500"/>
                </a:tc>
                <a:tc>
                  <a:txBody>
                    <a:bodyPr/>
                    <a:lstStyle/>
                    <a:p>
                      <a:pPr indent="0" lvl="0" marL="0" rtl="0" algn="l">
                        <a:spcBef>
                          <a:spcPts val="0"/>
                        </a:spcBef>
                        <a:spcAft>
                          <a:spcPts val="0"/>
                        </a:spcAft>
                        <a:buNone/>
                      </a:pPr>
                      <a:r>
                        <a:rPr lang="en-US" sz="1100"/>
                        <a:t>Coverage analysis of trans words taken from two different contexts, Twitter and the National Transgender Discrimination Survey</a:t>
                      </a:r>
                      <a:endParaRPr sz="1100"/>
                    </a:p>
                    <a:p>
                      <a:pPr indent="0" lvl="0" marL="0" rtl="0" algn="l">
                        <a:spcBef>
                          <a:spcPts val="0"/>
                        </a:spcBef>
                        <a:spcAft>
                          <a:spcPts val="0"/>
                        </a:spcAft>
                        <a:buNone/>
                      </a:pPr>
                      <a:r>
                        <a:rPr lang="en-US" sz="1100"/>
                        <a:t>Assessment of  WordNet’s coverage of trans identity</a:t>
                      </a:r>
                      <a:endParaRPr sz="1100"/>
                    </a:p>
                  </a:txBody>
                  <a:tcPr marT="63500" marB="63500" marR="63500" marL="6350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graphicFrame>
        <p:nvGraphicFramePr>
          <p:cNvPr id="177" name="Google Shape;177;g1592c605cd9_0_8"/>
          <p:cNvGraphicFramePr/>
          <p:nvPr/>
        </p:nvGraphicFramePr>
        <p:xfrm>
          <a:off x="152400" y="152400"/>
          <a:ext cx="3000000" cy="3000000"/>
        </p:xfrm>
        <a:graphic>
          <a:graphicData uri="http://schemas.openxmlformats.org/drawingml/2006/table">
            <a:tbl>
              <a:tblPr>
                <a:noFill/>
                <a:tableStyleId>{41A0CD98-0DE2-42DE-9DAE-5444FDEC572D}</a:tableStyleId>
              </a:tblPr>
              <a:tblGrid>
                <a:gridCol w="304800"/>
                <a:gridCol w="1385200"/>
                <a:gridCol w="854550"/>
                <a:gridCol w="1838300"/>
                <a:gridCol w="2822150"/>
                <a:gridCol w="3132350"/>
              </a:tblGrid>
              <a:tr h="12700">
                <a:tc>
                  <a:txBody>
                    <a:bodyPr/>
                    <a:lstStyle/>
                    <a:p>
                      <a:pPr indent="0" lvl="0" marL="0" rtl="0" algn="l">
                        <a:spcBef>
                          <a:spcPts val="0"/>
                        </a:spcBef>
                        <a:spcAft>
                          <a:spcPts val="0"/>
                        </a:spcAft>
                        <a:buNone/>
                      </a:pPr>
                      <a:r>
                        <a:rPr lang="en-US" sz="1100"/>
                        <a:t>4</a:t>
                      </a:r>
                      <a:endParaRPr sz="1100"/>
                    </a:p>
                  </a:txBody>
                  <a:tcPr marT="63500" marB="63500" marR="63500" marL="63500"/>
                </a:tc>
                <a:tc>
                  <a:txBody>
                    <a:bodyPr/>
                    <a:lstStyle/>
                    <a:p>
                      <a:pPr indent="0" lvl="0" marL="0" rtl="0" algn="l">
                        <a:spcBef>
                          <a:spcPts val="0"/>
                        </a:spcBef>
                        <a:spcAft>
                          <a:spcPts val="0"/>
                        </a:spcAft>
                        <a:buNone/>
                      </a:pPr>
                      <a:r>
                        <a:rPr lang="en-US" sz="1100" u="sng">
                          <a:solidFill>
                            <a:srgbClr val="1155CC"/>
                          </a:solidFill>
                          <a:hlinkClick r:id="rId3">
                            <a:extLst>
                              <a:ext uri="{A12FA001-AC4F-418D-AE19-62706E023703}">
                                <ahyp:hlinkClr val="tx"/>
                              </a:ext>
                            </a:extLst>
                          </a:hlinkClick>
                        </a:rPr>
                        <a:t>Stroke Survivors on Twitter: Sentiment and Topic Analysis From a Gender Perspective</a:t>
                      </a:r>
                      <a:endParaRPr sz="1100"/>
                    </a:p>
                  </a:txBody>
                  <a:tcPr marT="63500" marB="63500" marR="63500" marL="63500"/>
                </a:tc>
                <a:tc>
                  <a:txBody>
                    <a:bodyPr/>
                    <a:lstStyle/>
                    <a:p>
                      <a:pPr indent="0" lvl="0" marL="0" rtl="0" algn="l">
                        <a:spcBef>
                          <a:spcPts val="0"/>
                        </a:spcBef>
                        <a:spcAft>
                          <a:spcPts val="0"/>
                        </a:spcAft>
                        <a:buNone/>
                      </a:pPr>
                      <a:r>
                        <a:rPr lang="en-US" sz="1100"/>
                        <a:t>2019</a:t>
                      </a:r>
                      <a:endParaRPr sz="1100"/>
                    </a:p>
                  </a:txBody>
                  <a:tcPr marT="63500" marB="63500" marR="63500" marL="63500"/>
                </a:tc>
                <a:tc>
                  <a:txBody>
                    <a:bodyPr/>
                    <a:lstStyle/>
                    <a:p>
                      <a:pPr indent="0" lvl="0" marL="0" rtl="0" algn="l">
                        <a:spcBef>
                          <a:spcPts val="0"/>
                        </a:spcBef>
                        <a:spcAft>
                          <a:spcPts val="0"/>
                        </a:spcAft>
                        <a:buNone/>
                      </a:pPr>
                      <a:r>
                        <a:rPr lang="en-US" sz="1100"/>
                        <a:t>Sentiment analysis based on a state-of-the-art lexicon (National Research Council) with syuzhet R package</a:t>
                      </a:r>
                      <a:endParaRPr sz="1100"/>
                    </a:p>
                  </a:txBody>
                  <a:tcPr marT="63500" marB="63500" marR="63500" marL="63500"/>
                </a:tc>
                <a:tc>
                  <a:txBody>
                    <a:bodyPr/>
                    <a:lstStyle/>
                    <a:p>
                      <a:pPr indent="0" lvl="0" marL="0" rtl="0" algn="l">
                        <a:spcBef>
                          <a:spcPts val="0"/>
                        </a:spcBef>
                        <a:spcAft>
                          <a:spcPts val="0"/>
                        </a:spcAft>
                        <a:buNone/>
                      </a:pPr>
                      <a:r>
                        <a:rPr lang="en-US" sz="1100"/>
                        <a:t>Data collection relies on Twitter’s streaming API, which prevents collection of tweets from private Twitter accounts.</a:t>
                      </a:r>
                      <a:endParaRPr sz="1100"/>
                    </a:p>
                    <a:p>
                      <a:pPr indent="0" lvl="0" marL="0" rtl="0" algn="l">
                        <a:spcBef>
                          <a:spcPts val="0"/>
                        </a:spcBef>
                        <a:spcAft>
                          <a:spcPts val="0"/>
                        </a:spcAft>
                        <a:buNone/>
                      </a:pPr>
                      <a:r>
                        <a:rPr lang="en-US" sz="1100"/>
                        <a:t>Hence, findings may not represent individuals with private accounts.</a:t>
                      </a:r>
                      <a:endParaRPr sz="1100"/>
                    </a:p>
                  </a:txBody>
                  <a:tcPr marT="63500" marB="63500" marR="63500" marL="63500"/>
                </a:tc>
                <a:tc>
                  <a:txBody>
                    <a:bodyPr/>
                    <a:lstStyle/>
                    <a:p>
                      <a:pPr indent="0" lvl="0" marL="0" rtl="0" algn="l">
                        <a:spcBef>
                          <a:spcPts val="0"/>
                        </a:spcBef>
                        <a:spcAft>
                          <a:spcPts val="0"/>
                        </a:spcAft>
                        <a:buNone/>
                      </a:pPr>
                      <a:r>
                        <a:rPr lang="en-US" sz="1100"/>
                        <a:t>Women express positive emotions and happiness much more than men.</a:t>
                      </a:r>
                      <a:endParaRPr sz="1100"/>
                    </a:p>
                    <a:p>
                      <a:pPr indent="0" lvl="0" marL="0" rtl="0" algn="l">
                        <a:spcBef>
                          <a:spcPts val="0"/>
                        </a:spcBef>
                        <a:spcAft>
                          <a:spcPts val="0"/>
                        </a:spcAft>
                        <a:buNone/>
                      </a:pPr>
                      <a:r>
                        <a:rPr lang="en-US" sz="1100"/>
                        <a:t>From a gender perspective, this study examined emotional expressivity for eight distinct types of emotions and discovered 20 key areas of interest in Twitter posts from stroke patients.</a:t>
                      </a:r>
                      <a:endParaRPr sz="1100"/>
                    </a:p>
                  </a:txBody>
                  <a:tcPr marT="63500" marB="63500" marR="63500" marL="63500"/>
                </a:tc>
              </a:tr>
              <a:tr h="12700">
                <a:tc>
                  <a:txBody>
                    <a:bodyPr/>
                    <a:lstStyle/>
                    <a:p>
                      <a:pPr indent="0" lvl="0" marL="0" rtl="0" algn="l">
                        <a:spcBef>
                          <a:spcPts val="0"/>
                        </a:spcBef>
                        <a:spcAft>
                          <a:spcPts val="0"/>
                        </a:spcAft>
                        <a:buNone/>
                      </a:pPr>
                      <a:r>
                        <a:rPr lang="en-US" sz="1100"/>
                        <a:t>5</a:t>
                      </a:r>
                      <a:endParaRPr sz="1100"/>
                    </a:p>
                  </a:txBody>
                  <a:tcPr marT="63500" marB="63500" marR="63500" marL="63500"/>
                </a:tc>
                <a:tc>
                  <a:txBody>
                    <a:bodyPr/>
                    <a:lstStyle/>
                    <a:p>
                      <a:pPr indent="0" lvl="0" marL="0" rtl="0" algn="l">
                        <a:spcBef>
                          <a:spcPts val="0"/>
                        </a:spcBef>
                        <a:spcAft>
                          <a:spcPts val="0"/>
                        </a:spcAft>
                        <a:buNone/>
                      </a:pPr>
                      <a:r>
                        <a:rPr lang="en-US" sz="1100" u="sng">
                          <a:solidFill>
                            <a:srgbClr val="1155CC"/>
                          </a:solidFill>
                          <a:hlinkClick r:id="rId4">
                            <a:extLst>
                              <a:ext uri="{A12FA001-AC4F-418D-AE19-62706E023703}">
                                <ahyp:hlinkClr val="tx"/>
                              </a:ext>
                            </a:extLst>
                          </a:hlinkClick>
                        </a:rPr>
                        <a:t>Exploring sentiment analysis on twitter data</a:t>
                      </a:r>
                      <a:endParaRPr sz="1100"/>
                    </a:p>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US" sz="1100"/>
                        <a:t>2015</a:t>
                      </a:r>
                      <a:endParaRPr sz="1100"/>
                    </a:p>
                  </a:txBody>
                  <a:tcPr marT="63500" marB="63500" marR="63500" marL="63500"/>
                </a:tc>
                <a:tc>
                  <a:txBody>
                    <a:bodyPr/>
                    <a:lstStyle/>
                    <a:p>
                      <a:pPr indent="0" lvl="0" marL="0" rtl="0" algn="l">
                        <a:spcBef>
                          <a:spcPts val="0"/>
                        </a:spcBef>
                        <a:spcAft>
                          <a:spcPts val="0"/>
                        </a:spcAft>
                        <a:buNone/>
                      </a:pPr>
                      <a:r>
                        <a:rPr lang="en-US" sz="1100"/>
                        <a:t>Data Retrieval Module,</a:t>
                      </a:r>
                      <a:endParaRPr sz="1100"/>
                    </a:p>
                    <a:p>
                      <a:pPr indent="0" lvl="0" marL="0" rtl="0" algn="l">
                        <a:spcBef>
                          <a:spcPts val="0"/>
                        </a:spcBef>
                        <a:spcAft>
                          <a:spcPts val="0"/>
                        </a:spcAft>
                        <a:buNone/>
                      </a:pPr>
                      <a:r>
                        <a:rPr lang="en-US" sz="1100"/>
                        <a:t>Subjective tweets extraction,</a:t>
                      </a:r>
                      <a:endParaRPr sz="1100"/>
                    </a:p>
                    <a:p>
                      <a:pPr indent="0" lvl="0" marL="0" rtl="0" algn="l">
                        <a:spcBef>
                          <a:spcPts val="0"/>
                        </a:spcBef>
                        <a:spcAft>
                          <a:spcPts val="0"/>
                        </a:spcAft>
                        <a:buNone/>
                      </a:pPr>
                      <a:r>
                        <a:rPr lang="en-US" sz="1100"/>
                        <a:t>Tweet Classification module</a:t>
                      </a:r>
                      <a:endParaRPr sz="1100"/>
                    </a:p>
                  </a:txBody>
                  <a:tcPr marT="63500" marB="63500" marR="63500" marL="63500"/>
                </a:tc>
                <a:tc>
                  <a:txBody>
                    <a:bodyPr/>
                    <a:lstStyle/>
                    <a:p>
                      <a:pPr indent="0" lvl="0" marL="0" rtl="0" algn="l">
                        <a:spcBef>
                          <a:spcPts val="0"/>
                        </a:spcBef>
                        <a:spcAft>
                          <a:spcPts val="0"/>
                        </a:spcAft>
                        <a:buNone/>
                      </a:pPr>
                      <a:r>
                        <a:rPr lang="en-US" sz="1100"/>
                        <a:t>Analysis of how brand affinity varies across regions as the tweets contain geographic information also.</a:t>
                      </a:r>
                      <a:endParaRPr sz="1100"/>
                    </a:p>
                  </a:txBody>
                  <a:tcPr marT="63500" marB="63500" marR="63500" marL="63500"/>
                </a:tc>
                <a:tc>
                  <a:txBody>
                    <a:bodyPr/>
                    <a:lstStyle/>
                    <a:p>
                      <a:pPr indent="0" lvl="0" marL="0" rtl="0" algn="l">
                        <a:spcBef>
                          <a:spcPts val="0"/>
                        </a:spcBef>
                        <a:spcAft>
                          <a:spcPts val="0"/>
                        </a:spcAft>
                        <a:buNone/>
                      </a:pPr>
                      <a:r>
                        <a:rPr lang="en-US" sz="1100"/>
                        <a:t>A hybrid tweet sentiment classification model incorporating domain oriented lexicons, unigrams and tweet specific features using machine learning techniques.</a:t>
                      </a:r>
                      <a:endParaRPr sz="1100"/>
                    </a:p>
                    <a:p>
                      <a:pPr indent="0" lvl="0" marL="0" rtl="0" algn="l">
                        <a:spcBef>
                          <a:spcPts val="0"/>
                        </a:spcBef>
                        <a:spcAft>
                          <a:spcPts val="0"/>
                        </a:spcAft>
                        <a:buNone/>
                      </a:pPr>
                      <a:r>
                        <a:rPr lang="en-US" sz="1100"/>
                        <a:t>Extraction of consumer sentiment towards popular smartphone brands over the past few years</a:t>
                      </a:r>
                      <a:endParaRPr sz="1100"/>
                    </a:p>
                  </a:txBody>
                  <a:tcPr marT="63500" marB="63500" marR="63500" marL="63500"/>
                </a:tc>
              </a:tr>
              <a:tr h="12700">
                <a:tc>
                  <a:txBody>
                    <a:bodyPr/>
                    <a:lstStyle/>
                    <a:p>
                      <a:pPr indent="0" lvl="0" marL="0" rtl="0" algn="l">
                        <a:spcBef>
                          <a:spcPts val="0"/>
                        </a:spcBef>
                        <a:spcAft>
                          <a:spcPts val="0"/>
                        </a:spcAft>
                        <a:buNone/>
                      </a:pPr>
                      <a:r>
                        <a:rPr lang="en-US" sz="1100"/>
                        <a:t>6</a:t>
                      </a:r>
                      <a:endParaRPr sz="1100"/>
                    </a:p>
                  </a:txBody>
                  <a:tcPr marT="63500" marB="63500" marR="63500" marL="63500"/>
                </a:tc>
                <a:tc>
                  <a:txBody>
                    <a:bodyPr/>
                    <a:lstStyle/>
                    <a:p>
                      <a:pPr indent="0" lvl="0" marL="0" rtl="0" algn="l">
                        <a:spcBef>
                          <a:spcPts val="0"/>
                        </a:spcBef>
                        <a:spcAft>
                          <a:spcPts val="0"/>
                        </a:spcAft>
                        <a:buNone/>
                      </a:pPr>
                      <a:r>
                        <a:rPr lang="en-US" sz="1100" u="sng">
                          <a:solidFill>
                            <a:srgbClr val="1155CC"/>
                          </a:solidFill>
                          <a:hlinkClick r:id="rId5">
                            <a:extLst>
                              <a:ext uri="{A12FA001-AC4F-418D-AE19-62706E023703}">
                                <ahyp:hlinkClr val="tx"/>
                              </a:ext>
                            </a:extLst>
                          </a:hlinkClick>
                        </a:rPr>
                        <a:t>Twitter Sentiments Analysis Using Machine Learning Methods</a:t>
                      </a:r>
                      <a:endParaRPr sz="1100"/>
                    </a:p>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US" sz="1100"/>
                        <a:t>2020</a:t>
                      </a:r>
                      <a:endParaRPr sz="1100"/>
                    </a:p>
                  </a:txBody>
                  <a:tcPr marT="63500" marB="63500" marR="63500" marL="63500"/>
                </a:tc>
                <a:tc>
                  <a:txBody>
                    <a:bodyPr/>
                    <a:lstStyle/>
                    <a:p>
                      <a:pPr indent="0" lvl="0" marL="0" rtl="0" algn="l">
                        <a:spcBef>
                          <a:spcPts val="0"/>
                        </a:spcBef>
                        <a:spcAft>
                          <a:spcPts val="0"/>
                        </a:spcAft>
                        <a:buNone/>
                      </a:pPr>
                      <a:r>
                        <a:rPr lang="en-US" sz="1100"/>
                        <a:t>Naïve Bayes, SVM and maximum entropy classification</a:t>
                      </a:r>
                      <a:endParaRPr sz="1100"/>
                    </a:p>
                  </a:txBody>
                  <a:tcPr marT="63500" marB="63500" marR="63500" marL="63500"/>
                </a:tc>
                <a:tc>
                  <a:txBody>
                    <a:bodyPr/>
                    <a:lstStyle/>
                    <a:p>
                      <a:pPr indent="0" lvl="0" marL="0" rtl="0" algn="l">
                        <a:spcBef>
                          <a:spcPts val="0"/>
                        </a:spcBef>
                        <a:spcAft>
                          <a:spcPts val="0"/>
                        </a:spcAft>
                        <a:buNone/>
                      </a:pPr>
                      <a:r>
                        <a:rPr lang="en-US" sz="1100"/>
                        <a:t>More work in future is needed to improve the performance measures</a:t>
                      </a:r>
                      <a:endParaRPr sz="1100"/>
                    </a:p>
                  </a:txBody>
                  <a:tcPr marT="63500" marB="63500" marR="63500" marL="63500"/>
                </a:tc>
                <a:tc>
                  <a:txBody>
                    <a:bodyPr/>
                    <a:lstStyle/>
                    <a:p>
                      <a:pPr indent="0" lvl="0" marL="0" rtl="0" algn="l">
                        <a:spcBef>
                          <a:spcPts val="0"/>
                        </a:spcBef>
                        <a:spcAft>
                          <a:spcPts val="0"/>
                        </a:spcAft>
                        <a:buNone/>
                      </a:pPr>
                      <a:r>
                        <a:rPr lang="en-US" sz="1100"/>
                        <a:t>Because of the limited number of characters(280) in tweets, it becomes easy for sentiment analysis.</a:t>
                      </a:r>
                      <a:endParaRPr sz="1100"/>
                    </a:p>
                    <a:p>
                      <a:pPr indent="0" lvl="0" marL="0" rtl="0" algn="l">
                        <a:spcBef>
                          <a:spcPts val="0"/>
                        </a:spcBef>
                        <a:spcAft>
                          <a:spcPts val="0"/>
                        </a:spcAft>
                        <a:buNone/>
                      </a:pPr>
                      <a:r>
                        <a:rPr lang="en-US" sz="1100"/>
                        <a:t>Naïve Bayes has the highest accuracy 86%.</a:t>
                      </a:r>
                      <a:endParaRPr sz="1100"/>
                    </a:p>
                  </a:txBody>
                  <a:tcPr marT="63500" marB="63500" marR="63500" marL="63500"/>
                </a:tc>
              </a:tr>
              <a:tr h="12700">
                <a:tc>
                  <a:txBody>
                    <a:bodyPr/>
                    <a:lstStyle/>
                    <a:p>
                      <a:pPr indent="0" lvl="0" marL="0" rtl="0" algn="l">
                        <a:spcBef>
                          <a:spcPts val="0"/>
                        </a:spcBef>
                        <a:spcAft>
                          <a:spcPts val="0"/>
                        </a:spcAft>
                        <a:buNone/>
                      </a:pPr>
                      <a:r>
                        <a:rPr lang="en-US" sz="1100"/>
                        <a:t>7</a:t>
                      </a:r>
                      <a:endParaRPr sz="1100"/>
                    </a:p>
                  </a:txBody>
                  <a:tcPr marT="63500" marB="63500" marR="63500" marL="63500"/>
                </a:tc>
                <a:tc>
                  <a:txBody>
                    <a:bodyPr/>
                    <a:lstStyle/>
                    <a:p>
                      <a:pPr indent="0" lvl="0" marL="0" rtl="0" algn="l">
                        <a:spcBef>
                          <a:spcPts val="0"/>
                        </a:spcBef>
                        <a:spcAft>
                          <a:spcPts val="0"/>
                        </a:spcAft>
                        <a:buNone/>
                      </a:pPr>
                      <a:r>
                        <a:rPr lang="en-US" sz="1100" u="sng">
                          <a:solidFill>
                            <a:srgbClr val="1155CC"/>
                          </a:solidFill>
                          <a:hlinkClick r:id="rId6">
                            <a:extLst>
                              <a:ext uri="{A12FA001-AC4F-418D-AE19-62706E023703}">
                                <ahyp:hlinkClr val="tx"/>
                              </a:ext>
                            </a:extLst>
                          </a:hlinkClick>
                        </a:rPr>
                        <a:t>Mitigating Gender Bias in Natural Language Processing: Literature Review</a:t>
                      </a:r>
                      <a:endParaRPr sz="1100"/>
                    </a:p>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US" sz="1100"/>
                        <a:t>2019</a:t>
                      </a:r>
                      <a:endParaRPr sz="1100"/>
                    </a:p>
                  </a:txBody>
                  <a:tcPr marT="63500" marB="63500" marR="63500" marL="63500"/>
                </a:tc>
                <a:tc>
                  <a:txBody>
                    <a:bodyPr/>
                    <a:lstStyle/>
                    <a:p>
                      <a:pPr indent="0" lvl="0" marL="0" rtl="0" algn="l">
                        <a:spcBef>
                          <a:spcPts val="0"/>
                        </a:spcBef>
                        <a:spcAft>
                          <a:spcPts val="0"/>
                        </a:spcAft>
                        <a:buNone/>
                      </a:pPr>
                      <a:r>
                        <a:rPr lang="en-US" sz="1100"/>
                        <a:t>Debiasing Training Corpora,</a:t>
                      </a:r>
                      <a:endParaRPr sz="1100"/>
                    </a:p>
                    <a:p>
                      <a:pPr indent="0" lvl="0" marL="0" rtl="0" algn="l">
                        <a:spcBef>
                          <a:spcPts val="0"/>
                        </a:spcBef>
                        <a:spcAft>
                          <a:spcPts val="0"/>
                        </a:spcAft>
                        <a:buNone/>
                      </a:pPr>
                      <a:r>
                        <a:rPr lang="en-US" sz="1100"/>
                        <a:t>Debiasing Gender in Word Embeddings,</a:t>
                      </a:r>
                      <a:endParaRPr sz="1100"/>
                    </a:p>
                    <a:p>
                      <a:pPr indent="0" lvl="0" marL="0" rtl="0" algn="l">
                        <a:spcBef>
                          <a:spcPts val="0"/>
                        </a:spcBef>
                        <a:spcAft>
                          <a:spcPts val="0"/>
                        </a:spcAft>
                        <a:buNone/>
                      </a:pPr>
                      <a:r>
                        <a:rPr lang="en-US" sz="1100"/>
                        <a:t>Debiasing by Adjusting Algorithms</a:t>
                      </a:r>
                      <a:endParaRPr sz="1100"/>
                    </a:p>
                    <a:p>
                      <a:pPr indent="0" lvl="0" marL="0" rtl="0" algn="l">
                        <a:spcBef>
                          <a:spcPts val="0"/>
                        </a:spcBef>
                        <a:spcAft>
                          <a:spcPts val="0"/>
                        </a:spcAft>
                        <a:buNone/>
                      </a:pPr>
                      <a:r>
                        <a:rPr lang="en-US" sz="1100"/>
                        <a:t>(NLP)</a:t>
                      </a:r>
                      <a:endParaRPr sz="1100"/>
                    </a:p>
                  </a:txBody>
                  <a:tcPr marT="63500" marB="63500" marR="63500" marL="63500"/>
                </a:tc>
                <a:tc>
                  <a:txBody>
                    <a:bodyPr/>
                    <a:lstStyle/>
                    <a:p>
                      <a:pPr indent="0" lvl="0" marL="0" rtl="0" algn="l">
                        <a:spcBef>
                          <a:spcPts val="0"/>
                        </a:spcBef>
                        <a:spcAft>
                          <a:spcPts val="0"/>
                        </a:spcAft>
                        <a:buNone/>
                      </a:pPr>
                      <a:r>
                        <a:rPr lang="en-US" sz="1100"/>
                        <a:t>Harmonization of single, modular processes together to form an ideally unbiased system.</a:t>
                      </a:r>
                      <a:endParaRPr sz="1100"/>
                    </a:p>
                    <a:p>
                      <a:pPr indent="0" lvl="0" marL="0" rtl="0" algn="l">
                        <a:spcBef>
                          <a:spcPts val="0"/>
                        </a:spcBef>
                        <a:spcAft>
                          <a:spcPts val="0"/>
                        </a:spcAft>
                        <a:buNone/>
                      </a:pPr>
                      <a:r>
                        <a:rPr lang="en-US" sz="1100"/>
                        <a:t>Certain debiasing techniques may introduce noise into a NLP model, causing performance degradation.hand-craft debiasing approaches may unintentionally encode the implicit bias of the developers</a:t>
                      </a:r>
                      <a:endParaRPr b="1" sz="1100"/>
                    </a:p>
                  </a:txBody>
                  <a:tcPr marT="63500" marB="63500" marR="63500" marL="63500"/>
                </a:tc>
                <a:tc>
                  <a:txBody>
                    <a:bodyPr/>
                    <a:lstStyle/>
                    <a:p>
                      <a:pPr indent="0" lvl="0" marL="0" rtl="0" algn="l">
                        <a:spcBef>
                          <a:spcPts val="0"/>
                        </a:spcBef>
                        <a:spcAft>
                          <a:spcPts val="0"/>
                        </a:spcAft>
                        <a:buNone/>
                      </a:pPr>
                      <a:r>
                        <a:rPr lang="en-US" sz="1100"/>
                        <a:t>Review on contemporary studies on recognizing and mitigating gender bias in NLP.</a:t>
                      </a:r>
                      <a:endParaRPr sz="1100"/>
                    </a:p>
                    <a:p>
                      <a:pPr indent="0" lvl="0" marL="0" rtl="0" algn="l">
                        <a:spcBef>
                          <a:spcPts val="0"/>
                        </a:spcBef>
                        <a:spcAft>
                          <a:spcPts val="0"/>
                        </a:spcAft>
                        <a:buNone/>
                      </a:pPr>
                      <a:r>
                        <a:rPr lang="en-US" sz="1100"/>
                        <a:t>Mitigating Gender Bias in Languages Beyond</a:t>
                      </a:r>
                      <a:endParaRPr sz="1100"/>
                    </a:p>
                    <a:p>
                      <a:pPr indent="0" lvl="0" marL="0" rtl="0" algn="l">
                        <a:spcBef>
                          <a:spcPts val="0"/>
                        </a:spcBef>
                        <a:spcAft>
                          <a:spcPts val="0"/>
                        </a:spcAft>
                        <a:buNone/>
                      </a:pPr>
                      <a:r>
                        <a:rPr lang="en-US" sz="1100"/>
                        <a:t>English,</a:t>
                      </a:r>
                      <a:endParaRPr sz="1100"/>
                    </a:p>
                    <a:p>
                      <a:pPr indent="0" lvl="0" marL="0" rtl="0" algn="l">
                        <a:spcBef>
                          <a:spcPts val="0"/>
                        </a:spcBef>
                        <a:spcAft>
                          <a:spcPts val="0"/>
                        </a:spcAft>
                        <a:buNone/>
                      </a:pPr>
                      <a:r>
                        <a:rPr lang="en-US" sz="1100"/>
                        <a:t>Non-Binary Gender Bias,</a:t>
                      </a:r>
                      <a:endParaRPr sz="1100"/>
                    </a:p>
                    <a:p>
                      <a:pPr indent="0" lvl="0" marL="0" rtl="0" algn="l">
                        <a:spcBef>
                          <a:spcPts val="0"/>
                        </a:spcBef>
                        <a:spcAft>
                          <a:spcPts val="0"/>
                        </a:spcAft>
                        <a:buNone/>
                      </a:pPr>
                      <a:r>
                        <a:rPr lang="en-US" sz="1100"/>
                        <a:t>Interdisciplinary Collaboration</a:t>
                      </a:r>
                      <a:endParaRPr sz="1100"/>
                    </a:p>
                  </a:txBody>
                  <a:tcPr marT="63500" marB="63500" marR="63500" marL="6350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graphicFrame>
        <p:nvGraphicFramePr>
          <p:cNvPr id="183" name="Google Shape;183;g1592c605cd9_0_13"/>
          <p:cNvGraphicFramePr/>
          <p:nvPr/>
        </p:nvGraphicFramePr>
        <p:xfrm>
          <a:off x="152400" y="152400"/>
          <a:ext cx="3000000" cy="3000000"/>
        </p:xfrm>
        <a:graphic>
          <a:graphicData uri="http://schemas.openxmlformats.org/drawingml/2006/table">
            <a:tbl>
              <a:tblPr>
                <a:noFill/>
                <a:tableStyleId>{41A0CD98-0DE2-42DE-9DAE-5444FDEC572D}</a:tableStyleId>
              </a:tblPr>
              <a:tblGrid>
                <a:gridCol w="304800"/>
                <a:gridCol w="1276350"/>
                <a:gridCol w="1031425"/>
                <a:gridCol w="1811100"/>
                <a:gridCol w="2686075"/>
                <a:gridCol w="3268425"/>
              </a:tblGrid>
              <a:tr h="12700">
                <a:tc>
                  <a:txBody>
                    <a:bodyPr/>
                    <a:lstStyle/>
                    <a:p>
                      <a:pPr indent="0" lvl="0" marL="0" rtl="0" algn="l">
                        <a:spcBef>
                          <a:spcPts val="0"/>
                        </a:spcBef>
                        <a:spcAft>
                          <a:spcPts val="0"/>
                        </a:spcAft>
                        <a:buNone/>
                      </a:pPr>
                      <a:r>
                        <a:rPr lang="en-US" sz="1100"/>
                        <a:t>8</a:t>
                      </a:r>
                      <a:endParaRPr sz="1100"/>
                    </a:p>
                  </a:txBody>
                  <a:tcPr marT="63500" marB="63500" marR="63500" marL="63500"/>
                </a:tc>
                <a:tc>
                  <a:txBody>
                    <a:bodyPr/>
                    <a:lstStyle/>
                    <a:p>
                      <a:pPr indent="0" lvl="0" marL="0" rtl="0" algn="l">
                        <a:spcBef>
                          <a:spcPts val="0"/>
                        </a:spcBef>
                        <a:spcAft>
                          <a:spcPts val="0"/>
                        </a:spcAft>
                        <a:buNone/>
                      </a:pPr>
                      <a:r>
                        <a:rPr lang="en-US" sz="1100" u="sng">
                          <a:solidFill>
                            <a:srgbClr val="1155CC"/>
                          </a:solidFill>
                          <a:hlinkClick r:id="rId3">
                            <a:extLst>
                              <a:ext uri="{A12FA001-AC4F-418D-AE19-62706E023703}">
                                <ahyp:hlinkClr val="tx"/>
                              </a:ext>
                            </a:extLst>
                          </a:hlinkClick>
                        </a:rPr>
                        <a:t>Gender bias in sentiment analysis</a:t>
                      </a:r>
                      <a:endParaRPr sz="1100"/>
                    </a:p>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US" sz="1100"/>
                        <a:t>2018</a:t>
                      </a:r>
                      <a:endParaRPr sz="1100"/>
                    </a:p>
                  </a:txBody>
                  <a:tcPr marT="63500" marB="63500" marR="63500" marL="63500"/>
                </a:tc>
                <a:tc>
                  <a:txBody>
                    <a:bodyPr/>
                    <a:lstStyle/>
                    <a:p>
                      <a:pPr indent="0" lvl="0" marL="0" rtl="0" algn="l">
                        <a:spcBef>
                          <a:spcPts val="0"/>
                        </a:spcBef>
                        <a:spcAft>
                          <a:spcPts val="0"/>
                        </a:spcAft>
                        <a:buNone/>
                      </a:pPr>
                      <a:r>
                        <a:rPr lang="en-US" sz="1100"/>
                        <a:t>Lexical sentiment analysis algorithms </a:t>
                      </a:r>
                      <a:endParaRPr sz="1100"/>
                    </a:p>
                  </a:txBody>
                  <a:tcPr marT="63500" marB="63500" marR="63500" marL="63500"/>
                </a:tc>
                <a:tc>
                  <a:txBody>
                    <a:bodyPr/>
                    <a:lstStyle/>
                    <a:p>
                      <a:pPr indent="0" lvl="0" marL="0" rtl="0" algn="l">
                        <a:spcBef>
                          <a:spcPts val="0"/>
                        </a:spcBef>
                        <a:spcAft>
                          <a:spcPts val="0"/>
                        </a:spcAft>
                        <a:buNone/>
                      </a:pPr>
                      <a:r>
                        <a:rPr lang="en-US" sz="1100"/>
                        <a:t>Male sentiment is harder to detect because it is less explicit.</a:t>
                      </a:r>
                      <a:endParaRPr sz="1100"/>
                    </a:p>
                    <a:p>
                      <a:pPr indent="0" lvl="0" marL="0" rtl="0" algn="l">
                        <a:spcBef>
                          <a:spcPts val="0"/>
                        </a:spcBef>
                        <a:spcAft>
                          <a:spcPts val="0"/>
                        </a:spcAft>
                        <a:buNone/>
                      </a:pPr>
                      <a:r>
                        <a:rPr lang="en-US" sz="1100"/>
                        <a:t>Only one lexical sentiment analysis algorithm was used</a:t>
                      </a:r>
                      <a:endParaRPr sz="1100"/>
                    </a:p>
                  </a:txBody>
                  <a:tcPr marT="63500" marB="63500" marR="63500" marL="63500"/>
                </a:tc>
                <a:tc>
                  <a:txBody>
                    <a:bodyPr/>
                    <a:lstStyle/>
                    <a:p>
                      <a:pPr indent="0" lvl="0" marL="0" rtl="0" algn="l">
                        <a:spcBef>
                          <a:spcPts val="0"/>
                        </a:spcBef>
                        <a:spcAft>
                          <a:spcPts val="0"/>
                        </a:spcAft>
                        <a:buNone/>
                      </a:pPr>
                      <a:r>
                        <a:rPr lang="en-US" sz="1100"/>
                        <a:t>Biases in lexical sentiment analysis accuracy between reviews authored by males and females.</a:t>
                      </a:r>
                      <a:endParaRPr sz="1100"/>
                    </a:p>
                    <a:p>
                      <a:pPr indent="0" lvl="0" marL="0" rtl="0" algn="l">
                        <a:spcBef>
                          <a:spcPts val="0"/>
                        </a:spcBef>
                        <a:spcAft>
                          <a:spcPts val="0"/>
                        </a:spcAft>
                        <a:buNone/>
                      </a:pPr>
                      <a:r>
                        <a:rPr lang="en-US" sz="1100"/>
                        <a:t>More likely to detect more strong positive and negative sentiment from females than from males.</a:t>
                      </a:r>
                      <a:endParaRPr sz="1100"/>
                    </a:p>
                  </a:txBody>
                  <a:tcPr marT="63500" marB="63500" marR="63500" marL="63500"/>
                </a:tc>
              </a:tr>
              <a:tr h="1543050">
                <a:tc>
                  <a:txBody>
                    <a:bodyPr/>
                    <a:lstStyle/>
                    <a:p>
                      <a:pPr indent="0" lvl="0" marL="0" rtl="0" algn="l">
                        <a:spcBef>
                          <a:spcPts val="0"/>
                        </a:spcBef>
                        <a:spcAft>
                          <a:spcPts val="0"/>
                        </a:spcAft>
                        <a:buNone/>
                      </a:pPr>
                      <a:r>
                        <a:rPr lang="en-US" sz="1100"/>
                        <a:t>9</a:t>
                      </a:r>
                      <a:endParaRPr sz="1100"/>
                    </a:p>
                  </a:txBody>
                  <a:tcPr marT="63500" marB="63500" marR="63500" marL="63500"/>
                </a:tc>
                <a:tc>
                  <a:txBody>
                    <a:bodyPr/>
                    <a:lstStyle/>
                    <a:p>
                      <a:pPr indent="0" lvl="0" marL="0" rtl="0" algn="l">
                        <a:spcBef>
                          <a:spcPts val="0"/>
                        </a:spcBef>
                        <a:spcAft>
                          <a:spcPts val="0"/>
                        </a:spcAft>
                        <a:buNone/>
                      </a:pPr>
                      <a:r>
                        <a:rPr lang="en-US" sz="1100" u="sng">
                          <a:solidFill>
                            <a:srgbClr val="1155CC"/>
                          </a:solidFill>
                          <a:hlinkClick r:id="rId4">
                            <a:extLst>
                              <a:ext uri="{A12FA001-AC4F-418D-AE19-62706E023703}">
                                <ahyp:hlinkClr val="tx"/>
                              </a:ext>
                            </a:extLst>
                          </a:hlinkClick>
                        </a:rPr>
                        <a:t>BiasFinder: Metamorphic Test Generation to Uncover Bias for Sentiment Analysis Systems</a:t>
                      </a:r>
                      <a:endParaRPr sz="1100"/>
                    </a:p>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US" sz="1100"/>
                        <a:t>2021</a:t>
                      </a:r>
                      <a:endParaRPr sz="1100"/>
                    </a:p>
                  </a:txBody>
                  <a:tcPr marT="63500" marB="63500" marR="63500" marL="63500"/>
                </a:tc>
                <a:tc>
                  <a:txBody>
                    <a:bodyPr/>
                    <a:lstStyle/>
                    <a:p>
                      <a:pPr indent="0" lvl="0" marL="0" rtl="0" algn="l">
                        <a:spcBef>
                          <a:spcPts val="0"/>
                        </a:spcBef>
                        <a:spcAft>
                          <a:spcPts val="0"/>
                        </a:spcAft>
                        <a:buNone/>
                      </a:pPr>
                      <a:r>
                        <a:rPr lang="en-US" sz="1100"/>
                        <a:t>Metamorphic Testing for Fairness,</a:t>
                      </a:r>
                      <a:endParaRPr sz="1100"/>
                    </a:p>
                    <a:p>
                      <a:pPr indent="0" lvl="0" marL="0" rtl="0" algn="l">
                        <a:spcBef>
                          <a:spcPts val="0"/>
                        </a:spcBef>
                        <a:spcAft>
                          <a:spcPts val="0"/>
                        </a:spcAft>
                        <a:buNone/>
                      </a:pPr>
                      <a:r>
                        <a:rPr lang="en-US" sz="1100"/>
                        <a:t>NLP techniques, Bias finder- mutant and template generation engine with failure detection engine</a:t>
                      </a:r>
                      <a:endParaRPr sz="1100"/>
                    </a:p>
                  </a:txBody>
                  <a:tcPr marT="63500" marB="63500" marR="63500" marL="63500"/>
                </a:tc>
                <a:tc>
                  <a:txBody>
                    <a:bodyPr/>
                    <a:lstStyle/>
                    <a:p>
                      <a:pPr indent="0" lvl="0" marL="0" rtl="0" algn="l">
                        <a:spcBef>
                          <a:spcPts val="0"/>
                        </a:spcBef>
                        <a:spcAft>
                          <a:spcPts val="0"/>
                        </a:spcAft>
                        <a:buNone/>
                      </a:pPr>
                      <a:r>
                        <a:rPr lang="en-US" sz="1100"/>
                        <a:t>Evaluate BiasFinder to determine if it generalizes to other NLP tasks beyond sentiment analysis</a:t>
                      </a:r>
                      <a:endParaRPr b="1" sz="1100"/>
                    </a:p>
                  </a:txBody>
                  <a:tcPr marT="63500" marB="63500" marR="63500" marL="63500"/>
                </a:tc>
                <a:tc>
                  <a:txBody>
                    <a:bodyPr/>
                    <a:lstStyle/>
                    <a:p>
                      <a:pPr indent="0" lvl="0" marL="0" rtl="0" algn="l">
                        <a:spcBef>
                          <a:spcPts val="0"/>
                        </a:spcBef>
                        <a:spcAft>
                          <a:spcPts val="0"/>
                        </a:spcAft>
                        <a:buNone/>
                      </a:pPr>
                      <a:r>
                        <a:rPr lang="en-US" sz="1100"/>
                        <a:t>BiasFinder, a metamorphic testing framework for creating test cases to uncover bias in Sentiment Analysis (SA) systems.</a:t>
                      </a:r>
                      <a:endParaRPr sz="1100"/>
                    </a:p>
                    <a:p>
                      <a:pPr indent="0" lvl="0" marL="0" rtl="0" algn="l">
                        <a:spcBef>
                          <a:spcPts val="0"/>
                        </a:spcBef>
                        <a:spcAft>
                          <a:spcPts val="0"/>
                        </a:spcAft>
                        <a:buNone/>
                      </a:pPr>
                      <a:r>
                        <a:rPr lang="en-US" sz="1100"/>
                        <a:t>Human annotators consistently consider mutants generated by BiasFinder are more fluent than mutants generated by MT-NLP</a:t>
                      </a:r>
                      <a:endParaRPr sz="1100"/>
                    </a:p>
                  </a:txBody>
                  <a:tcPr marT="63500" marB="63500" marR="63500" marL="6350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9" name="Google Shape;189;p12"/>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Any other information</a:t>
            </a:r>
            <a:endParaRPr/>
          </a:p>
        </p:txBody>
      </p:sp>
      <p:sp>
        <p:nvSpPr>
          <p:cNvPr id="190" name="Google Shape;190;p12"/>
          <p:cNvSpPr txBox="1"/>
          <p:nvPr/>
        </p:nvSpPr>
        <p:spPr>
          <a:xfrm>
            <a:off x="1317625" y="1905000"/>
            <a:ext cx="8301300" cy="13236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Trebuchet MS"/>
                <a:ea typeface="Trebuchet MS"/>
                <a:cs typeface="Trebuchet MS"/>
                <a:sym typeface="Trebuchet MS"/>
              </a:rPr>
              <a:t>We wish to continue the research and publish a paper.</a:t>
            </a:r>
            <a:endParaRPr>
              <a:solidFill>
                <a:schemeClr val="dk1"/>
              </a:solidFill>
            </a:endParaRPr>
          </a:p>
          <a:p>
            <a:pPr indent="12700" lvl="0" marL="342891" marR="0" rtl="0" algn="just">
              <a:spcBef>
                <a:spcPts val="480"/>
              </a:spcBef>
              <a:spcAft>
                <a:spcPts val="0"/>
              </a:spcAft>
              <a:buNone/>
            </a:pPr>
            <a:r>
              <a:rPr lang="en-US" sz="2400">
                <a:solidFill>
                  <a:srgbClr val="0000FF"/>
                </a:solidFill>
                <a:latin typeface="Trebuchet MS"/>
                <a:ea typeface="Trebuchet MS"/>
                <a:cs typeface="Trebuchet MS"/>
                <a:sym typeface="Trebuchet MS"/>
              </a:rPr>
              <a:t> </a:t>
            </a:r>
            <a:endParaRPr/>
          </a:p>
          <a:p>
            <a:pPr indent="12700" lvl="0" marL="342891"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3"/>
          <p:cNvSpPr/>
          <p:nvPr/>
        </p:nvSpPr>
        <p:spPr>
          <a:xfrm>
            <a:off x="4842750" y="2795691"/>
            <a:ext cx="2506500" cy="12666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4000">
                <a:solidFill>
                  <a:srgbClr val="FF0000"/>
                </a:solidFill>
                <a:latin typeface="Trebuchet MS"/>
                <a:ea typeface="Trebuchet MS"/>
                <a:cs typeface="Trebuchet MS"/>
                <a:sym typeface="Trebuchet MS"/>
              </a:rPr>
              <a:t>Thank You</a:t>
            </a:r>
            <a:endParaRPr/>
          </a:p>
        </p:txBody>
      </p:sp>
      <p:pic>
        <p:nvPicPr>
          <p:cNvPr id="196" name="Google Shape;196;p13"/>
          <p:cNvPicPr preferRelativeResize="0"/>
          <p:nvPr/>
        </p:nvPicPr>
        <p:blipFill>
          <a:blip r:embed="rId3">
            <a:alphaModFix/>
          </a:blip>
          <a:stretch>
            <a:fillRect/>
          </a:stretch>
        </p:blipFill>
        <p:spPr>
          <a:xfrm>
            <a:off x="0" y="1163800"/>
            <a:ext cx="12191999" cy="5694200"/>
          </a:xfrm>
          <a:prstGeom prst="rect">
            <a:avLst/>
          </a:prstGeom>
          <a:noFill/>
          <a:ln>
            <a:noFill/>
          </a:ln>
        </p:spPr>
      </p:pic>
      <p:sp>
        <p:nvSpPr>
          <p:cNvPr id="197" name="Google Shape;197;p13"/>
          <p:cNvSpPr txBox="1"/>
          <p:nvPr/>
        </p:nvSpPr>
        <p:spPr>
          <a:xfrm>
            <a:off x="3444875" y="1397000"/>
            <a:ext cx="52545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6000">
                <a:latin typeface="Calibri"/>
                <a:ea typeface="Calibri"/>
                <a:cs typeface="Calibri"/>
                <a:sym typeface="Calibri"/>
              </a:rPr>
              <a:t>THANK YOU</a:t>
            </a:r>
            <a:endParaRPr b="1" sz="6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 name="Google Shape;92;p2"/>
          <p:cNvSpPr txBox="1"/>
          <p:nvPr/>
        </p:nvSpPr>
        <p:spPr>
          <a:xfrm>
            <a:off x="587375" y="1968500"/>
            <a:ext cx="10541100" cy="44322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chemeClr val="dk1"/>
                </a:solidFill>
                <a:latin typeface="Trebuchet MS"/>
                <a:ea typeface="Trebuchet MS"/>
                <a:cs typeface="Trebuchet MS"/>
                <a:sym typeface="Trebuchet MS"/>
              </a:rPr>
              <a:t>In the entire world, women only make 77 cents for every dollar that men make. We suggest conducting a </a:t>
            </a:r>
            <a:r>
              <a:rPr b="1" lang="en-US" sz="2400">
                <a:solidFill>
                  <a:schemeClr val="dk1"/>
                </a:solidFill>
                <a:latin typeface="Trebuchet MS"/>
                <a:ea typeface="Trebuchet MS"/>
                <a:cs typeface="Trebuchet MS"/>
                <a:sym typeface="Trebuchet MS"/>
              </a:rPr>
              <a:t>comprehensive research</a:t>
            </a:r>
            <a:r>
              <a:rPr lang="en-US" sz="2400">
                <a:solidFill>
                  <a:schemeClr val="dk1"/>
                </a:solidFill>
                <a:latin typeface="Trebuchet MS"/>
                <a:ea typeface="Trebuchet MS"/>
                <a:cs typeface="Trebuchet MS"/>
                <a:sym typeface="Trebuchet MS"/>
              </a:rPr>
              <a:t> into the </a:t>
            </a:r>
            <a:r>
              <a:rPr b="1" lang="en-US" sz="2400">
                <a:solidFill>
                  <a:srgbClr val="FF0000"/>
                </a:solidFill>
                <a:latin typeface="Trebuchet MS"/>
                <a:ea typeface="Trebuchet MS"/>
                <a:cs typeface="Trebuchet MS"/>
                <a:sym typeface="Trebuchet MS"/>
              </a:rPr>
              <a:t>identification of gender bias using sentiment analysis</a:t>
            </a:r>
            <a:r>
              <a:rPr lang="en-US" sz="2400">
                <a:solidFill>
                  <a:schemeClr val="dk1"/>
                </a:solidFill>
                <a:latin typeface="Trebuchet MS"/>
                <a:ea typeface="Trebuchet MS"/>
                <a:cs typeface="Trebuchet MS"/>
                <a:sym typeface="Trebuchet MS"/>
              </a:rPr>
              <a:t> in the context of workplaces utilising tweets, keeping this as the crux of the story.</a:t>
            </a:r>
            <a:endParaRPr sz="2400">
              <a:solidFill>
                <a:schemeClr val="dk1"/>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chemeClr val="dk1"/>
              </a:solidFill>
              <a:latin typeface="Trebuchet MS"/>
              <a:ea typeface="Trebuchet MS"/>
              <a:cs typeface="Trebuchet MS"/>
              <a:sym typeface="Trebuchet MS"/>
            </a:endParaRPr>
          </a:p>
          <a:p>
            <a:pPr indent="0" lvl="0" marL="0" marR="0" rtl="0" algn="just">
              <a:spcBef>
                <a:spcPts val="0"/>
              </a:spcBef>
              <a:spcAft>
                <a:spcPts val="0"/>
              </a:spcAft>
              <a:buClr>
                <a:schemeClr val="dk1"/>
              </a:buClr>
              <a:buSzPts val="1100"/>
              <a:buFont typeface="Arial"/>
              <a:buNone/>
            </a:pPr>
            <a:r>
              <a:rPr lang="en-US" sz="2400">
                <a:solidFill>
                  <a:schemeClr val="dk1"/>
                </a:solidFill>
                <a:latin typeface="Trebuchet MS"/>
                <a:ea typeface="Trebuchet MS"/>
                <a:cs typeface="Trebuchet MS"/>
                <a:sym typeface="Trebuchet MS"/>
              </a:rPr>
              <a:t>With input from tweets, Sentimental Analysis is employed as the main principle and is carried out using machine learning to ensure security.This emotive examination of tweets raises public awareness and permits women to publicly express their feelings. We have relied heavily on Twitter to further our research and go through the viewpoints of others around us.</a:t>
            </a:r>
            <a:endParaRPr sz="2400">
              <a:solidFill>
                <a:schemeClr val="dk1"/>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chemeClr val="dk1"/>
              </a:solidFill>
              <a:latin typeface="Trebuchet MS"/>
              <a:ea typeface="Trebuchet MS"/>
              <a:cs typeface="Trebuchet MS"/>
              <a:sym typeface="Trebuchet MS"/>
            </a:endParaRPr>
          </a:p>
        </p:txBody>
      </p:sp>
      <p:sp>
        <p:nvSpPr>
          <p:cNvPr id="93" name="Google Shape;93;p2"/>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Abstract and Scope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 name="Google Shape;100;p3"/>
          <p:cNvSpPr txBox="1"/>
          <p:nvPr/>
        </p:nvSpPr>
        <p:spPr>
          <a:xfrm>
            <a:off x="444500" y="1676400"/>
            <a:ext cx="11096700" cy="4724400"/>
          </a:xfrm>
          <a:prstGeom prst="rect">
            <a:avLst/>
          </a:prstGeom>
          <a:noFill/>
          <a:ln>
            <a:noFill/>
          </a:ln>
        </p:spPr>
        <p:txBody>
          <a:bodyPr anchorCtr="0" anchor="t" bIns="45700" lIns="91425" spcFirstLastPara="1" rIns="91425" wrap="square" tIns="45700">
            <a:noAutofit/>
          </a:bodyPr>
          <a:lstStyle/>
          <a:p>
            <a:pPr indent="-12700" lvl="0" marL="355591" marR="0" rtl="0" algn="just">
              <a:spcBef>
                <a:spcPts val="0"/>
              </a:spcBef>
              <a:spcAft>
                <a:spcPts val="0"/>
              </a:spcAft>
              <a:buClr>
                <a:schemeClr val="dk1"/>
              </a:buClr>
              <a:buSzPts val="2400"/>
              <a:buFont typeface="Noto Sans Symbols"/>
              <a:buChar char="▪"/>
            </a:pPr>
            <a:r>
              <a:rPr lang="en-US" sz="2400">
                <a:solidFill>
                  <a:schemeClr val="dk1"/>
                </a:solidFill>
              </a:rPr>
              <a:t> Measuring gender bias in word embeddings across domains and discovering new gender bias word categories</a:t>
            </a:r>
            <a:endParaRPr sz="2400">
              <a:solidFill>
                <a:schemeClr val="dk1"/>
              </a:solidFill>
            </a:endParaRPr>
          </a:p>
          <a:p>
            <a:pPr indent="-381000" lvl="0" marL="457200" marR="952500" rtl="0" algn="l">
              <a:lnSpc>
                <a:spcPct val="109615"/>
              </a:lnSpc>
              <a:spcBef>
                <a:spcPts val="0"/>
              </a:spcBef>
              <a:spcAft>
                <a:spcPts val="0"/>
              </a:spcAft>
              <a:buClr>
                <a:schemeClr val="dk1"/>
              </a:buClr>
              <a:buSzPts val="2400"/>
              <a:buChar char="▪"/>
            </a:pPr>
            <a:r>
              <a:rPr lang="en-US" sz="2400">
                <a:solidFill>
                  <a:schemeClr val="dk1"/>
                </a:solidFill>
                <a:uFill>
                  <a:noFill/>
                </a:uFill>
                <a:hlinkClick r:id="rId3">
                  <a:extLst>
                    <a:ext uri="{A12FA001-AC4F-418D-AE19-62706E023703}">
                      <ahyp:hlinkClr val="tx"/>
                    </a:ext>
                  </a:extLst>
                </a:hlinkClick>
              </a:rPr>
              <a:t>Reducing gender bias in abusive language detection</a:t>
            </a:r>
            <a:endParaRPr b="1" sz="1300">
              <a:solidFill>
                <a:srgbClr val="1A0DAB"/>
              </a:solidFill>
              <a:highlight>
                <a:srgbClr val="FFFFFF"/>
              </a:highlight>
            </a:endParaRPr>
          </a:p>
          <a:p>
            <a:pPr indent="-381000" lvl="0" marL="457200" marR="952500" rtl="0" algn="l">
              <a:lnSpc>
                <a:spcPct val="109615"/>
              </a:lnSpc>
              <a:spcBef>
                <a:spcPts val="0"/>
              </a:spcBef>
              <a:spcAft>
                <a:spcPts val="0"/>
              </a:spcAft>
              <a:buClr>
                <a:schemeClr val="dk1"/>
              </a:buClr>
              <a:buSzPts val="2400"/>
              <a:buChar char="▪"/>
            </a:pPr>
            <a:r>
              <a:rPr lang="en-US" sz="2400">
                <a:solidFill>
                  <a:schemeClr val="dk1"/>
                </a:solidFill>
                <a:uFill>
                  <a:noFill/>
                </a:uFill>
                <a:hlinkClick r:id="rId4">
                  <a:extLst>
                    <a:ext uri="{A12FA001-AC4F-418D-AE19-62706E023703}">
                      <ahyp:hlinkClr val="tx"/>
                    </a:ext>
                  </a:extLst>
                </a:hlinkClick>
              </a:rPr>
              <a:t>An analysis of WordNet's coverage of gender identity using Twitter and the National Transgender Discrimination Survey</a:t>
            </a:r>
            <a:endParaRPr sz="1300" u="sng">
              <a:solidFill>
                <a:srgbClr val="1A0DAB"/>
              </a:solidFill>
              <a:highlight>
                <a:srgbClr val="FFFFFF"/>
              </a:highlight>
            </a:endParaRPr>
          </a:p>
          <a:p>
            <a:pPr indent="-381000" lvl="0" marL="457200" marR="952500" rtl="0" algn="l">
              <a:lnSpc>
                <a:spcPct val="109615"/>
              </a:lnSpc>
              <a:spcBef>
                <a:spcPts val="0"/>
              </a:spcBef>
              <a:spcAft>
                <a:spcPts val="0"/>
              </a:spcAft>
              <a:buClr>
                <a:schemeClr val="dk1"/>
              </a:buClr>
              <a:buSzPts val="2400"/>
              <a:buChar char="▪"/>
            </a:pPr>
            <a:r>
              <a:rPr lang="en-US" sz="2400">
                <a:solidFill>
                  <a:schemeClr val="dk1"/>
                </a:solidFill>
                <a:uFill>
                  <a:noFill/>
                </a:uFill>
                <a:hlinkClick r:id="rId5">
                  <a:extLst>
                    <a:ext uri="{A12FA001-AC4F-418D-AE19-62706E023703}">
                      <ahyp:hlinkClr val="tx"/>
                    </a:ext>
                  </a:extLst>
                </a:hlinkClick>
              </a:rPr>
              <a:t>Stroke survivors on twitter: sentiment and topic analysis from a gender perspective</a:t>
            </a:r>
            <a:endParaRPr sz="1300" u="sng">
              <a:solidFill>
                <a:srgbClr val="1A0DAB"/>
              </a:solidFill>
              <a:highlight>
                <a:srgbClr val="FFFFFF"/>
              </a:highlight>
            </a:endParaRPr>
          </a:p>
          <a:p>
            <a:pPr indent="-381000" lvl="0" marL="457200" marR="952500" rtl="0" algn="l">
              <a:lnSpc>
                <a:spcPct val="109615"/>
              </a:lnSpc>
              <a:spcBef>
                <a:spcPts val="0"/>
              </a:spcBef>
              <a:spcAft>
                <a:spcPts val="0"/>
              </a:spcAft>
              <a:buClr>
                <a:schemeClr val="dk1"/>
              </a:buClr>
              <a:buSzPts val="2400"/>
              <a:buChar char="▪"/>
            </a:pPr>
            <a:r>
              <a:rPr lang="en-US" sz="2400">
                <a:solidFill>
                  <a:schemeClr val="dk1"/>
                </a:solidFill>
                <a:uFill>
                  <a:noFill/>
                </a:uFill>
                <a:hlinkClick r:id="rId6">
                  <a:extLst>
                    <a:ext uri="{A12FA001-AC4F-418D-AE19-62706E023703}">
                      <ahyp:hlinkClr val="tx"/>
                    </a:ext>
                  </a:extLst>
                </a:hlinkClick>
              </a:rPr>
              <a:t>Exploring sentiment analysis on twitter data</a:t>
            </a:r>
            <a:endParaRPr sz="2400">
              <a:solidFill>
                <a:schemeClr val="dk1"/>
              </a:solidFill>
            </a:endParaRPr>
          </a:p>
          <a:p>
            <a:pPr indent="-381000" lvl="0" marL="457200" marR="952500" rtl="0" algn="l">
              <a:lnSpc>
                <a:spcPct val="109615"/>
              </a:lnSpc>
              <a:spcBef>
                <a:spcPts val="0"/>
              </a:spcBef>
              <a:spcAft>
                <a:spcPts val="0"/>
              </a:spcAft>
              <a:buClr>
                <a:schemeClr val="dk1"/>
              </a:buClr>
              <a:buSzPts val="2400"/>
              <a:buChar char="▪"/>
            </a:pPr>
            <a:r>
              <a:rPr lang="en-US" sz="2400">
                <a:solidFill>
                  <a:schemeClr val="dk1"/>
                </a:solidFill>
                <a:uFill>
                  <a:noFill/>
                </a:uFill>
                <a:hlinkClick r:id="rId7">
                  <a:extLst>
                    <a:ext uri="{A12FA001-AC4F-418D-AE19-62706E023703}">
                      <ahyp:hlinkClr val="tx"/>
                    </a:ext>
                  </a:extLst>
                </a:hlinkClick>
              </a:rPr>
              <a:t>Twitter sentiments analysis using machine learning methods</a:t>
            </a:r>
            <a:endParaRPr sz="1300">
              <a:solidFill>
                <a:srgbClr val="1A0DAB"/>
              </a:solidFill>
              <a:highlight>
                <a:srgbClr val="FFFFFF"/>
              </a:highlight>
            </a:endParaRPr>
          </a:p>
          <a:p>
            <a:pPr indent="-381000" lvl="0" marL="457200" marR="952500" rtl="0" algn="l">
              <a:lnSpc>
                <a:spcPct val="109615"/>
              </a:lnSpc>
              <a:spcBef>
                <a:spcPts val="0"/>
              </a:spcBef>
              <a:spcAft>
                <a:spcPts val="0"/>
              </a:spcAft>
              <a:buClr>
                <a:schemeClr val="dk1"/>
              </a:buClr>
              <a:buSzPts val="2400"/>
              <a:buChar char="▪"/>
            </a:pPr>
            <a:r>
              <a:rPr lang="en-US" sz="2400">
                <a:solidFill>
                  <a:schemeClr val="dk1"/>
                </a:solidFill>
                <a:uFill>
                  <a:noFill/>
                </a:uFill>
                <a:hlinkClick r:id="rId8">
                  <a:extLst>
                    <a:ext uri="{A12FA001-AC4F-418D-AE19-62706E023703}">
                      <ahyp:hlinkClr val="tx"/>
                    </a:ext>
                  </a:extLst>
                </a:hlinkClick>
              </a:rPr>
              <a:t>Mitigating gender bias in natural language processing: Literature review</a:t>
            </a:r>
            <a:endParaRPr sz="1300">
              <a:solidFill>
                <a:srgbClr val="1A0DAB"/>
              </a:solidFill>
              <a:highlight>
                <a:srgbClr val="FFFFFF"/>
              </a:highlight>
            </a:endParaRPr>
          </a:p>
          <a:p>
            <a:pPr indent="0" lvl="0" marL="0" marR="0" rtl="0" algn="just">
              <a:spcBef>
                <a:spcPts val="200"/>
              </a:spcBef>
              <a:spcAft>
                <a:spcPts val="0"/>
              </a:spcAft>
              <a:buNone/>
            </a:pPr>
            <a:r>
              <a:t/>
            </a:r>
            <a:endParaRPr sz="2400">
              <a:solidFill>
                <a:schemeClr val="dk1"/>
              </a:solidFill>
            </a:endParaRPr>
          </a:p>
        </p:txBody>
      </p:sp>
      <p:sp>
        <p:nvSpPr>
          <p:cNvPr id="101" name="Google Shape;101;p3"/>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15dafb9d07e_0_163"/>
          <p:cNvSpPr txBox="1"/>
          <p:nvPr/>
        </p:nvSpPr>
        <p:spPr>
          <a:xfrm>
            <a:off x="508000" y="1555750"/>
            <a:ext cx="11175900" cy="1794600"/>
          </a:xfrm>
          <a:prstGeom prst="rect">
            <a:avLst/>
          </a:prstGeom>
          <a:noFill/>
          <a:ln>
            <a:noFill/>
          </a:ln>
        </p:spPr>
        <p:txBody>
          <a:bodyPr anchorCtr="0" anchor="t" bIns="91425" lIns="91425" spcFirstLastPara="1" rIns="91425" wrap="square" tIns="91425">
            <a:spAutoFit/>
          </a:bodyPr>
          <a:lstStyle/>
          <a:p>
            <a:pPr indent="-298450" lvl="0" marL="457200" marR="952500" rtl="0" algn="l">
              <a:lnSpc>
                <a:spcPct val="109615"/>
              </a:lnSpc>
              <a:spcBef>
                <a:spcPts val="0"/>
              </a:spcBef>
              <a:spcAft>
                <a:spcPts val="0"/>
              </a:spcAft>
              <a:buSzPts val="1100"/>
              <a:buFont typeface="Calibri"/>
              <a:buChar char="●"/>
            </a:pPr>
            <a:r>
              <a:rPr lang="en-US" sz="2400">
                <a:solidFill>
                  <a:schemeClr val="dk1"/>
                </a:solidFill>
                <a:uFill>
                  <a:noFill/>
                </a:uFill>
                <a:hlinkClick r:id="rId3">
                  <a:extLst>
                    <a:ext uri="{A12FA001-AC4F-418D-AE19-62706E023703}">
                      <ahyp:hlinkClr val="tx"/>
                    </a:ext>
                  </a:extLst>
                </a:hlinkClick>
              </a:rPr>
              <a:t>Gender bias in sentiment analysis</a:t>
            </a:r>
            <a:endParaRPr sz="2400">
              <a:solidFill>
                <a:schemeClr val="dk1"/>
              </a:solidFill>
            </a:endParaRPr>
          </a:p>
          <a:p>
            <a:pPr indent="-298450" lvl="0" marL="457200" marR="952500" rtl="0" algn="l">
              <a:lnSpc>
                <a:spcPct val="109615"/>
              </a:lnSpc>
              <a:spcBef>
                <a:spcPts val="0"/>
              </a:spcBef>
              <a:spcAft>
                <a:spcPts val="0"/>
              </a:spcAft>
              <a:buSzPts val="1100"/>
              <a:buFont typeface="Calibri"/>
              <a:buChar char="●"/>
            </a:pPr>
            <a:r>
              <a:rPr lang="en-US" sz="2400">
                <a:solidFill>
                  <a:schemeClr val="dk1"/>
                </a:solidFill>
                <a:uFill>
                  <a:noFill/>
                </a:uFill>
                <a:hlinkClick r:id="rId4">
                  <a:extLst>
                    <a:ext uri="{A12FA001-AC4F-418D-AE19-62706E023703}">
                      <ahyp:hlinkClr val="tx"/>
                    </a:ext>
                  </a:extLst>
                </a:hlinkClick>
              </a:rPr>
              <a:t>Biasfinder: Metamorphic test generation to uncover bias for sentiment analysis systems</a:t>
            </a:r>
            <a:endParaRPr sz="1300">
              <a:solidFill>
                <a:srgbClr val="1A0DAB"/>
              </a:solidFill>
              <a:highlight>
                <a:srgbClr val="FFFFFF"/>
              </a:highlight>
            </a:endParaRPr>
          </a:p>
          <a:p>
            <a:pPr indent="0" lvl="0" marL="457200" rtl="0" algn="l">
              <a:spcBef>
                <a:spcPts val="200"/>
              </a:spcBef>
              <a:spcAft>
                <a:spcPts val="0"/>
              </a:spcAft>
              <a:buNone/>
            </a:pPr>
            <a:r>
              <a:t/>
            </a:r>
            <a:endParaRPr sz="2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 name="Google Shape;113;p4"/>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Approach </a:t>
            </a:r>
            <a:endParaRPr sz="1400">
              <a:solidFill>
                <a:srgbClr val="000000"/>
              </a:solidFill>
              <a:latin typeface="Arial"/>
              <a:ea typeface="Arial"/>
              <a:cs typeface="Arial"/>
              <a:sym typeface="Arial"/>
            </a:endParaRPr>
          </a:p>
        </p:txBody>
      </p:sp>
      <p:sp>
        <p:nvSpPr>
          <p:cNvPr id="114" name="Google Shape;114;p4"/>
          <p:cNvSpPr txBox="1"/>
          <p:nvPr/>
        </p:nvSpPr>
        <p:spPr>
          <a:xfrm>
            <a:off x="539750" y="1617750"/>
            <a:ext cx="11096700" cy="4922700"/>
          </a:xfrm>
          <a:prstGeom prst="rect">
            <a:avLst/>
          </a:prstGeom>
          <a:noFill/>
          <a:ln>
            <a:noFill/>
          </a:ln>
        </p:spPr>
        <p:txBody>
          <a:bodyPr anchorCtr="0" anchor="ctr" bIns="45700" lIns="91425" spcFirstLastPara="1" rIns="91425" wrap="square" tIns="45700">
            <a:noAutofit/>
          </a:bodyPr>
          <a:lstStyle/>
          <a:p>
            <a:pPr indent="0" lvl="0" marL="457200" marR="0" rtl="0" algn="just">
              <a:spcBef>
                <a:spcPts val="480"/>
              </a:spcBef>
              <a:spcAft>
                <a:spcPts val="0"/>
              </a:spcAft>
              <a:buNone/>
            </a:pPr>
            <a:r>
              <a:rPr b="1" lang="en-US" sz="2400">
                <a:solidFill>
                  <a:schemeClr val="dk1"/>
                </a:solidFill>
                <a:latin typeface="Trebuchet MS"/>
                <a:ea typeface="Trebuchet MS"/>
                <a:cs typeface="Trebuchet MS"/>
                <a:sym typeface="Trebuchet MS"/>
              </a:rPr>
              <a:t>Why use tweets as a dataset?</a:t>
            </a:r>
            <a:endParaRPr b="1" sz="2400">
              <a:solidFill>
                <a:schemeClr val="dk1"/>
              </a:solidFill>
              <a:latin typeface="Trebuchet MS"/>
              <a:ea typeface="Trebuchet MS"/>
              <a:cs typeface="Trebuchet MS"/>
              <a:sym typeface="Trebuchet MS"/>
            </a:endParaRPr>
          </a:p>
          <a:p>
            <a:pPr indent="0" lvl="0" marL="457200" marR="0" rtl="0" algn="just">
              <a:spcBef>
                <a:spcPts val="480"/>
              </a:spcBef>
              <a:spcAft>
                <a:spcPts val="0"/>
              </a:spcAft>
              <a:buNone/>
            </a:pPr>
            <a:r>
              <a:rPr lang="en-US" sz="2400">
                <a:solidFill>
                  <a:schemeClr val="dk1"/>
                </a:solidFill>
                <a:latin typeface="Trebuchet MS"/>
                <a:ea typeface="Trebuchet MS"/>
                <a:cs typeface="Trebuchet MS"/>
                <a:sym typeface="Trebuchet MS"/>
              </a:rPr>
              <a:t>Twitter sentiment analysis allows you to keep track of what's being said about your product or service on social media, and can help you detect angry customers or negative mentions before they they escalate.</a:t>
            </a:r>
            <a:endParaRPr sz="2400">
              <a:solidFill>
                <a:schemeClr val="dk1"/>
              </a:solidFill>
              <a:latin typeface="Trebuchet MS"/>
              <a:ea typeface="Trebuchet MS"/>
              <a:cs typeface="Trebuchet MS"/>
              <a:sym typeface="Trebuchet MS"/>
            </a:endParaRPr>
          </a:p>
          <a:p>
            <a:pPr indent="0" lvl="0" marL="457200" marR="0" rtl="0" algn="just">
              <a:spcBef>
                <a:spcPts val="480"/>
              </a:spcBef>
              <a:spcAft>
                <a:spcPts val="0"/>
              </a:spcAft>
              <a:buNone/>
            </a:pPr>
            <a:r>
              <a:rPr b="1" lang="en-US" sz="2400">
                <a:solidFill>
                  <a:schemeClr val="dk1"/>
                </a:solidFill>
                <a:latin typeface="Trebuchet MS"/>
                <a:ea typeface="Trebuchet MS"/>
                <a:cs typeface="Trebuchet MS"/>
                <a:sym typeface="Trebuchet MS"/>
              </a:rPr>
              <a:t>Why use sentiment analysis?</a:t>
            </a:r>
            <a:endParaRPr b="1" sz="2400">
              <a:solidFill>
                <a:schemeClr val="dk1"/>
              </a:solidFill>
              <a:latin typeface="Trebuchet MS"/>
              <a:ea typeface="Trebuchet MS"/>
              <a:cs typeface="Trebuchet MS"/>
              <a:sym typeface="Trebuchet MS"/>
            </a:endParaRPr>
          </a:p>
          <a:p>
            <a:pPr indent="0" lvl="0" marL="457200" marR="0" rtl="0" algn="just">
              <a:spcBef>
                <a:spcPts val="480"/>
              </a:spcBef>
              <a:spcAft>
                <a:spcPts val="0"/>
              </a:spcAft>
              <a:buNone/>
            </a:pPr>
            <a:r>
              <a:rPr lang="en-US" sz="2400">
                <a:solidFill>
                  <a:schemeClr val="dk1"/>
                </a:solidFill>
                <a:latin typeface="Trebuchet MS"/>
                <a:ea typeface="Trebuchet MS"/>
                <a:cs typeface="Trebuchet MS"/>
                <a:sym typeface="Trebuchet MS"/>
              </a:rPr>
              <a:t>Sentiment analysis tools are essential to detect and understand audiences feelings. Companies that use these tools to understand how customers feel can use it to improve CX. It might just be the perfect supplement for our problem statement.</a:t>
            </a:r>
            <a:endParaRPr sz="2400">
              <a:solidFill>
                <a:schemeClr val="dk1"/>
              </a:solidFill>
              <a:latin typeface="Trebuchet MS"/>
              <a:ea typeface="Trebuchet MS"/>
              <a:cs typeface="Trebuchet MS"/>
              <a:sym typeface="Trebuchet MS"/>
            </a:endParaRPr>
          </a:p>
          <a:p>
            <a:pPr indent="0" lvl="0" marL="457200" marR="0" rtl="0" algn="just">
              <a:spcBef>
                <a:spcPts val="480"/>
              </a:spcBef>
              <a:spcAft>
                <a:spcPts val="0"/>
              </a:spcAft>
              <a:buNone/>
            </a:pPr>
            <a:r>
              <a:rPr b="1" lang="en-US" sz="2400">
                <a:solidFill>
                  <a:schemeClr val="dk1"/>
                </a:solidFill>
                <a:latin typeface="Trebuchet MS"/>
                <a:ea typeface="Trebuchet MS"/>
                <a:cs typeface="Trebuchet MS"/>
                <a:sym typeface="Trebuchet MS"/>
              </a:rPr>
              <a:t>What are the drawbacks of using nlp based sentiment analysis?</a:t>
            </a:r>
            <a:endParaRPr b="1" sz="2400">
              <a:solidFill>
                <a:schemeClr val="dk1"/>
              </a:solidFill>
              <a:latin typeface="Trebuchet MS"/>
              <a:ea typeface="Trebuchet MS"/>
              <a:cs typeface="Trebuchet MS"/>
              <a:sym typeface="Trebuchet MS"/>
            </a:endParaRPr>
          </a:p>
          <a:p>
            <a:pPr indent="0" lvl="0" marL="457200" marR="0" rtl="0" algn="just">
              <a:spcBef>
                <a:spcPts val="480"/>
              </a:spcBef>
              <a:spcAft>
                <a:spcPts val="0"/>
              </a:spcAft>
              <a:buNone/>
            </a:pPr>
            <a:r>
              <a:rPr lang="en-US" sz="2400">
                <a:solidFill>
                  <a:schemeClr val="dk1"/>
                </a:solidFill>
                <a:latin typeface="Trebuchet MS"/>
                <a:ea typeface="Trebuchet MS"/>
                <a:cs typeface="Trebuchet MS"/>
                <a:sym typeface="Trebuchet MS"/>
              </a:rPr>
              <a:t>The target opinion and accuracy of the emotion might not be captured correctly.</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 name="Google Shape;120;p5"/>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Constraints, Assumptions &amp; Dependencies</a:t>
            </a:r>
            <a:endParaRPr sz="2400">
              <a:solidFill>
                <a:schemeClr val="dk1"/>
              </a:solidFill>
              <a:latin typeface="Arial"/>
              <a:ea typeface="Arial"/>
              <a:cs typeface="Arial"/>
              <a:sym typeface="Arial"/>
            </a:endParaRPr>
          </a:p>
        </p:txBody>
      </p:sp>
      <p:sp>
        <p:nvSpPr>
          <p:cNvPr id="121" name="Google Shape;121;p5"/>
          <p:cNvSpPr txBox="1"/>
          <p:nvPr/>
        </p:nvSpPr>
        <p:spPr>
          <a:xfrm>
            <a:off x="428625" y="1936750"/>
            <a:ext cx="11049000" cy="4579200"/>
          </a:xfrm>
          <a:prstGeom prst="rect">
            <a:avLst/>
          </a:prstGeom>
          <a:noFill/>
          <a:ln>
            <a:noFill/>
          </a:ln>
        </p:spPr>
        <p:txBody>
          <a:bodyPr anchorCtr="0" anchor="ctr" bIns="45700" lIns="91425" spcFirstLastPara="1" rIns="91425" wrap="square" tIns="45700">
            <a:noAutofit/>
          </a:bodyPr>
          <a:lstStyle/>
          <a:p>
            <a:pPr indent="0" lvl="0" marL="457200" marR="0" rtl="0" algn="just">
              <a:spcBef>
                <a:spcPts val="480"/>
              </a:spcBef>
              <a:spcAft>
                <a:spcPts val="0"/>
              </a:spcAft>
              <a:buNone/>
            </a:pPr>
            <a:r>
              <a:rPr lang="en-US" sz="2400">
                <a:solidFill>
                  <a:schemeClr val="dk1"/>
                </a:solidFill>
                <a:latin typeface="Trebuchet MS"/>
                <a:ea typeface="Trebuchet MS"/>
                <a:cs typeface="Trebuchet MS"/>
                <a:sym typeface="Trebuchet MS"/>
              </a:rPr>
              <a:t>Sentiment analysis is the process of studying people’s opinions and emotions, generally using language clues. At first glance, it’s just a </a:t>
            </a:r>
            <a:r>
              <a:rPr lang="en-US" sz="2400">
                <a:solidFill>
                  <a:schemeClr val="dk1"/>
                </a:solidFill>
                <a:uFill>
                  <a:noFill/>
                </a:uFill>
                <a:latin typeface="Trebuchet MS"/>
                <a:ea typeface="Trebuchet MS"/>
                <a:cs typeface="Trebuchet MS"/>
                <a:sym typeface="Trebuchet MS"/>
                <a:hlinkClick r:id="rId3">
                  <a:extLst>
                    <a:ext uri="{A12FA001-AC4F-418D-AE19-62706E023703}">
                      <ahyp:hlinkClr val="tx"/>
                    </a:ext>
                  </a:extLst>
                </a:hlinkClick>
              </a:rPr>
              <a:t>text classification</a:t>
            </a:r>
            <a:r>
              <a:rPr lang="en-US" sz="2400">
                <a:solidFill>
                  <a:schemeClr val="dk1"/>
                </a:solidFill>
                <a:latin typeface="Trebuchet MS"/>
                <a:ea typeface="Trebuchet MS"/>
                <a:cs typeface="Trebuchet MS"/>
                <a:sym typeface="Trebuchet MS"/>
              </a:rPr>
              <a:t> problem, but if we dive deeper, we will find out that there are a lot of challenging problems which seriously affect sentiment analysis accuracy.</a:t>
            </a:r>
            <a:endParaRPr sz="2400">
              <a:solidFill>
                <a:schemeClr val="dk1"/>
              </a:solidFill>
              <a:latin typeface="Trebuchet MS"/>
              <a:ea typeface="Trebuchet MS"/>
              <a:cs typeface="Trebuchet MS"/>
              <a:sym typeface="Trebuchet MS"/>
            </a:endParaRPr>
          </a:p>
          <a:p>
            <a:pPr indent="0" lvl="0" marL="457200" marR="0" rtl="0" algn="just">
              <a:spcBef>
                <a:spcPts val="480"/>
              </a:spcBef>
              <a:spcAft>
                <a:spcPts val="0"/>
              </a:spcAft>
              <a:buNone/>
            </a:pPr>
            <a:r>
              <a:rPr b="1" lang="en-US" sz="2400">
                <a:solidFill>
                  <a:schemeClr val="dk1"/>
                </a:solidFill>
                <a:latin typeface="Trebuchet MS"/>
                <a:ea typeface="Trebuchet MS"/>
                <a:cs typeface="Trebuchet MS"/>
                <a:sym typeface="Trebuchet MS"/>
              </a:rPr>
              <a:t>Irony and sarcasm</a:t>
            </a:r>
            <a:r>
              <a:rPr lang="en-US" sz="2400">
                <a:solidFill>
                  <a:schemeClr val="dk1"/>
                </a:solidFill>
                <a:latin typeface="Trebuchet MS"/>
                <a:ea typeface="Trebuchet MS"/>
                <a:cs typeface="Trebuchet MS"/>
                <a:sym typeface="Trebuchet MS"/>
              </a:rPr>
              <a:t>, </a:t>
            </a:r>
            <a:r>
              <a:rPr b="1" lang="en-US" sz="2400">
                <a:solidFill>
                  <a:schemeClr val="dk1"/>
                </a:solidFill>
                <a:latin typeface="Trebuchet MS"/>
                <a:ea typeface="Trebuchet MS"/>
                <a:cs typeface="Trebuchet MS"/>
                <a:sym typeface="Trebuchet MS"/>
              </a:rPr>
              <a:t>Types of negations</a:t>
            </a:r>
            <a:r>
              <a:rPr lang="en-US" sz="2400">
                <a:solidFill>
                  <a:schemeClr val="dk1"/>
                </a:solidFill>
                <a:latin typeface="Trebuchet MS"/>
                <a:ea typeface="Trebuchet MS"/>
                <a:cs typeface="Trebuchet MS"/>
                <a:sym typeface="Trebuchet MS"/>
              </a:rPr>
              <a:t>, </a:t>
            </a:r>
            <a:r>
              <a:rPr b="1" lang="en-US" sz="2400">
                <a:solidFill>
                  <a:schemeClr val="dk1"/>
                </a:solidFill>
                <a:latin typeface="Trebuchet MS"/>
                <a:ea typeface="Trebuchet MS"/>
                <a:cs typeface="Trebuchet MS"/>
                <a:sym typeface="Trebuchet MS"/>
              </a:rPr>
              <a:t>Word ambiguity</a:t>
            </a:r>
            <a:r>
              <a:rPr lang="en-US" sz="2400">
                <a:solidFill>
                  <a:schemeClr val="dk1"/>
                </a:solidFill>
                <a:latin typeface="Trebuchet MS"/>
                <a:ea typeface="Trebuchet MS"/>
                <a:cs typeface="Trebuchet MS"/>
                <a:sym typeface="Trebuchet MS"/>
              </a:rPr>
              <a:t> and </a:t>
            </a:r>
            <a:r>
              <a:rPr b="1" lang="en-US" sz="2400">
                <a:solidFill>
                  <a:schemeClr val="dk1"/>
                </a:solidFill>
                <a:latin typeface="Trebuchet MS"/>
                <a:ea typeface="Trebuchet MS"/>
                <a:cs typeface="Trebuchet MS"/>
                <a:sym typeface="Trebuchet MS"/>
              </a:rPr>
              <a:t>Multipolarit</a:t>
            </a:r>
            <a:r>
              <a:rPr b="1" lang="en-US" sz="2400">
                <a:solidFill>
                  <a:schemeClr val="dk1"/>
                </a:solidFill>
                <a:latin typeface="Trebuchet MS"/>
                <a:ea typeface="Trebuchet MS"/>
                <a:cs typeface="Trebuchet MS"/>
                <a:sym typeface="Trebuchet MS"/>
              </a:rPr>
              <a:t>y</a:t>
            </a:r>
            <a:r>
              <a:rPr lang="en-US" sz="2400">
                <a:solidFill>
                  <a:schemeClr val="dk1"/>
                </a:solidFill>
                <a:latin typeface="Trebuchet MS"/>
                <a:ea typeface="Trebuchet MS"/>
                <a:cs typeface="Trebuchet MS"/>
                <a:sym typeface="Trebuchet MS"/>
              </a:rPr>
              <a:t> do affect the model accuracy.</a:t>
            </a:r>
            <a:endParaRPr sz="2400">
              <a:solidFill>
                <a:schemeClr val="dk1"/>
              </a:solidFill>
              <a:latin typeface="Trebuchet MS"/>
              <a:ea typeface="Trebuchet MS"/>
              <a:cs typeface="Trebuchet MS"/>
              <a:sym typeface="Trebuchet MS"/>
            </a:endParaRPr>
          </a:p>
          <a:p>
            <a:pPr indent="0" lvl="0" marL="457200" marR="0" rtl="0" algn="just">
              <a:spcBef>
                <a:spcPts val="480"/>
              </a:spcBef>
              <a:spcAft>
                <a:spcPts val="0"/>
              </a:spcAft>
              <a:buNone/>
            </a:pPr>
            <a:r>
              <a:rPr lang="en-US" sz="2400">
                <a:solidFill>
                  <a:schemeClr val="dk1"/>
                </a:solidFill>
                <a:latin typeface="Trebuchet MS"/>
                <a:ea typeface="Trebuchet MS"/>
                <a:cs typeface="Trebuchet MS"/>
                <a:sym typeface="Trebuchet MS"/>
              </a:rPr>
              <a:t>So assumptions that our dataset is ideal and does not contain these edge cases is an assumption we make which is also a design constraint.</a:t>
            </a:r>
            <a:endParaRPr sz="2400">
              <a:solidFill>
                <a:schemeClr val="dk1"/>
              </a:solidFill>
              <a:latin typeface="Trebuchet MS"/>
              <a:ea typeface="Trebuchet MS"/>
              <a:cs typeface="Trebuchet MS"/>
              <a:sym typeface="Trebuchet MS"/>
            </a:endParaRPr>
          </a:p>
          <a:p>
            <a:pPr indent="0" lvl="0" marL="457200" marR="0" rtl="0" algn="just">
              <a:spcBef>
                <a:spcPts val="480"/>
              </a:spcBef>
              <a:spcAft>
                <a:spcPts val="0"/>
              </a:spcAft>
              <a:buNone/>
            </a:pPr>
            <a:r>
              <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p6"/>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Proposed Methodology / Approach</a:t>
            </a:r>
            <a:endParaRPr sz="2400">
              <a:solidFill>
                <a:schemeClr val="dk1"/>
              </a:solidFill>
              <a:latin typeface="Arial"/>
              <a:ea typeface="Arial"/>
              <a:cs typeface="Arial"/>
              <a:sym typeface="Arial"/>
            </a:endParaRPr>
          </a:p>
        </p:txBody>
      </p:sp>
      <p:sp>
        <p:nvSpPr>
          <p:cNvPr id="128" name="Google Shape;128;p6"/>
          <p:cNvSpPr txBox="1"/>
          <p:nvPr/>
        </p:nvSpPr>
        <p:spPr>
          <a:xfrm>
            <a:off x="746125" y="2127250"/>
            <a:ext cx="10166400" cy="3148800"/>
          </a:xfrm>
          <a:prstGeom prst="rect">
            <a:avLst/>
          </a:prstGeom>
          <a:noFill/>
          <a:ln>
            <a:noFill/>
          </a:ln>
        </p:spPr>
        <p:txBody>
          <a:bodyPr anchorCtr="0" anchor="ctr" bIns="45700" lIns="91425" spcFirstLastPara="1" rIns="91425" wrap="square" tIns="45700">
            <a:noAutofit/>
          </a:bodyPr>
          <a:lstStyle/>
          <a:p>
            <a:pPr indent="0" lvl="0" marL="0" marR="0" rtl="0" algn="just">
              <a:spcBef>
                <a:spcPts val="480"/>
              </a:spcBef>
              <a:spcAft>
                <a:spcPts val="0"/>
              </a:spcAft>
              <a:buNone/>
            </a:pPr>
            <a:r>
              <a:rPr lang="en-US" sz="2400">
                <a:solidFill>
                  <a:schemeClr val="dk1"/>
                </a:solidFill>
                <a:latin typeface="Trebuchet MS"/>
                <a:ea typeface="Trebuchet MS"/>
                <a:cs typeface="Trebuchet MS"/>
                <a:sym typeface="Trebuchet MS"/>
              </a:rPr>
              <a:t>We propose to use web-scraping using the twitter api on </a:t>
            </a:r>
            <a:r>
              <a:rPr lang="en-US" sz="2400">
                <a:solidFill>
                  <a:schemeClr val="dk1"/>
                </a:solidFill>
                <a:latin typeface="Trebuchet MS"/>
                <a:ea typeface="Trebuchet MS"/>
                <a:cs typeface="Trebuchet MS"/>
                <a:sym typeface="Trebuchet MS"/>
              </a:rPr>
              <a:t>various</a:t>
            </a:r>
            <a:r>
              <a:rPr lang="en-US" sz="2400">
                <a:solidFill>
                  <a:schemeClr val="dk1"/>
                </a:solidFill>
                <a:latin typeface="Trebuchet MS"/>
                <a:ea typeface="Trebuchet MS"/>
                <a:cs typeface="Trebuchet MS"/>
                <a:sym typeface="Trebuchet MS"/>
              </a:rPr>
              <a:t> issues that target our problem statement and create an extensive and exclusive dataset for our research. </a:t>
            </a:r>
            <a:endParaRPr sz="2400">
              <a:solidFill>
                <a:schemeClr val="dk1"/>
              </a:solidFill>
              <a:latin typeface="Trebuchet MS"/>
              <a:ea typeface="Trebuchet MS"/>
              <a:cs typeface="Trebuchet MS"/>
              <a:sym typeface="Trebuchet MS"/>
            </a:endParaRPr>
          </a:p>
          <a:p>
            <a:pPr indent="0" lvl="0" marL="0" marR="0" rtl="0" algn="just">
              <a:spcBef>
                <a:spcPts val="480"/>
              </a:spcBef>
              <a:spcAft>
                <a:spcPts val="0"/>
              </a:spcAft>
              <a:buClr>
                <a:srgbClr val="FF0000"/>
              </a:buClr>
              <a:buSzPts val="1920"/>
              <a:buFont typeface="Arial"/>
              <a:buNone/>
            </a:pPr>
            <a:r>
              <a:rPr lang="en-US" sz="2400">
                <a:solidFill>
                  <a:schemeClr val="dk1"/>
                </a:solidFill>
                <a:latin typeface="Trebuchet MS"/>
                <a:ea typeface="Trebuchet MS"/>
                <a:cs typeface="Trebuchet MS"/>
                <a:sym typeface="Trebuchet MS"/>
              </a:rPr>
              <a:t>The dataset will be passed through a set of models (TBA) and will be pre-processed in a unique way to extract the opionistic statements and create an inclusive bag of words using various NLP techniques. </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4" name="Google Shape;134;p7"/>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Architecture</a:t>
            </a:r>
            <a:endParaRPr sz="2400">
              <a:solidFill>
                <a:schemeClr val="dk1"/>
              </a:solidFill>
              <a:latin typeface="Arial"/>
              <a:ea typeface="Arial"/>
              <a:cs typeface="Arial"/>
              <a:sym typeface="Arial"/>
            </a:endParaRPr>
          </a:p>
        </p:txBody>
      </p:sp>
      <p:pic>
        <p:nvPicPr>
          <p:cNvPr id="135" name="Google Shape;135;p7"/>
          <p:cNvPicPr preferRelativeResize="0"/>
          <p:nvPr/>
        </p:nvPicPr>
        <p:blipFill>
          <a:blip r:embed="rId3">
            <a:alphaModFix/>
          </a:blip>
          <a:stretch>
            <a:fillRect/>
          </a:stretch>
        </p:blipFill>
        <p:spPr>
          <a:xfrm>
            <a:off x="1347788" y="1722525"/>
            <a:ext cx="9496425" cy="4581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2" name="Google Shape;142;p8"/>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Technologies Used</a:t>
            </a:r>
            <a:endParaRPr sz="2400">
              <a:solidFill>
                <a:schemeClr val="dk1"/>
              </a:solidFill>
              <a:latin typeface="Arial"/>
              <a:ea typeface="Arial"/>
              <a:cs typeface="Arial"/>
              <a:sym typeface="Arial"/>
            </a:endParaRPr>
          </a:p>
        </p:txBody>
      </p:sp>
      <p:sp>
        <p:nvSpPr>
          <p:cNvPr id="143" name="Google Shape;143;p8"/>
          <p:cNvSpPr txBox="1"/>
          <p:nvPr/>
        </p:nvSpPr>
        <p:spPr>
          <a:xfrm>
            <a:off x="1317550" y="1828800"/>
            <a:ext cx="7620000" cy="3092400"/>
          </a:xfrm>
          <a:prstGeom prst="rect">
            <a:avLst/>
          </a:prstGeom>
          <a:noFill/>
          <a:ln>
            <a:noFill/>
          </a:ln>
        </p:spPr>
        <p:txBody>
          <a:bodyPr anchorCtr="0" anchor="ctr" bIns="45700" lIns="91425" spcFirstLastPara="1" rIns="91425" wrap="square" tIns="45700">
            <a:noAutofit/>
          </a:bodyPr>
          <a:lstStyle/>
          <a:p>
            <a:pPr indent="-381000" lvl="0" marL="457200" marR="0" rtl="0" algn="just">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panda</a:t>
            </a:r>
            <a:endParaRPr sz="2400">
              <a:solidFill>
                <a:schemeClr val="dk1"/>
              </a:solidFill>
              <a:latin typeface="Trebuchet MS"/>
              <a:ea typeface="Trebuchet MS"/>
              <a:cs typeface="Trebuchet MS"/>
              <a:sym typeface="Trebuchet MS"/>
            </a:endParaRPr>
          </a:p>
          <a:p>
            <a:pPr indent="-381000" lvl="0" marL="457200" marR="0" rtl="0" algn="just">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numpy</a:t>
            </a:r>
            <a:endParaRPr sz="2400">
              <a:solidFill>
                <a:schemeClr val="dk1"/>
              </a:solidFill>
              <a:latin typeface="Trebuchet MS"/>
              <a:ea typeface="Trebuchet MS"/>
              <a:cs typeface="Trebuchet MS"/>
              <a:sym typeface="Trebuchet MS"/>
            </a:endParaRPr>
          </a:p>
          <a:p>
            <a:pPr indent="-381000" lvl="0" marL="457200" marR="0" rtl="0" algn="just">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scikit-learn</a:t>
            </a:r>
            <a:endParaRPr sz="2400">
              <a:solidFill>
                <a:schemeClr val="dk1"/>
              </a:solidFill>
              <a:latin typeface="Trebuchet MS"/>
              <a:ea typeface="Trebuchet MS"/>
              <a:cs typeface="Trebuchet MS"/>
              <a:sym typeface="Trebuchet MS"/>
            </a:endParaRPr>
          </a:p>
          <a:p>
            <a:pPr indent="-381000" lvl="0" marL="457200" marR="0" rtl="0" algn="just">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spacy</a:t>
            </a:r>
            <a:endParaRPr sz="2400">
              <a:solidFill>
                <a:schemeClr val="dk1"/>
              </a:solidFill>
              <a:latin typeface="Trebuchet MS"/>
              <a:ea typeface="Trebuchet MS"/>
              <a:cs typeface="Trebuchet MS"/>
              <a:sym typeface="Trebuchet MS"/>
            </a:endParaRPr>
          </a:p>
          <a:p>
            <a:pPr indent="-381000" lvl="0" marL="457200" marR="0" rtl="0" algn="just">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nltk </a:t>
            </a:r>
            <a:endParaRPr sz="2400">
              <a:solidFill>
                <a:schemeClr val="dk1"/>
              </a:solidFill>
              <a:latin typeface="Trebuchet MS"/>
              <a:ea typeface="Trebuchet MS"/>
              <a:cs typeface="Trebuchet MS"/>
              <a:sym typeface="Trebuchet MS"/>
            </a:endParaRPr>
          </a:p>
          <a:p>
            <a:pPr indent="-381000" lvl="0" marL="457200" marR="0" rtl="0" algn="just">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Open-source sentimental analysis Python libraries are used.</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2021-03-18T09:57:49Z</dcterms:created>
  <dc:creator>Sunitha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