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9" r:id="rId6"/>
    <p:sldId id="262" r:id="rId7"/>
    <p:sldId id="263" r:id="rId8"/>
    <p:sldId id="264" r:id="rId9"/>
    <p:sldId id="265" r:id="rId10"/>
    <p:sldId id="266" r:id="rId11"/>
    <p:sldId id="268"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2DFB4-3F0A-4FF6-B397-F5F9E2DFBA09}" v="567" dt="2020-11-04T04:38:17.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94660"/>
  </p:normalViewPr>
  <p:slideViewPr>
    <p:cSldViewPr snapToGrid="0">
      <p:cViewPr varScale="1">
        <p:scale>
          <a:sx n="85" d="100"/>
          <a:sy n="85" d="100"/>
        </p:scale>
        <p:origin x="36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CD979-6B18-46AF-93BE-5E452AF014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0E3BCA3-6CFE-4CD2-9A5E-45328601319A}">
      <dgm:prSet/>
      <dgm:spPr/>
      <dgm:t>
        <a:bodyPr/>
        <a:lstStyle/>
        <a:p>
          <a:pPr>
            <a:lnSpc>
              <a:spcPct val="100000"/>
            </a:lnSpc>
          </a:pPr>
          <a:r>
            <a:rPr lang="en-US" dirty="0">
              <a:latin typeface="Times New Roman"/>
              <a:cs typeface="Times New Roman"/>
            </a:rPr>
            <a:t>Loading Dataset</a:t>
          </a:r>
          <a:endParaRPr lang="en-US" b="0" i="0" u="none" strike="noStrike" cap="none" baseline="0" noProof="0" dirty="0">
            <a:solidFill>
              <a:srgbClr val="010000"/>
            </a:solidFill>
            <a:latin typeface="Times New Roman"/>
            <a:cs typeface="Times New Roman"/>
          </a:endParaRPr>
        </a:p>
      </dgm:t>
    </dgm:pt>
    <dgm:pt modelId="{6AB23668-F52B-4BCD-AEF1-17CC288B77B0}" type="parTrans" cxnId="{83503490-A529-4D26-B2B4-42BA34ACF7C9}">
      <dgm:prSet/>
      <dgm:spPr/>
      <dgm:t>
        <a:bodyPr/>
        <a:lstStyle/>
        <a:p>
          <a:endParaRPr lang="en-US"/>
        </a:p>
      </dgm:t>
    </dgm:pt>
    <dgm:pt modelId="{C83DBAFF-9ECB-496D-972A-C42F3D2B0A24}" type="sibTrans" cxnId="{83503490-A529-4D26-B2B4-42BA34ACF7C9}">
      <dgm:prSet/>
      <dgm:spPr/>
      <dgm:t>
        <a:bodyPr/>
        <a:lstStyle/>
        <a:p>
          <a:pPr>
            <a:lnSpc>
              <a:spcPct val="100000"/>
            </a:lnSpc>
          </a:pPr>
          <a:endParaRPr lang="en-US"/>
        </a:p>
      </dgm:t>
    </dgm:pt>
    <dgm:pt modelId="{23C1D07A-0A98-4E1C-9E8D-8572E8BD521E}">
      <dgm:prSet/>
      <dgm:spPr/>
      <dgm:t>
        <a:bodyPr/>
        <a:lstStyle/>
        <a:p>
          <a:pPr>
            <a:lnSpc>
              <a:spcPct val="100000"/>
            </a:lnSpc>
          </a:pPr>
          <a:r>
            <a:rPr lang="en-US" dirty="0">
              <a:latin typeface="Times New Roman"/>
              <a:cs typeface="Times New Roman"/>
            </a:rPr>
            <a:t>Visualizing the data, finding correlation among features and target label</a:t>
          </a:r>
        </a:p>
      </dgm:t>
    </dgm:pt>
    <dgm:pt modelId="{AF36F470-BD93-4D86-8FD4-CAA8F9D699D5}" type="parTrans" cxnId="{85616A09-4241-427F-B21D-36CA77146956}">
      <dgm:prSet/>
      <dgm:spPr/>
      <dgm:t>
        <a:bodyPr/>
        <a:lstStyle/>
        <a:p>
          <a:endParaRPr lang="en-US"/>
        </a:p>
      </dgm:t>
    </dgm:pt>
    <dgm:pt modelId="{FC49EE2F-627F-4946-A9D0-EB3536A40AB7}" type="sibTrans" cxnId="{85616A09-4241-427F-B21D-36CA77146956}">
      <dgm:prSet/>
      <dgm:spPr/>
      <dgm:t>
        <a:bodyPr/>
        <a:lstStyle/>
        <a:p>
          <a:pPr>
            <a:lnSpc>
              <a:spcPct val="100000"/>
            </a:lnSpc>
          </a:pPr>
          <a:endParaRPr lang="en-US"/>
        </a:p>
      </dgm:t>
    </dgm:pt>
    <dgm:pt modelId="{34678A45-E0CF-4731-B038-CF7C8A623CC9}">
      <dgm:prSet/>
      <dgm:spPr/>
      <dgm:t>
        <a:bodyPr/>
        <a:lstStyle/>
        <a:p>
          <a:pPr>
            <a:lnSpc>
              <a:spcPct val="100000"/>
            </a:lnSpc>
          </a:pPr>
          <a:r>
            <a:rPr lang="en-US" dirty="0">
              <a:latin typeface="Times New Roman"/>
              <a:cs typeface="Times New Roman"/>
            </a:rPr>
            <a:t>Pre-processing data</a:t>
          </a:r>
        </a:p>
      </dgm:t>
    </dgm:pt>
    <dgm:pt modelId="{77AA006A-B577-425A-A65B-54A3ED7B1AB8}" type="parTrans" cxnId="{E7301359-0A0C-4730-A450-E68B6699E7FC}">
      <dgm:prSet/>
      <dgm:spPr/>
      <dgm:t>
        <a:bodyPr/>
        <a:lstStyle/>
        <a:p>
          <a:endParaRPr lang="en-US"/>
        </a:p>
      </dgm:t>
    </dgm:pt>
    <dgm:pt modelId="{6898CFFC-1B5C-4B0F-BE2D-1526616E520A}" type="sibTrans" cxnId="{E7301359-0A0C-4730-A450-E68B6699E7FC}">
      <dgm:prSet/>
      <dgm:spPr/>
      <dgm:t>
        <a:bodyPr/>
        <a:lstStyle/>
        <a:p>
          <a:pPr>
            <a:lnSpc>
              <a:spcPct val="100000"/>
            </a:lnSpc>
          </a:pPr>
          <a:endParaRPr lang="en-US"/>
        </a:p>
      </dgm:t>
    </dgm:pt>
    <dgm:pt modelId="{3FBA6375-25FD-49EB-90B8-09D2FF36CF9C}">
      <dgm:prSet/>
      <dgm:spPr/>
      <dgm:t>
        <a:bodyPr/>
        <a:lstStyle/>
        <a:p>
          <a:pPr>
            <a:lnSpc>
              <a:spcPct val="100000"/>
            </a:lnSpc>
          </a:pPr>
          <a:r>
            <a:rPr lang="en-US" dirty="0">
              <a:latin typeface="Times New Roman"/>
              <a:cs typeface="Times New Roman"/>
            </a:rPr>
            <a:t>Splitting the data into training samples and testing samples </a:t>
          </a:r>
        </a:p>
      </dgm:t>
    </dgm:pt>
    <dgm:pt modelId="{E6DDFA30-4A11-419A-B12E-0B7F6D267856}" type="parTrans" cxnId="{E3F4E5C8-181E-4B59-A93F-EB655444393D}">
      <dgm:prSet/>
      <dgm:spPr/>
      <dgm:t>
        <a:bodyPr/>
        <a:lstStyle/>
        <a:p>
          <a:endParaRPr lang="en-US"/>
        </a:p>
      </dgm:t>
    </dgm:pt>
    <dgm:pt modelId="{2FA54D6F-1587-4C63-80C0-32CA83B0E44B}" type="sibTrans" cxnId="{E3F4E5C8-181E-4B59-A93F-EB655444393D}">
      <dgm:prSet/>
      <dgm:spPr/>
      <dgm:t>
        <a:bodyPr/>
        <a:lstStyle/>
        <a:p>
          <a:endParaRPr lang="en-US"/>
        </a:p>
      </dgm:t>
    </dgm:pt>
    <dgm:pt modelId="{692E9C21-3D29-4AA3-B820-5059C04FE510}" type="pres">
      <dgm:prSet presAssocID="{363CD979-6B18-46AF-93BE-5E452AF01465}" presName="root" presStyleCnt="0">
        <dgm:presLayoutVars>
          <dgm:dir/>
          <dgm:resizeHandles val="exact"/>
        </dgm:presLayoutVars>
      </dgm:prSet>
      <dgm:spPr/>
    </dgm:pt>
    <dgm:pt modelId="{E0A203B4-1032-403B-9F02-960C922BEC6C}" type="pres">
      <dgm:prSet presAssocID="{363CD979-6B18-46AF-93BE-5E452AF01465}" presName="container" presStyleCnt="0">
        <dgm:presLayoutVars>
          <dgm:dir/>
          <dgm:resizeHandles val="exact"/>
        </dgm:presLayoutVars>
      </dgm:prSet>
      <dgm:spPr/>
    </dgm:pt>
    <dgm:pt modelId="{66F77597-3016-439E-8207-A6DB1DE7CC7F}" type="pres">
      <dgm:prSet presAssocID="{F0E3BCA3-6CFE-4CD2-9A5E-45328601319A}" presName="compNode" presStyleCnt="0"/>
      <dgm:spPr/>
    </dgm:pt>
    <dgm:pt modelId="{E74715D7-13FC-409D-80DD-D478E54C34D7}" type="pres">
      <dgm:prSet presAssocID="{F0E3BCA3-6CFE-4CD2-9A5E-45328601319A}" presName="iconBgRect" presStyleLbl="bgShp" presStyleIdx="0" presStyleCnt="4"/>
      <dgm:spPr/>
    </dgm:pt>
    <dgm:pt modelId="{4AEF037D-6C9B-4968-A485-3069EE4F9E72}" type="pres">
      <dgm:prSet presAssocID="{F0E3BCA3-6CFE-4CD2-9A5E-45328601319A}"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E5A65E5-8530-4851-9FE0-3B47617A73A7}" type="pres">
      <dgm:prSet presAssocID="{F0E3BCA3-6CFE-4CD2-9A5E-45328601319A}" presName="spaceRect" presStyleCnt="0"/>
      <dgm:spPr/>
    </dgm:pt>
    <dgm:pt modelId="{C80FA2C4-7D99-42C6-991F-2FF91B211731}" type="pres">
      <dgm:prSet presAssocID="{F0E3BCA3-6CFE-4CD2-9A5E-45328601319A}" presName="textRect" presStyleLbl="revTx" presStyleIdx="0" presStyleCnt="4">
        <dgm:presLayoutVars>
          <dgm:chMax val="1"/>
          <dgm:chPref val="1"/>
        </dgm:presLayoutVars>
      </dgm:prSet>
      <dgm:spPr/>
    </dgm:pt>
    <dgm:pt modelId="{8CA58442-8F35-4A5E-95F6-C3C27E996A93}" type="pres">
      <dgm:prSet presAssocID="{C83DBAFF-9ECB-496D-972A-C42F3D2B0A24}" presName="sibTrans" presStyleLbl="sibTrans2D1" presStyleIdx="0" presStyleCnt="0"/>
      <dgm:spPr/>
    </dgm:pt>
    <dgm:pt modelId="{18B7285B-37D6-4032-BB93-4FAAAEFF43D2}" type="pres">
      <dgm:prSet presAssocID="{23C1D07A-0A98-4E1C-9E8D-8572E8BD521E}" presName="compNode" presStyleCnt="0"/>
      <dgm:spPr/>
    </dgm:pt>
    <dgm:pt modelId="{7B2843AD-76D1-417A-978E-00276CEA9B2C}" type="pres">
      <dgm:prSet presAssocID="{23C1D07A-0A98-4E1C-9E8D-8572E8BD521E}" presName="iconBgRect" presStyleLbl="bgShp" presStyleIdx="1" presStyleCnt="4"/>
      <dgm:spPr/>
    </dgm:pt>
    <dgm:pt modelId="{52052D06-9AF4-4358-8F4A-CAD0B5BA4907}" type="pres">
      <dgm:prSet presAssocID="{23C1D07A-0A98-4E1C-9E8D-8572E8BD521E}"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5C230EBD-13A0-40A7-BF59-50C8988E4BDC}" type="pres">
      <dgm:prSet presAssocID="{23C1D07A-0A98-4E1C-9E8D-8572E8BD521E}" presName="spaceRect" presStyleCnt="0"/>
      <dgm:spPr/>
    </dgm:pt>
    <dgm:pt modelId="{A081A7DE-33BC-4B4E-BC44-F73AD33779E0}" type="pres">
      <dgm:prSet presAssocID="{23C1D07A-0A98-4E1C-9E8D-8572E8BD521E}" presName="textRect" presStyleLbl="revTx" presStyleIdx="1" presStyleCnt="4">
        <dgm:presLayoutVars>
          <dgm:chMax val="1"/>
          <dgm:chPref val="1"/>
        </dgm:presLayoutVars>
      </dgm:prSet>
      <dgm:spPr/>
    </dgm:pt>
    <dgm:pt modelId="{D831FCDF-E0DC-47F8-8364-04EA21A59C27}" type="pres">
      <dgm:prSet presAssocID="{FC49EE2F-627F-4946-A9D0-EB3536A40AB7}" presName="sibTrans" presStyleLbl="sibTrans2D1" presStyleIdx="0" presStyleCnt="0"/>
      <dgm:spPr/>
    </dgm:pt>
    <dgm:pt modelId="{63A4E2BA-FF93-4739-803B-E8C34A982A5A}" type="pres">
      <dgm:prSet presAssocID="{34678A45-E0CF-4731-B038-CF7C8A623CC9}" presName="compNode" presStyleCnt="0"/>
      <dgm:spPr/>
    </dgm:pt>
    <dgm:pt modelId="{B1F697B6-AF92-44A3-8165-116736EE939B}" type="pres">
      <dgm:prSet presAssocID="{34678A45-E0CF-4731-B038-CF7C8A623CC9}" presName="iconBgRect" presStyleLbl="bgShp" presStyleIdx="2" presStyleCnt="4"/>
      <dgm:spPr/>
    </dgm:pt>
    <dgm:pt modelId="{42547DD1-EA13-46FB-88CB-642B0FFE97F8}" type="pres">
      <dgm:prSet presAssocID="{34678A45-E0CF-4731-B038-CF7C8A623CC9}"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AD77D43-FE1A-429F-B4EF-B06C2BFEFAC7}" type="pres">
      <dgm:prSet presAssocID="{34678A45-E0CF-4731-B038-CF7C8A623CC9}" presName="spaceRect" presStyleCnt="0"/>
      <dgm:spPr/>
    </dgm:pt>
    <dgm:pt modelId="{010A4C9B-EA59-486F-9A7E-ED4163AB2C27}" type="pres">
      <dgm:prSet presAssocID="{34678A45-E0CF-4731-B038-CF7C8A623CC9}" presName="textRect" presStyleLbl="revTx" presStyleIdx="2" presStyleCnt="4">
        <dgm:presLayoutVars>
          <dgm:chMax val="1"/>
          <dgm:chPref val="1"/>
        </dgm:presLayoutVars>
      </dgm:prSet>
      <dgm:spPr/>
    </dgm:pt>
    <dgm:pt modelId="{9C8F48F0-6DF9-4BA6-B322-BE2014BF5CD4}" type="pres">
      <dgm:prSet presAssocID="{6898CFFC-1B5C-4B0F-BE2D-1526616E520A}" presName="sibTrans" presStyleLbl="sibTrans2D1" presStyleIdx="0" presStyleCnt="0"/>
      <dgm:spPr/>
    </dgm:pt>
    <dgm:pt modelId="{81B36979-B664-4D92-A71A-2E269CE41B6C}" type="pres">
      <dgm:prSet presAssocID="{3FBA6375-25FD-49EB-90B8-09D2FF36CF9C}" presName="compNode" presStyleCnt="0"/>
      <dgm:spPr/>
    </dgm:pt>
    <dgm:pt modelId="{1B91C3E4-9B45-4E10-9EEB-CDF061E99D29}" type="pres">
      <dgm:prSet presAssocID="{3FBA6375-25FD-49EB-90B8-09D2FF36CF9C}" presName="iconBgRect" presStyleLbl="bgShp" presStyleIdx="3" presStyleCnt="4"/>
      <dgm:spPr/>
    </dgm:pt>
    <dgm:pt modelId="{04BBA295-C5E0-4FA3-90B6-B14FB790A712}" type="pres">
      <dgm:prSet presAssocID="{3FBA6375-25FD-49EB-90B8-09D2FF36CF9C}"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ick"/>
        </a:ext>
      </dgm:extLst>
    </dgm:pt>
    <dgm:pt modelId="{67B560D5-4BAD-4596-AE85-3CBBA2FAABFC}" type="pres">
      <dgm:prSet presAssocID="{3FBA6375-25FD-49EB-90B8-09D2FF36CF9C}" presName="spaceRect" presStyleCnt="0"/>
      <dgm:spPr/>
    </dgm:pt>
    <dgm:pt modelId="{194692DD-7150-4C1B-A575-2799D982CD89}" type="pres">
      <dgm:prSet presAssocID="{3FBA6375-25FD-49EB-90B8-09D2FF36CF9C}" presName="textRect" presStyleLbl="revTx" presStyleIdx="3" presStyleCnt="4">
        <dgm:presLayoutVars>
          <dgm:chMax val="1"/>
          <dgm:chPref val="1"/>
        </dgm:presLayoutVars>
      </dgm:prSet>
      <dgm:spPr/>
    </dgm:pt>
  </dgm:ptLst>
  <dgm:cxnLst>
    <dgm:cxn modelId="{85616A09-4241-427F-B21D-36CA77146956}" srcId="{363CD979-6B18-46AF-93BE-5E452AF01465}" destId="{23C1D07A-0A98-4E1C-9E8D-8572E8BD521E}" srcOrd="1" destOrd="0" parTransId="{AF36F470-BD93-4D86-8FD4-CAA8F9D699D5}" sibTransId="{FC49EE2F-627F-4946-A9D0-EB3536A40AB7}"/>
    <dgm:cxn modelId="{D146BF39-917D-4828-BCFF-266BA7151F7F}" type="presOf" srcId="{FC49EE2F-627F-4946-A9D0-EB3536A40AB7}" destId="{D831FCDF-E0DC-47F8-8364-04EA21A59C27}" srcOrd="0" destOrd="0" presId="urn:microsoft.com/office/officeart/2018/2/layout/IconCircleList"/>
    <dgm:cxn modelId="{2B02983B-CDF9-41A1-9605-09F66C1F9130}" type="presOf" srcId="{23C1D07A-0A98-4E1C-9E8D-8572E8BD521E}" destId="{A081A7DE-33BC-4B4E-BC44-F73AD33779E0}" srcOrd="0" destOrd="0" presId="urn:microsoft.com/office/officeart/2018/2/layout/IconCircleList"/>
    <dgm:cxn modelId="{C0ABED40-24B0-4E2E-BC26-3BDAC60E35F8}" type="presOf" srcId="{34678A45-E0CF-4731-B038-CF7C8A623CC9}" destId="{010A4C9B-EA59-486F-9A7E-ED4163AB2C27}" srcOrd="0" destOrd="0" presId="urn:microsoft.com/office/officeart/2018/2/layout/IconCircleList"/>
    <dgm:cxn modelId="{E7301359-0A0C-4730-A450-E68B6699E7FC}" srcId="{363CD979-6B18-46AF-93BE-5E452AF01465}" destId="{34678A45-E0CF-4731-B038-CF7C8A623CC9}" srcOrd="2" destOrd="0" parTransId="{77AA006A-B577-425A-A65B-54A3ED7B1AB8}" sibTransId="{6898CFFC-1B5C-4B0F-BE2D-1526616E520A}"/>
    <dgm:cxn modelId="{83503490-A529-4D26-B2B4-42BA34ACF7C9}" srcId="{363CD979-6B18-46AF-93BE-5E452AF01465}" destId="{F0E3BCA3-6CFE-4CD2-9A5E-45328601319A}" srcOrd="0" destOrd="0" parTransId="{6AB23668-F52B-4BCD-AEF1-17CC288B77B0}" sibTransId="{C83DBAFF-9ECB-496D-972A-C42F3D2B0A24}"/>
    <dgm:cxn modelId="{C31CDE95-4F77-460F-BF76-3D83204DC944}" type="presOf" srcId="{363CD979-6B18-46AF-93BE-5E452AF01465}" destId="{692E9C21-3D29-4AA3-B820-5059C04FE510}" srcOrd="0" destOrd="0" presId="urn:microsoft.com/office/officeart/2018/2/layout/IconCircleList"/>
    <dgm:cxn modelId="{E3F4E5C8-181E-4B59-A93F-EB655444393D}" srcId="{363CD979-6B18-46AF-93BE-5E452AF01465}" destId="{3FBA6375-25FD-49EB-90B8-09D2FF36CF9C}" srcOrd="3" destOrd="0" parTransId="{E6DDFA30-4A11-419A-B12E-0B7F6D267856}" sibTransId="{2FA54D6F-1587-4C63-80C0-32CA83B0E44B}"/>
    <dgm:cxn modelId="{436D6AD0-6C65-4E6B-8A2E-09736A984EB6}" type="presOf" srcId="{6898CFFC-1B5C-4B0F-BE2D-1526616E520A}" destId="{9C8F48F0-6DF9-4BA6-B322-BE2014BF5CD4}" srcOrd="0" destOrd="0" presId="urn:microsoft.com/office/officeart/2018/2/layout/IconCircleList"/>
    <dgm:cxn modelId="{6FC55CD3-D2B3-4183-B555-83D455EDA593}" type="presOf" srcId="{F0E3BCA3-6CFE-4CD2-9A5E-45328601319A}" destId="{C80FA2C4-7D99-42C6-991F-2FF91B211731}" srcOrd="0" destOrd="0" presId="urn:microsoft.com/office/officeart/2018/2/layout/IconCircleList"/>
    <dgm:cxn modelId="{49C665F2-ED85-4656-88C6-C3D5C4120E82}" type="presOf" srcId="{C83DBAFF-9ECB-496D-972A-C42F3D2B0A24}" destId="{8CA58442-8F35-4A5E-95F6-C3C27E996A93}" srcOrd="0" destOrd="0" presId="urn:microsoft.com/office/officeart/2018/2/layout/IconCircleList"/>
    <dgm:cxn modelId="{5792EFF6-35D6-4E66-A547-E2839D5A8C28}" type="presOf" srcId="{3FBA6375-25FD-49EB-90B8-09D2FF36CF9C}" destId="{194692DD-7150-4C1B-A575-2799D982CD89}" srcOrd="0" destOrd="0" presId="urn:microsoft.com/office/officeart/2018/2/layout/IconCircleList"/>
    <dgm:cxn modelId="{3C22A0B8-BE81-424B-8CAA-6B6C4AE005FA}" type="presParOf" srcId="{692E9C21-3D29-4AA3-B820-5059C04FE510}" destId="{E0A203B4-1032-403B-9F02-960C922BEC6C}" srcOrd="0" destOrd="0" presId="urn:microsoft.com/office/officeart/2018/2/layout/IconCircleList"/>
    <dgm:cxn modelId="{1B4EA692-9010-4437-84B2-9FA27CA5A642}" type="presParOf" srcId="{E0A203B4-1032-403B-9F02-960C922BEC6C}" destId="{66F77597-3016-439E-8207-A6DB1DE7CC7F}" srcOrd="0" destOrd="0" presId="urn:microsoft.com/office/officeart/2018/2/layout/IconCircleList"/>
    <dgm:cxn modelId="{7E594A36-F5F4-46FC-AB9A-AF4EDB2EA294}" type="presParOf" srcId="{66F77597-3016-439E-8207-A6DB1DE7CC7F}" destId="{E74715D7-13FC-409D-80DD-D478E54C34D7}" srcOrd="0" destOrd="0" presId="urn:microsoft.com/office/officeart/2018/2/layout/IconCircleList"/>
    <dgm:cxn modelId="{E2886C80-FFCC-4F1B-808D-8A171208CAA0}" type="presParOf" srcId="{66F77597-3016-439E-8207-A6DB1DE7CC7F}" destId="{4AEF037D-6C9B-4968-A485-3069EE4F9E72}" srcOrd="1" destOrd="0" presId="urn:microsoft.com/office/officeart/2018/2/layout/IconCircleList"/>
    <dgm:cxn modelId="{22ABC7D3-78FE-49C9-8EE2-1881854EFDB2}" type="presParOf" srcId="{66F77597-3016-439E-8207-A6DB1DE7CC7F}" destId="{BE5A65E5-8530-4851-9FE0-3B47617A73A7}" srcOrd="2" destOrd="0" presId="urn:microsoft.com/office/officeart/2018/2/layout/IconCircleList"/>
    <dgm:cxn modelId="{1719691E-04B7-4EA8-A525-98239EEC7494}" type="presParOf" srcId="{66F77597-3016-439E-8207-A6DB1DE7CC7F}" destId="{C80FA2C4-7D99-42C6-991F-2FF91B211731}" srcOrd="3" destOrd="0" presId="urn:microsoft.com/office/officeart/2018/2/layout/IconCircleList"/>
    <dgm:cxn modelId="{FE70A3A9-658B-4216-A996-F504A8537052}" type="presParOf" srcId="{E0A203B4-1032-403B-9F02-960C922BEC6C}" destId="{8CA58442-8F35-4A5E-95F6-C3C27E996A93}" srcOrd="1" destOrd="0" presId="urn:microsoft.com/office/officeart/2018/2/layout/IconCircleList"/>
    <dgm:cxn modelId="{90B7915A-3190-460C-A9AF-3B04F978D101}" type="presParOf" srcId="{E0A203B4-1032-403B-9F02-960C922BEC6C}" destId="{18B7285B-37D6-4032-BB93-4FAAAEFF43D2}" srcOrd="2" destOrd="0" presId="urn:microsoft.com/office/officeart/2018/2/layout/IconCircleList"/>
    <dgm:cxn modelId="{466A3ADF-17BA-4282-8286-D71B2549457A}" type="presParOf" srcId="{18B7285B-37D6-4032-BB93-4FAAAEFF43D2}" destId="{7B2843AD-76D1-417A-978E-00276CEA9B2C}" srcOrd="0" destOrd="0" presId="urn:microsoft.com/office/officeart/2018/2/layout/IconCircleList"/>
    <dgm:cxn modelId="{A96C980B-8889-4C0A-A24C-0533D22975AA}" type="presParOf" srcId="{18B7285B-37D6-4032-BB93-4FAAAEFF43D2}" destId="{52052D06-9AF4-4358-8F4A-CAD0B5BA4907}" srcOrd="1" destOrd="0" presId="urn:microsoft.com/office/officeart/2018/2/layout/IconCircleList"/>
    <dgm:cxn modelId="{1AB600A1-1C4D-4CEE-9D20-B481DBB41D14}" type="presParOf" srcId="{18B7285B-37D6-4032-BB93-4FAAAEFF43D2}" destId="{5C230EBD-13A0-40A7-BF59-50C8988E4BDC}" srcOrd="2" destOrd="0" presId="urn:microsoft.com/office/officeart/2018/2/layout/IconCircleList"/>
    <dgm:cxn modelId="{104B812B-DC34-471D-BE93-0DF2273EAC2E}" type="presParOf" srcId="{18B7285B-37D6-4032-BB93-4FAAAEFF43D2}" destId="{A081A7DE-33BC-4B4E-BC44-F73AD33779E0}" srcOrd="3" destOrd="0" presId="urn:microsoft.com/office/officeart/2018/2/layout/IconCircleList"/>
    <dgm:cxn modelId="{DF7FD259-DB35-45E7-8503-039CC8626518}" type="presParOf" srcId="{E0A203B4-1032-403B-9F02-960C922BEC6C}" destId="{D831FCDF-E0DC-47F8-8364-04EA21A59C27}" srcOrd="3" destOrd="0" presId="urn:microsoft.com/office/officeart/2018/2/layout/IconCircleList"/>
    <dgm:cxn modelId="{941CFA5E-45AF-4595-98C5-D63876A54DAB}" type="presParOf" srcId="{E0A203B4-1032-403B-9F02-960C922BEC6C}" destId="{63A4E2BA-FF93-4739-803B-E8C34A982A5A}" srcOrd="4" destOrd="0" presId="urn:microsoft.com/office/officeart/2018/2/layout/IconCircleList"/>
    <dgm:cxn modelId="{97375D53-8E6D-4BCC-BD55-B8F4D777F33C}" type="presParOf" srcId="{63A4E2BA-FF93-4739-803B-E8C34A982A5A}" destId="{B1F697B6-AF92-44A3-8165-116736EE939B}" srcOrd="0" destOrd="0" presId="urn:microsoft.com/office/officeart/2018/2/layout/IconCircleList"/>
    <dgm:cxn modelId="{B4DB51F7-C651-48B2-B562-8EC11BFB8518}" type="presParOf" srcId="{63A4E2BA-FF93-4739-803B-E8C34A982A5A}" destId="{42547DD1-EA13-46FB-88CB-642B0FFE97F8}" srcOrd="1" destOrd="0" presId="urn:microsoft.com/office/officeart/2018/2/layout/IconCircleList"/>
    <dgm:cxn modelId="{1522395F-C812-44A8-A7B5-A77EA29979B7}" type="presParOf" srcId="{63A4E2BA-FF93-4739-803B-E8C34A982A5A}" destId="{7AD77D43-FE1A-429F-B4EF-B06C2BFEFAC7}" srcOrd="2" destOrd="0" presId="urn:microsoft.com/office/officeart/2018/2/layout/IconCircleList"/>
    <dgm:cxn modelId="{26B37591-ECD5-4F96-8814-D3D07E6AF815}" type="presParOf" srcId="{63A4E2BA-FF93-4739-803B-E8C34A982A5A}" destId="{010A4C9B-EA59-486F-9A7E-ED4163AB2C27}" srcOrd="3" destOrd="0" presId="urn:microsoft.com/office/officeart/2018/2/layout/IconCircleList"/>
    <dgm:cxn modelId="{DA432C0E-E69B-4806-98E3-6C1B8EBF8ECB}" type="presParOf" srcId="{E0A203B4-1032-403B-9F02-960C922BEC6C}" destId="{9C8F48F0-6DF9-4BA6-B322-BE2014BF5CD4}" srcOrd="5" destOrd="0" presId="urn:microsoft.com/office/officeart/2018/2/layout/IconCircleList"/>
    <dgm:cxn modelId="{469F17F2-6357-4F9A-BFB4-8E09DA6739D7}" type="presParOf" srcId="{E0A203B4-1032-403B-9F02-960C922BEC6C}" destId="{81B36979-B664-4D92-A71A-2E269CE41B6C}" srcOrd="6" destOrd="0" presId="urn:microsoft.com/office/officeart/2018/2/layout/IconCircleList"/>
    <dgm:cxn modelId="{3513BF86-69E2-4600-BE42-C64C880888EC}" type="presParOf" srcId="{81B36979-B664-4D92-A71A-2E269CE41B6C}" destId="{1B91C3E4-9B45-4E10-9EEB-CDF061E99D29}" srcOrd="0" destOrd="0" presId="urn:microsoft.com/office/officeart/2018/2/layout/IconCircleList"/>
    <dgm:cxn modelId="{45A1D004-8A35-44CA-9FFB-FFC72D31D02D}" type="presParOf" srcId="{81B36979-B664-4D92-A71A-2E269CE41B6C}" destId="{04BBA295-C5E0-4FA3-90B6-B14FB790A712}" srcOrd="1" destOrd="0" presId="urn:microsoft.com/office/officeart/2018/2/layout/IconCircleList"/>
    <dgm:cxn modelId="{6519860B-B25E-4062-A1AA-5381A31F6D31}" type="presParOf" srcId="{81B36979-B664-4D92-A71A-2E269CE41B6C}" destId="{67B560D5-4BAD-4596-AE85-3CBBA2FAABFC}" srcOrd="2" destOrd="0" presId="urn:microsoft.com/office/officeart/2018/2/layout/IconCircleList"/>
    <dgm:cxn modelId="{7D93314F-58DB-4530-AF68-943EA4C20377}" type="presParOf" srcId="{81B36979-B664-4D92-A71A-2E269CE41B6C}" destId="{194692DD-7150-4C1B-A575-2799D982CD8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715D7-13FC-409D-80DD-D478E54C34D7}">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F037D-6C9B-4968-A485-3069EE4F9E72}">
      <dsp:nvSpPr>
        <dsp:cNvPr id="0" name=""/>
        <dsp:cNvSpPr/>
      </dsp:nvSpPr>
      <dsp:spPr>
        <a:xfrm>
          <a:off x="492877" y="750432"/>
          <a:ext cx="774830" cy="77483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FA2C4-7D99-42C6-991F-2FF91B21173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a:cs typeface="Times New Roman"/>
            </a:rPr>
            <a:t>Loading Dataset</a:t>
          </a:r>
          <a:endParaRPr lang="en-US" sz="2300" b="0" i="0" u="none" strike="noStrike" kern="1200" cap="none" baseline="0" noProof="0" dirty="0">
            <a:solidFill>
              <a:srgbClr val="010000"/>
            </a:solidFill>
            <a:latin typeface="Times New Roman"/>
            <a:cs typeface="Times New Roman"/>
          </a:endParaRPr>
        </a:p>
      </dsp:txBody>
      <dsp:txXfrm>
        <a:off x="1834517" y="469890"/>
        <a:ext cx="3148942" cy="1335915"/>
      </dsp:txXfrm>
    </dsp:sp>
    <dsp:sp modelId="{7B2843AD-76D1-417A-978E-00276CEA9B2C}">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52D06-9AF4-4358-8F4A-CAD0B5BA4907}">
      <dsp:nvSpPr>
        <dsp:cNvPr id="0" name=""/>
        <dsp:cNvSpPr/>
      </dsp:nvSpPr>
      <dsp:spPr>
        <a:xfrm>
          <a:off x="5812681" y="750432"/>
          <a:ext cx="774830" cy="77483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A7DE-33BC-4B4E-BC44-F73AD33779E0}">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a:cs typeface="Times New Roman"/>
            </a:rPr>
            <a:t>Visualizing the data, finding correlation among features and target label</a:t>
          </a:r>
        </a:p>
      </dsp:txBody>
      <dsp:txXfrm>
        <a:off x="7154322" y="469890"/>
        <a:ext cx="3148942" cy="1335915"/>
      </dsp:txXfrm>
    </dsp:sp>
    <dsp:sp modelId="{B1F697B6-AF92-44A3-8165-116736EE939B}">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47DD1-EA13-46FB-88CB-642B0FFE97F8}">
      <dsp:nvSpPr>
        <dsp:cNvPr id="0" name=""/>
        <dsp:cNvSpPr/>
      </dsp:nvSpPr>
      <dsp:spPr>
        <a:xfrm>
          <a:off x="492877" y="2826074"/>
          <a:ext cx="774830" cy="77483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A4C9B-EA59-486F-9A7E-ED4163AB2C2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a:cs typeface="Times New Roman"/>
            </a:rPr>
            <a:t>Pre-processing data</a:t>
          </a:r>
        </a:p>
      </dsp:txBody>
      <dsp:txXfrm>
        <a:off x="1834517" y="2545532"/>
        <a:ext cx="3148942" cy="1335915"/>
      </dsp:txXfrm>
    </dsp:sp>
    <dsp:sp modelId="{1B91C3E4-9B45-4E10-9EEB-CDF061E99D29}">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BA295-C5E0-4FA3-90B6-B14FB790A712}">
      <dsp:nvSpPr>
        <dsp:cNvPr id="0" name=""/>
        <dsp:cNvSpPr/>
      </dsp:nvSpPr>
      <dsp:spPr>
        <a:xfrm>
          <a:off x="5812681" y="2826074"/>
          <a:ext cx="774830" cy="77483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4692DD-7150-4C1B-A575-2799D982CD8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a:cs typeface="Times New Roman"/>
            </a:rPr>
            <a:t>Splitting the data into training samples and testing samples </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0AB225BA-7412-4605-8E8D-5AED2BF56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in, bow, propeller, clock&#10;&#10;Description automatically generated">
            <a:extLst>
              <a:ext uri="{FF2B5EF4-FFF2-40B4-BE49-F238E27FC236}">
                <a16:creationId xmlns:a16="http://schemas.microsoft.com/office/drawing/2014/main" id="{4B2E28C6-3784-4DCA-974C-68AD5215D3A0}"/>
              </a:ext>
            </a:extLst>
          </p:cNvPr>
          <p:cNvPicPr>
            <a:picLocks noChangeAspect="1"/>
          </p:cNvPicPr>
          <p:nvPr/>
        </p:nvPicPr>
        <p:blipFill rotWithShape="1">
          <a:blip r:embed="rId2"/>
          <a:srcRect l="15111" r="1" b="1"/>
          <a:stretch/>
        </p:blipFill>
        <p:spPr>
          <a:xfrm>
            <a:off x="20" y="10"/>
            <a:ext cx="12191980" cy="6857989"/>
          </a:xfrm>
          <a:prstGeom prst="rect">
            <a:avLst/>
          </a:prstGeom>
        </p:spPr>
      </p:pic>
      <p:sp>
        <p:nvSpPr>
          <p:cNvPr id="20" name="Rectangle 14">
            <a:extLst>
              <a:ext uri="{FF2B5EF4-FFF2-40B4-BE49-F238E27FC236}">
                <a16:creationId xmlns:a16="http://schemas.microsoft.com/office/drawing/2014/main" id="{604BB9CD-970D-4FE5-B4E3-D651735BF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2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2520" y="708338"/>
            <a:ext cx="9966960" cy="5215943"/>
          </a:xfrm>
        </p:spPr>
        <p:txBody>
          <a:bodyPr anchor="ctr">
            <a:normAutofit/>
          </a:bodyPr>
          <a:lstStyle/>
          <a:p>
            <a:r>
              <a:rPr lang="en-US" sz="6800" b="1" dirty="0">
                <a:solidFill>
                  <a:schemeClr val="bg1"/>
                </a:solidFill>
                <a:latin typeface="Times New Roman"/>
                <a:ea typeface="+mj-lt"/>
                <a:cs typeface="+mj-lt"/>
              </a:rPr>
              <a:t>CARCINO</a:t>
            </a:r>
            <a:br>
              <a:rPr lang="en-US" sz="6800" b="1" dirty="0">
                <a:solidFill>
                  <a:schemeClr val="bg1"/>
                </a:solidFill>
                <a:latin typeface="Times New Roman"/>
                <a:ea typeface="+mj-lt"/>
                <a:cs typeface="+mj-lt"/>
              </a:rPr>
            </a:br>
            <a:r>
              <a:rPr lang="en-US" sz="2800" b="1" dirty="0">
                <a:solidFill>
                  <a:schemeClr val="bg1"/>
                </a:solidFill>
                <a:latin typeface="Times New Roman"/>
                <a:ea typeface="+mj-lt"/>
                <a:cs typeface="+mj-lt"/>
              </a:rPr>
              <a:t>(BREAST CANCER PREDICTION)</a:t>
            </a:r>
            <a:br>
              <a:rPr lang="en-US" sz="2800" b="1" dirty="0">
                <a:solidFill>
                  <a:schemeClr val="bg1"/>
                </a:solidFill>
                <a:latin typeface="Times New Roman"/>
                <a:ea typeface="+mj-lt"/>
                <a:cs typeface="+mj-lt"/>
              </a:rPr>
            </a:br>
            <a:endParaRPr lang="en-US" sz="2800" dirty="0">
              <a:solidFill>
                <a:schemeClr val="bg1"/>
              </a:solidFill>
              <a:latin typeface="Times New Roman"/>
              <a:cs typeface="Times New Roman"/>
            </a:endParaRPr>
          </a:p>
        </p:txBody>
      </p:sp>
      <p:sp>
        <p:nvSpPr>
          <p:cNvPr id="21" name="Rectangle 16">
            <a:extLst>
              <a:ext uri="{FF2B5EF4-FFF2-40B4-BE49-F238E27FC236}">
                <a16:creationId xmlns:a16="http://schemas.microsoft.com/office/drawing/2014/main" id="{5E0D6276-8D53-4DDA-A15A-90E0831F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195574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C150C7-96FB-4EB9-BDF9-212535A60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808342"/>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48F03D-0F0C-4F53-8517-74628235ACBD}"/>
              </a:ext>
            </a:extLst>
          </p:cNvPr>
          <p:cNvSpPr txBox="1"/>
          <p:nvPr/>
        </p:nvSpPr>
        <p:spPr>
          <a:xfrm>
            <a:off x="7790330" y="5412687"/>
            <a:ext cx="4643718" cy="369332"/>
          </a:xfrm>
          <a:prstGeom prst="rect">
            <a:avLst/>
          </a:prstGeom>
          <a:noFill/>
        </p:spPr>
        <p:txBody>
          <a:bodyPr wrap="square" rtlCol="0">
            <a:spAutoFit/>
          </a:bodyPr>
          <a:lstStyle/>
          <a:p>
            <a:r>
              <a:rPr lang="en-IN" dirty="0">
                <a:solidFill>
                  <a:schemeClr val="bg1"/>
                </a:solidFill>
              </a:rPr>
              <a:t>Done By : Ankitha Chowdary (18BBTCS011)</a:t>
            </a:r>
          </a:p>
        </p:txBody>
      </p:sp>
      <p:sp>
        <p:nvSpPr>
          <p:cNvPr id="5" name="TextBox 4">
            <a:extLst>
              <a:ext uri="{FF2B5EF4-FFF2-40B4-BE49-F238E27FC236}">
                <a16:creationId xmlns:a16="http://schemas.microsoft.com/office/drawing/2014/main" id="{553FB5AC-7C36-484A-A27A-39B8A10DAD0D}"/>
              </a:ext>
            </a:extLst>
          </p:cNvPr>
          <p:cNvSpPr txBox="1"/>
          <p:nvPr/>
        </p:nvSpPr>
        <p:spPr>
          <a:xfrm>
            <a:off x="519953" y="5412687"/>
            <a:ext cx="3702424" cy="369332"/>
          </a:xfrm>
          <a:prstGeom prst="rect">
            <a:avLst/>
          </a:prstGeom>
          <a:noFill/>
        </p:spPr>
        <p:txBody>
          <a:bodyPr wrap="square" rtlCol="0">
            <a:spAutoFit/>
          </a:bodyPr>
          <a:lstStyle/>
          <a:p>
            <a:r>
              <a:rPr lang="en-IN" dirty="0">
                <a:solidFill>
                  <a:schemeClr val="bg1"/>
                </a:solidFill>
              </a:rPr>
              <a:t>Guided By: Prof. Mouna M </a:t>
            </a:r>
            <a:r>
              <a:rPr lang="en-IN" dirty="0" err="1">
                <a:solidFill>
                  <a:schemeClr val="bg1"/>
                </a:solidFill>
              </a:rPr>
              <a:t>Naravani</a:t>
            </a:r>
            <a:endParaRPr lang="en-IN" dirty="0">
              <a:solidFill>
                <a:schemeClr val="bg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3FAC-CFC9-419E-B75A-71A474E88373}"/>
              </a:ext>
            </a:extLst>
          </p:cNvPr>
          <p:cNvSpPr>
            <a:spLocks noGrp="1"/>
          </p:cNvSpPr>
          <p:nvPr>
            <p:ph type="title"/>
          </p:nvPr>
        </p:nvSpPr>
        <p:spPr/>
        <p:txBody>
          <a:bodyPr/>
          <a:lstStyle/>
          <a:p>
            <a:r>
              <a:rPr lang="en-GB" b="1" dirty="0">
                <a:solidFill>
                  <a:schemeClr val="tx2"/>
                </a:solidFill>
                <a:latin typeface="Times New Roman"/>
                <a:cs typeface="Times New Roman"/>
              </a:rPr>
              <a:t>Design</a:t>
            </a:r>
            <a:endParaRPr lang="en-US" dirty="0">
              <a:solidFill>
                <a:schemeClr val="tx2"/>
              </a:solidFill>
            </a:endParaRPr>
          </a:p>
        </p:txBody>
      </p:sp>
      <p:graphicFrame>
        <p:nvGraphicFramePr>
          <p:cNvPr id="6" name="Content Placeholder 2">
            <a:extLst>
              <a:ext uri="{FF2B5EF4-FFF2-40B4-BE49-F238E27FC236}">
                <a16:creationId xmlns:a16="http://schemas.microsoft.com/office/drawing/2014/main" id="{95760456-A256-4D57-B22A-82265DFAA20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8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592" y="184822"/>
            <a:ext cx="2883794" cy="1180340"/>
          </a:xfrm>
        </p:spPr>
        <p:txBody>
          <a:bodyPr>
            <a:normAutofit fontScale="90000"/>
          </a:bodyPr>
          <a:lstStyle/>
          <a:p>
            <a:r>
              <a:rPr lang="en-US" b="1" dirty="0">
                <a:solidFill>
                  <a:schemeClr val="tx2"/>
                </a:solidFill>
                <a:latin typeface="Times New Roman" pitchFamily="18" charset="0"/>
                <a:cs typeface="Times New Roman" pitchFamily="18" charset="0"/>
              </a:rPr>
              <a:t>Flow</a:t>
            </a:r>
            <a:r>
              <a:rPr lang="en-US" b="1" dirty="0">
                <a:solidFill>
                  <a:schemeClr val="tx2"/>
                </a:solidFill>
              </a:rPr>
              <a:t> </a:t>
            </a:r>
            <a:r>
              <a:rPr lang="en-US" b="1" dirty="0">
                <a:solidFill>
                  <a:schemeClr val="tx2"/>
                </a:solidFill>
                <a:latin typeface="Times New Roman" pitchFamily="18" charset="0"/>
                <a:cs typeface="Times New Roman" pitchFamily="18" charset="0"/>
              </a:rPr>
              <a:t>Chart</a:t>
            </a:r>
          </a:p>
        </p:txBody>
      </p:sp>
      <p:pic>
        <p:nvPicPr>
          <p:cNvPr id="1026" name="Picture 2" descr="C:\Users\Sudarshan\Downloads\IMG_20210108_212942.jp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78050" y="425002"/>
            <a:ext cx="5353319" cy="581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88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9AE5DF97-5763-4E68-9565-53F6AA30A54A}"/>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b="1" kern="1200" dirty="0">
                <a:solidFill>
                  <a:schemeClr val="tx2"/>
                </a:solidFill>
                <a:latin typeface="Times New Roman"/>
                <a:cs typeface="Times New Roman"/>
              </a:rPr>
              <a:t>THANK YOU</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245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BDEBD-7F81-4892-8902-78202AF1F93B}"/>
              </a:ext>
            </a:extLst>
          </p:cNvPr>
          <p:cNvSpPr>
            <a:spLocks noGrp="1"/>
          </p:cNvSpPr>
          <p:nvPr>
            <p:ph type="title"/>
          </p:nvPr>
        </p:nvSpPr>
        <p:spPr>
          <a:xfrm>
            <a:off x="805765" y="1002631"/>
            <a:ext cx="9829800" cy="1325880"/>
          </a:xfrm>
        </p:spPr>
        <p:txBody>
          <a:bodyPr anchor="b">
            <a:normAutofit/>
          </a:bodyPr>
          <a:lstStyle/>
          <a:p>
            <a:pPr algn="ctr"/>
            <a:r>
              <a:rPr lang="en-GB" b="1" dirty="0">
                <a:solidFill>
                  <a:schemeClr val="tx2"/>
                </a:solidFill>
                <a:latin typeface="Times New Roman"/>
                <a:ea typeface="+mj-lt"/>
                <a:cs typeface="+mj-lt"/>
              </a:rPr>
              <a:t>AGENDA</a:t>
            </a:r>
            <a:endParaRPr lang="en-GB" b="1" dirty="0">
              <a:solidFill>
                <a:schemeClr val="tx2"/>
              </a:solidFill>
              <a:latin typeface="Times New Roman"/>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F061184-8715-4607-9C49-EE97C951D847}"/>
              </a:ext>
            </a:extLst>
          </p:cNvPr>
          <p:cNvSpPr>
            <a:spLocks noGrp="1"/>
          </p:cNvSpPr>
          <p:nvPr>
            <p:ph idx="1"/>
          </p:nvPr>
        </p:nvSpPr>
        <p:spPr>
          <a:xfrm>
            <a:off x="804672" y="2827419"/>
            <a:ext cx="5126896" cy="3227626"/>
          </a:xfrm>
        </p:spPr>
        <p:txBody>
          <a:bodyPr vert="horz" lIns="91440" tIns="45720" rIns="91440" bIns="45720" rtlCol="0" anchor="ctr">
            <a:normAutofit/>
          </a:bodyPr>
          <a:lstStyle/>
          <a:p>
            <a:r>
              <a:rPr lang="en-GB" b="1" dirty="0">
                <a:solidFill>
                  <a:schemeClr val="tx2"/>
                </a:solidFill>
                <a:latin typeface="Times New Roman"/>
                <a:cs typeface="Calibri Light"/>
              </a:rPr>
              <a:t>Introduction</a:t>
            </a:r>
          </a:p>
          <a:p>
            <a:r>
              <a:rPr lang="en-GB" b="1" dirty="0">
                <a:solidFill>
                  <a:schemeClr val="tx2"/>
                </a:solidFill>
                <a:latin typeface="Times New Roman"/>
                <a:cs typeface="Calibri" panose="020F0502020204030204"/>
              </a:rPr>
              <a:t>Abstract</a:t>
            </a:r>
          </a:p>
          <a:p>
            <a:r>
              <a:rPr lang="en-GB" b="1" dirty="0">
                <a:solidFill>
                  <a:schemeClr val="tx2"/>
                </a:solidFill>
                <a:latin typeface="Times New Roman"/>
                <a:cs typeface="Calibri Light"/>
              </a:rPr>
              <a:t>Problem solving </a:t>
            </a:r>
            <a:endParaRPr lang="en-GB" b="1" dirty="0">
              <a:solidFill>
                <a:schemeClr val="tx2"/>
              </a:solidFill>
              <a:latin typeface="Times New Roman"/>
              <a:cs typeface="Calibri"/>
            </a:endParaRPr>
          </a:p>
          <a:p>
            <a:r>
              <a:rPr lang="en-GB" b="1" dirty="0">
                <a:solidFill>
                  <a:schemeClr val="tx2"/>
                </a:solidFill>
                <a:latin typeface="Times New Roman"/>
                <a:cs typeface="Calibri Light"/>
              </a:rPr>
              <a:t>System Requirements </a:t>
            </a:r>
            <a:endParaRPr lang="en-GB" b="1" dirty="0">
              <a:solidFill>
                <a:schemeClr val="tx2"/>
              </a:solidFill>
              <a:latin typeface="Times New Roman"/>
              <a:cs typeface="Calibri"/>
            </a:endParaRPr>
          </a:p>
          <a:p>
            <a:r>
              <a:rPr lang="en-GB" b="1" dirty="0">
                <a:solidFill>
                  <a:schemeClr val="tx2"/>
                </a:solidFill>
                <a:latin typeface="Times New Roman"/>
                <a:cs typeface="Calibri Light"/>
              </a:rPr>
              <a:t>Literature survey </a:t>
            </a:r>
            <a:endParaRPr lang="en-GB" b="1" dirty="0">
              <a:solidFill>
                <a:schemeClr val="tx2"/>
              </a:solidFill>
              <a:latin typeface="Times New Roman"/>
              <a:cs typeface="Calibri"/>
            </a:endParaRPr>
          </a:p>
          <a:p>
            <a:r>
              <a:rPr lang="en-GB" b="1" dirty="0">
                <a:solidFill>
                  <a:schemeClr val="tx2"/>
                </a:solidFill>
                <a:latin typeface="Times New Roman"/>
                <a:cs typeface="Calibri Light"/>
              </a:rPr>
              <a:t>Design</a:t>
            </a:r>
            <a:endParaRPr lang="en-GB" b="1" dirty="0">
              <a:solidFill>
                <a:schemeClr val="tx2"/>
              </a:solidFill>
              <a:latin typeface="Times New Roman"/>
              <a:cs typeface="Calibri"/>
            </a:endParaRPr>
          </a:p>
          <a:p>
            <a:endParaRPr lang="en-GB" sz="1800" dirty="0">
              <a:solidFill>
                <a:schemeClr val="tx2"/>
              </a:solidFill>
              <a:ea typeface="+mn-lt"/>
              <a:cs typeface="+mn-lt"/>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Education">
            <a:extLst>
              <a:ext uri="{FF2B5EF4-FFF2-40B4-BE49-F238E27FC236}">
                <a16:creationId xmlns:a16="http://schemas.microsoft.com/office/drawing/2014/main" id="{7A3B7BAA-7ACD-48CF-806C-C0D06ECE7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153277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004AA01-8D2F-4BEE-AB52-397A247179B6}"/>
              </a:ext>
            </a:extLst>
          </p:cNvPr>
          <p:cNvSpPr>
            <a:spLocks noGrp="1"/>
          </p:cNvSpPr>
          <p:nvPr>
            <p:ph type="title"/>
          </p:nvPr>
        </p:nvSpPr>
        <p:spPr>
          <a:xfrm>
            <a:off x="891679" y="437882"/>
            <a:ext cx="9833548" cy="1223493"/>
          </a:xfrm>
        </p:spPr>
        <p:txBody>
          <a:bodyPr anchor="b">
            <a:normAutofit/>
          </a:bodyPr>
          <a:lstStyle/>
          <a:p>
            <a:pPr algn="ctr"/>
            <a:r>
              <a:rPr lang="en-GB" b="1" dirty="0">
                <a:solidFill>
                  <a:schemeClr val="tx2"/>
                </a:solidFill>
                <a:latin typeface="Times New Roman"/>
                <a:cs typeface="Times New Roman"/>
              </a:rPr>
              <a:t>Introduction </a:t>
            </a:r>
            <a:endParaRPr lang="en-US"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86516E0-E6B2-46EA-9B74-C97D17513C19}"/>
              </a:ext>
            </a:extLst>
          </p:cNvPr>
          <p:cNvSpPr>
            <a:spLocks noGrp="1"/>
          </p:cNvSpPr>
          <p:nvPr>
            <p:ph idx="1"/>
          </p:nvPr>
        </p:nvSpPr>
        <p:spPr>
          <a:xfrm>
            <a:off x="1064207" y="2086377"/>
            <a:ext cx="10308000" cy="4103135"/>
          </a:xfrm>
        </p:spPr>
        <p:txBody>
          <a:bodyPr vert="horz" lIns="91440" tIns="45720" rIns="91440" bIns="45720" rtlCol="0" anchor="t">
            <a:noAutofit/>
          </a:bodyPr>
          <a:lstStyle/>
          <a:p>
            <a:pPr>
              <a:spcBef>
                <a:spcPct val="20000"/>
              </a:spcBef>
              <a:spcAft>
                <a:spcPts val="600"/>
              </a:spcAft>
            </a:pPr>
            <a:r>
              <a:rPr lang="en-IN" dirty="0">
                <a:solidFill>
                  <a:schemeClr val="tx2"/>
                </a:solidFill>
                <a:latin typeface="Times New Roman"/>
                <a:cs typeface="Times New Roman"/>
              </a:rPr>
              <a:t>Breast cancer is the uncontrolled growth of breast cells. It represents the second cause of cancer death in women worldwide</a:t>
            </a:r>
            <a:r>
              <a:rPr lang="en-US" dirty="0">
                <a:solidFill>
                  <a:schemeClr val="tx2"/>
                </a:solidFill>
                <a:latin typeface="Times New Roman"/>
                <a:cs typeface="Times New Roman"/>
              </a:rPr>
              <a:t>. Breast cancer is caused due to the abnormal growth of some cells in the breast. Several techniques have been introduced for the correct diagnosis of breast cancer.</a:t>
            </a:r>
            <a:endParaRPr lang="en-US" dirty="0">
              <a:solidFill>
                <a:schemeClr val="tx2"/>
              </a:solidFill>
              <a:latin typeface="Times New Roman"/>
              <a:ea typeface="+mn-lt"/>
              <a:cs typeface="+mn-lt"/>
            </a:endParaRPr>
          </a:p>
          <a:p>
            <a:pPr>
              <a:spcBef>
                <a:spcPct val="20000"/>
              </a:spcBef>
              <a:spcAft>
                <a:spcPts val="600"/>
              </a:spcAft>
            </a:pPr>
            <a:r>
              <a:rPr lang="en-US" dirty="0">
                <a:solidFill>
                  <a:schemeClr val="tx2"/>
                </a:solidFill>
                <a:latin typeface="Times New Roman"/>
                <a:cs typeface="Times New Roman"/>
              </a:rPr>
              <a:t>Every single minute, anywhere all over the globe context of breast cancer is identified amongst females and  somebody expires from breast cancer.</a:t>
            </a:r>
            <a:endParaRPr lang="en-US" dirty="0">
              <a:solidFill>
                <a:schemeClr val="tx2"/>
              </a:solidFill>
              <a:latin typeface="Times New Roman"/>
              <a:ea typeface="+mn-lt"/>
              <a:cs typeface="+mn-lt"/>
            </a:endParaRPr>
          </a:p>
          <a:p>
            <a:endParaRPr lang="en-GB" sz="1800" dirty="0">
              <a:solidFill>
                <a:schemeClr val="tx2"/>
              </a:solidFill>
              <a:cs typeface="Calibri"/>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48" name="Freeform: Shape 47">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613724-940A-4F3D-BD50-66F748E4B4AB}"/>
              </a:ext>
            </a:extLst>
          </p:cNvPr>
          <p:cNvSpPr>
            <a:spLocks noGrp="1"/>
          </p:cNvSpPr>
          <p:nvPr>
            <p:ph idx="1"/>
          </p:nvPr>
        </p:nvSpPr>
        <p:spPr>
          <a:xfrm>
            <a:off x="978794" y="1255432"/>
            <a:ext cx="10465300" cy="4775929"/>
          </a:xfrm>
        </p:spPr>
        <p:txBody>
          <a:bodyPr vert="horz" lIns="91440" tIns="45720" rIns="91440" bIns="45720" rtlCol="0" anchor="t">
            <a:noAutofit/>
          </a:bodyPr>
          <a:lstStyle/>
          <a:p>
            <a:pPr>
              <a:spcBef>
                <a:spcPts val="0"/>
              </a:spcBef>
            </a:pPr>
            <a:r>
              <a:rPr lang="en-US" dirty="0">
                <a:solidFill>
                  <a:schemeClr val="tx2"/>
                </a:solidFill>
                <a:latin typeface="Times New Roman"/>
                <a:cs typeface="Times New Roman"/>
              </a:rPr>
              <a:t>Breast cancer occurs as a result of abnormal growth of cells in the breast tissue, commonly referred to as a tumor. A tumor does not mean cancer — can be benign (no breast cancer) or malignant (breast cancer). Tests such as an MRI, mammogram, ultrasound, and biopsy are commonly used to diagnose breast cancer.</a:t>
            </a:r>
            <a:endParaRPr lang="en-US" dirty="0">
              <a:solidFill>
                <a:schemeClr val="tx2"/>
              </a:solidFill>
              <a:latin typeface="Times New Roman"/>
              <a:ea typeface="+mn-lt"/>
              <a:cs typeface="+mn-lt"/>
            </a:endParaRPr>
          </a:p>
          <a:p>
            <a:pPr>
              <a:spcBef>
                <a:spcPts val="0"/>
              </a:spcBef>
            </a:pPr>
            <a:r>
              <a:rPr lang="en-US" dirty="0">
                <a:solidFill>
                  <a:schemeClr val="tx2"/>
                </a:solidFill>
                <a:latin typeface="Times New Roman"/>
                <a:ea typeface="+mn-lt"/>
                <a:cs typeface="+mn-lt"/>
              </a:rPr>
              <a:t>Breast tumors can be identified and further classified into three different categories known as: </a:t>
            </a:r>
          </a:p>
          <a:p>
            <a:pPr marL="342900" indent="-342900">
              <a:spcBef>
                <a:spcPts val="0"/>
              </a:spcBef>
              <a:buFont typeface="Arial,Sans-Serif" panose="020B0604020202020204" pitchFamily="34" charset="0"/>
            </a:pPr>
            <a:r>
              <a:rPr lang="en-US" dirty="0">
                <a:solidFill>
                  <a:schemeClr val="tx2"/>
                </a:solidFill>
                <a:latin typeface="Times New Roman"/>
                <a:ea typeface="+mn-lt"/>
                <a:cs typeface="+mn-lt"/>
              </a:rPr>
              <a:t>benign breast cancers </a:t>
            </a:r>
          </a:p>
          <a:p>
            <a:pPr marL="342900" indent="-342900">
              <a:spcBef>
                <a:spcPts val="0"/>
              </a:spcBef>
              <a:buFont typeface="Arial,Sans-Serif" panose="020B0604020202020204" pitchFamily="34" charset="0"/>
            </a:pPr>
            <a:r>
              <a:rPr lang="en-US" dirty="0">
                <a:solidFill>
                  <a:schemeClr val="tx2"/>
                </a:solidFill>
                <a:latin typeface="Times New Roman"/>
                <a:ea typeface="+mn-lt"/>
                <a:cs typeface="+mn-lt"/>
              </a:rPr>
              <a:t>in situ cancers</a:t>
            </a:r>
          </a:p>
          <a:p>
            <a:pPr marL="342900" indent="-342900">
              <a:spcBef>
                <a:spcPts val="0"/>
              </a:spcBef>
              <a:buFont typeface="Arial,Sans-Serif" panose="020B0604020202020204" pitchFamily="34" charset="0"/>
            </a:pPr>
            <a:r>
              <a:rPr lang="en-US" dirty="0">
                <a:solidFill>
                  <a:schemeClr val="tx2"/>
                </a:solidFill>
                <a:latin typeface="Times New Roman"/>
                <a:ea typeface="+mn-lt"/>
                <a:cs typeface="+mn-lt"/>
              </a:rPr>
              <a:t>invasive cancers.</a:t>
            </a:r>
          </a:p>
          <a:p>
            <a:endParaRPr lang="en-GB" sz="1800" dirty="0">
              <a:solidFill>
                <a:schemeClr val="tx2"/>
              </a:solidFill>
              <a:cs typeface="Calibri"/>
            </a:endParaRPr>
          </a:p>
        </p:txBody>
      </p:sp>
      <p:grpSp>
        <p:nvGrpSpPr>
          <p:cNvPr id="53" name="Group 52">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54" name="Freeform: Shape 53">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568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838200" y="1516532"/>
            <a:ext cx="10515600" cy="4351338"/>
          </a:xfrm>
        </p:spPr>
        <p:txBody>
          <a:bodyPr>
            <a:noAutofit/>
          </a:bodyPr>
          <a:lstStyle/>
          <a:p>
            <a:pPr marL="0" indent="0">
              <a:buNone/>
            </a:pPr>
            <a:r>
              <a:rPr lang="en-US" sz="2400" dirty="0">
                <a:solidFill>
                  <a:schemeClr val="tx2"/>
                </a:solidFill>
                <a:latin typeface="Times New Roman" pitchFamily="18" charset="0"/>
                <a:cs typeface="Times New Roman" pitchFamily="18" charset="0"/>
              </a:rPr>
              <a:t>Breast cancer is the uncontrolled growth of breast cells. It represents the second cause of cancer death in women worldwide. It is important for patients to understand their disease and know what to expecting the future so that they can make decisions about treatment, rehabilitation, financial aid decisions and personal matters. This paper presents an approach for diagnosing breast cancer based on a set of input variables that describe some characteristics of tumor images. The proposed approach builds a binary logistic model that classifies between malignant and benign cases. In addition to the simplicity of the used model, the reduced set of features gives performance measures that outperform similar approaches. Accordingly, the presented approach can be used for feature selection and reduction of the breast cancer data. </a:t>
            </a:r>
          </a:p>
        </p:txBody>
      </p:sp>
    </p:spTree>
    <p:extLst>
      <p:ext uri="{BB962C8B-B14F-4D97-AF65-F5344CB8AC3E}">
        <p14:creationId xmlns:p14="http://schemas.microsoft.com/office/powerpoint/2010/main" val="353804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F110D-5ADF-4514-AEB6-A6175622B099}"/>
              </a:ext>
            </a:extLst>
          </p:cNvPr>
          <p:cNvSpPr>
            <a:spLocks noGrp="1"/>
          </p:cNvSpPr>
          <p:nvPr>
            <p:ph type="title"/>
          </p:nvPr>
        </p:nvSpPr>
        <p:spPr>
          <a:xfrm>
            <a:off x="2984792" y="373488"/>
            <a:ext cx="5754696" cy="1506827"/>
          </a:xfrm>
        </p:spPr>
        <p:txBody>
          <a:bodyPr>
            <a:normAutofit/>
          </a:bodyPr>
          <a:lstStyle/>
          <a:p>
            <a:pPr algn="ctr"/>
            <a:r>
              <a:rPr lang="en-GB" b="1" dirty="0">
                <a:solidFill>
                  <a:schemeClr val="tx2"/>
                </a:solidFill>
                <a:latin typeface="Times New Roman"/>
                <a:cs typeface="Times New Roman"/>
              </a:rPr>
              <a:t>Problem solving </a:t>
            </a:r>
            <a:endParaRPr lang="en-US" dirty="0">
              <a:solidFill>
                <a:schemeClr val="tx2"/>
              </a:solidFill>
            </a:endParaRPr>
          </a:p>
        </p:txBody>
      </p:sp>
      <p:grpSp>
        <p:nvGrpSpPr>
          <p:cNvPr id="6"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82F9257-720F-4757-BAB0-3C622D4C89EA}"/>
              </a:ext>
            </a:extLst>
          </p:cNvPr>
          <p:cNvSpPr>
            <a:spLocks noGrp="1"/>
          </p:cNvSpPr>
          <p:nvPr>
            <p:ph idx="1"/>
          </p:nvPr>
        </p:nvSpPr>
        <p:spPr>
          <a:xfrm>
            <a:off x="811370" y="2202959"/>
            <a:ext cx="8152326" cy="4271165"/>
          </a:xfrm>
        </p:spPr>
        <p:txBody>
          <a:bodyPr vert="horz" lIns="91440" tIns="45720" rIns="91440" bIns="45720" rtlCol="0" anchor="t">
            <a:noAutofit/>
          </a:bodyPr>
          <a:lstStyle/>
          <a:p>
            <a:pPr>
              <a:spcBef>
                <a:spcPct val="20000"/>
              </a:spcBef>
              <a:spcAft>
                <a:spcPts val="600"/>
              </a:spcAft>
            </a:pPr>
            <a:r>
              <a:rPr lang="en-US" dirty="0">
                <a:solidFill>
                  <a:schemeClr val="tx2"/>
                </a:solidFill>
                <a:latin typeface="Times New Roman"/>
                <a:ea typeface="+mn-lt"/>
                <a:cs typeface="+mn-lt"/>
              </a:rPr>
              <a:t>Breast Cancer is one of the leading cancer developed in many countries including India. </a:t>
            </a:r>
          </a:p>
          <a:p>
            <a:pPr>
              <a:spcBef>
                <a:spcPct val="20000"/>
              </a:spcBef>
              <a:spcAft>
                <a:spcPts val="600"/>
              </a:spcAft>
            </a:pPr>
            <a:r>
              <a:rPr lang="en-US" dirty="0">
                <a:solidFill>
                  <a:schemeClr val="tx2"/>
                </a:solidFill>
                <a:latin typeface="Times New Roman"/>
                <a:ea typeface="+mn-lt"/>
                <a:cs typeface="+mn-lt"/>
              </a:rPr>
              <a:t>Though the endurance rate is high – with early diagnosis 97% women can survive for more than 5 years.</a:t>
            </a:r>
          </a:p>
          <a:p>
            <a:pPr>
              <a:spcBef>
                <a:spcPct val="20000"/>
              </a:spcBef>
              <a:spcAft>
                <a:spcPts val="600"/>
              </a:spcAft>
            </a:pPr>
            <a:r>
              <a:rPr lang="en-US" dirty="0">
                <a:solidFill>
                  <a:schemeClr val="tx2"/>
                </a:solidFill>
                <a:latin typeface="Times New Roman"/>
                <a:ea typeface="+mn-lt"/>
                <a:cs typeface="+mn-lt"/>
              </a:rPr>
              <a:t> Statistically, the death toll due to this disease has increased drastically in last few decades. The main issue pertaining to its cure is early recognition. </a:t>
            </a:r>
            <a:endParaRPr lang="en-GB" dirty="0">
              <a:solidFill>
                <a:schemeClr val="tx2"/>
              </a:solidFill>
              <a:latin typeface="Times New Roman"/>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825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4" name="Group 4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5" name="Freeform: Shape 4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D996320-A3F9-43E9-9E35-C7A1751D0610}"/>
              </a:ext>
            </a:extLst>
          </p:cNvPr>
          <p:cNvSpPr>
            <a:spLocks noGrp="1"/>
          </p:cNvSpPr>
          <p:nvPr>
            <p:ph idx="1"/>
          </p:nvPr>
        </p:nvSpPr>
        <p:spPr>
          <a:xfrm>
            <a:off x="1179226" y="2330263"/>
            <a:ext cx="9833548" cy="3254692"/>
          </a:xfrm>
        </p:spPr>
        <p:txBody>
          <a:bodyPr vert="horz" lIns="91440" tIns="45720" rIns="91440" bIns="45720" rtlCol="0" anchor="t">
            <a:normAutofit/>
          </a:bodyPr>
          <a:lstStyle/>
          <a:p>
            <a:pPr marL="342900" indent="-342900">
              <a:spcBef>
                <a:spcPts val="0"/>
              </a:spcBef>
              <a:spcAft>
                <a:spcPts val="600"/>
              </a:spcAft>
              <a:buFont typeface="Arial,Sans-Serif" panose="020B0604020202020204" pitchFamily="34" charset="0"/>
            </a:pPr>
            <a:r>
              <a:rPr lang="en-US" dirty="0">
                <a:solidFill>
                  <a:schemeClr val="tx2"/>
                </a:solidFill>
                <a:latin typeface="Times New Roman"/>
                <a:cs typeface="Times New Roman"/>
              </a:rPr>
              <a:t>This analysis aims to observe which features are most helpful in predicting malignant or benign cancer and to see general trends that may aid us in model selection and hyper parameter selection. </a:t>
            </a:r>
            <a:endParaRPr lang="en-US" dirty="0">
              <a:solidFill>
                <a:schemeClr val="tx2"/>
              </a:solidFill>
              <a:latin typeface="Times New Roman"/>
              <a:ea typeface="+mn-lt"/>
              <a:cs typeface="+mn-lt"/>
            </a:endParaRPr>
          </a:p>
          <a:p>
            <a:pPr marL="342900" indent="-342900">
              <a:spcBef>
                <a:spcPts val="0"/>
              </a:spcBef>
              <a:spcAft>
                <a:spcPts val="600"/>
              </a:spcAft>
              <a:buFont typeface="Arial,Sans-Serif" panose="020B0604020202020204" pitchFamily="34" charset="0"/>
            </a:pPr>
            <a:r>
              <a:rPr lang="en-US" dirty="0">
                <a:solidFill>
                  <a:schemeClr val="tx2"/>
                </a:solidFill>
                <a:latin typeface="Times New Roman"/>
                <a:cs typeface="Times New Roman"/>
              </a:rPr>
              <a:t>The goal is to classify whether the breast cancer is benign or malignant. </a:t>
            </a:r>
            <a:endParaRPr lang="en-GB" dirty="0">
              <a:solidFill>
                <a:schemeClr val="tx2"/>
              </a:solidFill>
            </a:endParaRPr>
          </a:p>
        </p:txBody>
      </p:sp>
      <p:grpSp>
        <p:nvGrpSpPr>
          <p:cNvPr id="50" name="Group 4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1" name="Freeform: Shape 5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306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185C5-1F13-43CC-8AD8-A4060C699D1B}"/>
              </a:ext>
            </a:extLst>
          </p:cNvPr>
          <p:cNvSpPr>
            <a:spLocks noGrp="1"/>
          </p:cNvSpPr>
          <p:nvPr>
            <p:ph type="title"/>
          </p:nvPr>
        </p:nvSpPr>
        <p:spPr>
          <a:xfrm>
            <a:off x="838200" y="963507"/>
            <a:ext cx="3373192" cy="4548651"/>
          </a:xfrm>
        </p:spPr>
        <p:txBody>
          <a:bodyPr vert="horz" lIns="91440" tIns="45720" rIns="91440" bIns="45720" rtlCol="0" anchor="ctr">
            <a:normAutofit/>
          </a:bodyPr>
          <a:lstStyle/>
          <a:p>
            <a:pPr algn="ctr"/>
            <a:r>
              <a:rPr lang="en-US" sz="2800" b="1" kern="1200" dirty="0">
                <a:solidFill>
                  <a:schemeClr val="tx2"/>
                </a:solidFill>
                <a:latin typeface="Times New Roman" pitchFamily="18" charset="0"/>
                <a:cs typeface="Times New Roman" pitchFamily="18" charset="0"/>
              </a:rPr>
              <a:t>System </a:t>
            </a:r>
            <a:br>
              <a:rPr lang="en-US" sz="2800" b="1" kern="1200" dirty="0">
                <a:solidFill>
                  <a:schemeClr val="tx2"/>
                </a:solidFill>
                <a:latin typeface="Times New Roman" pitchFamily="18" charset="0"/>
                <a:cs typeface="Times New Roman" pitchFamily="18" charset="0"/>
              </a:rPr>
            </a:br>
            <a:r>
              <a:rPr lang="en-US" sz="2800" b="1" kern="1200" dirty="0">
                <a:solidFill>
                  <a:schemeClr val="tx2"/>
                </a:solidFill>
                <a:latin typeface="Times New Roman" pitchFamily="18" charset="0"/>
                <a:cs typeface="Times New Roman" pitchFamily="18" charset="0"/>
              </a:rPr>
              <a:t>Requirements</a:t>
            </a:r>
            <a:r>
              <a:rPr lang="en-US" sz="2800" b="1" kern="1200" dirty="0">
                <a:solidFill>
                  <a:schemeClr val="tx2">
                    <a:lumMod val="60000"/>
                    <a:lumOff val="40000"/>
                  </a:schemeClr>
                </a:solidFill>
                <a:latin typeface="+mj-lt"/>
                <a:ea typeface="+mj-ea"/>
                <a:cs typeface="+mj-cs"/>
              </a:rPr>
              <a:t> </a:t>
            </a:r>
            <a:endParaRPr lang="en-US" sz="2800" kern="1200" dirty="0">
              <a:solidFill>
                <a:schemeClr val="tx2">
                  <a:lumMod val="60000"/>
                  <a:lumOff val="40000"/>
                </a:schemeClr>
              </a:solidFill>
              <a:latin typeface="+mj-lt"/>
              <a:ea typeface="+mj-ea"/>
              <a:cs typeface="+mj-cs"/>
            </a:endParaRP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B4CBC2-958A-4715-81E4-C6009A2022E2}"/>
              </a:ext>
            </a:extLst>
          </p:cNvPr>
          <p:cNvSpPr>
            <a:spLocks noGrp="1"/>
          </p:cNvSpPr>
          <p:nvPr>
            <p:ph idx="1"/>
          </p:nvPr>
        </p:nvSpPr>
        <p:spPr>
          <a:xfrm>
            <a:off x="4976030" y="759855"/>
            <a:ext cx="6250940" cy="2279559"/>
          </a:xfrm>
        </p:spPr>
        <p:txBody>
          <a:bodyPr vert="horz" lIns="91440" tIns="45720" rIns="91440" bIns="45720" rtlCol="0" anchor="b">
            <a:normAutofit/>
          </a:bodyPr>
          <a:lstStyle/>
          <a:p>
            <a:pPr>
              <a:spcBef>
                <a:spcPct val="20000"/>
              </a:spcBef>
              <a:spcAft>
                <a:spcPts val="600"/>
              </a:spcAft>
              <a:buFont typeface="Wingdings" pitchFamily="2" charset="2"/>
              <a:buChar char="Ø"/>
            </a:pPr>
            <a:r>
              <a:rPr lang="en-US" sz="1800" dirty="0">
                <a:solidFill>
                  <a:schemeClr val="tx2"/>
                </a:solidFill>
                <a:latin typeface="Times New Roman" pitchFamily="18" charset="0"/>
                <a:cs typeface="Times New Roman" pitchFamily="18" charset="0"/>
              </a:rPr>
              <a:t>Hardware:</a:t>
            </a:r>
          </a:p>
          <a:p>
            <a:pPr>
              <a:spcBef>
                <a:spcPct val="20000"/>
              </a:spcBef>
              <a:spcAft>
                <a:spcPts val="600"/>
              </a:spcAft>
            </a:pPr>
            <a:r>
              <a:rPr lang="en-US" sz="1800" dirty="0">
                <a:solidFill>
                  <a:schemeClr val="tx2"/>
                </a:solidFill>
                <a:latin typeface="Times New Roman" pitchFamily="18" charset="0"/>
                <a:cs typeface="Times New Roman" pitchFamily="18" charset="0"/>
              </a:rPr>
              <a:t>4 GB RAM minimum, 8 GB RAM recommended.</a:t>
            </a:r>
          </a:p>
          <a:p>
            <a:pPr>
              <a:spcBef>
                <a:spcPct val="20000"/>
              </a:spcBef>
              <a:spcAft>
                <a:spcPts val="600"/>
              </a:spcAft>
            </a:pPr>
            <a:r>
              <a:rPr lang="en-US" sz="1800" dirty="0">
                <a:solidFill>
                  <a:schemeClr val="tx2"/>
                </a:solidFill>
                <a:latin typeface="Times New Roman" pitchFamily="18" charset="0"/>
                <a:cs typeface="Times New Roman" pitchFamily="18" charset="0"/>
              </a:rPr>
              <a:t> 1.5 GB hard disk space + at least 1 GB for caches.</a:t>
            </a:r>
          </a:p>
          <a:p>
            <a:pPr>
              <a:spcBef>
                <a:spcPct val="20000"/>
              </a:spcBef>
              <a:spcAft>
                <a:spcPts val="600"/>
              </a:spcAft>
            </a:pPr>
            <a:r>
              <a:rPr lang="en-US" sz="1800" dirty="0">
                <a:solidFill>
                  <a:schemeClr val="tx2"/>
                </a:solidFill>
                <a:latin typeface="Times New Roman" pitchFamily="18" charset="0"/>
                <a:cs typeface="Times New Roman" pitchFamily="18" charset="0"/>
              </a:rPr>
              <a:t>1024x768 minimum screen resolution</a:t>
            </a:r>
          </a:p>
          <a:p>
            <a:pPr marL="0" indent="0">
              <a:spcBef>
                <a:spcPct val="20000"/>
              </a:spcBef>
              <a:spcAft>
                <a:spcPts val="600"/>
              </a:spcAft>
              <a:buNone/>
            </a:pPr>
            <a:endParaRPr lang="en-US" sz="1800" dirty="0">
              <a:solidFill>
                <a:schemeClr val="tx2"/>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A09DCBC8-0F1F-4D85-94B4-603B3CEBC0E9}"/>
              </a:ext>
            </a:extLst>
          </p:cNvPr>
          <p:cNvSpPr txBox="1"/>
          <p:nvPr/>
        </p:nvSpPr>
        <p:spPr>
          <a:xfrm>
            <a:off x="4976030" y="3589866"/>
            <a:ext cx="6250940" cy="23046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lnSpc>
                <a:spcPct val="90000"/>
              </a:lnSpc>
              <a:spcBef>
                <a:spcPct val="20000"/>
              </a:spcBef>
              <a:spcAft>
                <a:spcPts val="600"/>
              </a:spcAft>
              <a:buFont typeface="Wingdings" pitchFamily="2" charset="2"/>
              <a:buChar char="Ø"/>
            </a:pPr>
            <a:r>
              <a:rPr lang="en-US" dirty="0">
                <a:solidFill>
                  <a:schemeClr val="tx2"/>
                </a:solidFill>
                <a:latin typeface="Times New Roman" pitchFamily="18" charset="0"/>
                <a:cs typeface="Times New Roman" pitchFamily="18" charset="0"/>
              </a:rPr>
              <a:t>Software :</a:t>
            </a:r>
          </a:p>
          <a:p>
            <a:pPr marL="285750" indent="-228600">
              <a:lnSpc>
                <a:spcPct val="90000"/>
              </a:lnSpc>
              <a:spcBef>
                <a:spcPct val="20000"/>
              </a:spcBef>
              <a:spcAft>
                <a:spcPts val="600"/>
              </a:spcAft>
              <a:buFont typeface="Arial" panose="020B0604020202020204" pitchFamily="34" charset="0"/>
              <a:buChar char="•"/>
            </a:pPr>
            <a:r>
              <a:rPr lang="en-US" dirty="0">
                <a:solidFill>
                  <a:schemeClr val="tx2"/>
                </a:solidFill>
                <a:latin typeface="Times New Roman" pitchFamily="18" charset="0"/>
                <a:cs typeface="Times New Roman" pitchFamily="18" charset="0"/>
              </a:rPr>
              <a:t>64-bit versions of Microsoft Windows</a:t>
            </a:r>
          </a:p>
          <a:p>
            <a:pPr marL="285750" indent="-228600">
              <a:lnSpc>
                <a:spcPct val="90000"/>
              </a:lnSpc>
              <a:spcBef>
                <a:spcPct val="20000"/>
              </a:spcBef>
              <a:spcAft>
                <a:spcPts val="600"/>
              </a:spcAft>
              <a:buFont typeface="Arial" panose="020B0604020202020204" pitchFamily="34" charset="0"/>
              <a:buChar char="•"/>
            </a:pPr>
            <a:r>
              <a:rPr lang="en-US" dirty="0">
                <a:solidFill>
                  <a:schemeClr val="tx2"/>
                </a:solidFill>
                <a:latin typeface="Times New Roman" pitchFamily="18" charset="0"/>
                <a:cs typeface="Times New Roman" pitchFamily="18" charset="0"/>
              </a:rPr>
              <a:t> Language : Python , Pandas and </a:t>
            </a:r>
            <a:r>
              <a:rPr lang="en-US" dirty="0" err="1">
                <a:solidFill>
                  <a:schemeClr val="tx2"/>
                </a:solidFill>
                <a:latin typeface="Times New Roman" pitchFamily="18" charset="0"/>
                <a:cs typeface="Times New Roman" pitchFamily="18" charset="0"/>
              </a:rPr>
              <a:t>Sklearn</a:t>
            </a:r>
            <a:endParaRPr lang="en-US" dirty="0">
              <a:solidFill>
                <a:schemeClr val="tx2"/>
              </a:solidFill>
              <a:latin typeface="Times New Roman" pitchFamily="18" charset="0"/>
              <a:cs typeface="Times New Roman" pitchFamily="18" charset="0"/>
            </a:endParaRPr>
          </a:p>
          <a:p>
            <a:pPr marL="285750" indent="-228600">
              <a:lnSpc>
                <a:spcPct val="90000"/>
              </a:lnSpc>
              <a:spcBef>
                <a:spcPct val="20000"/>
              </a:spcBef>
              <a:spcAft>
                <a:spcPts val="600"/>
              </a:spcAft>
              <a:buFont typeface="Arial" panose="020B0604020202020204" pitchFamily="34" charset="0"/>
              <a:buChar char="•"/>
            </a:pPr>
            <a:r>
              <a:rPr lang="en-US" dirty="0">
                <a:solidFill>
                  <a:schemeClr val="tx2"/>
                </a:solidFill>
                <a:latin typeface="Times New Roman" pitchFamily="18" charset="0"/>
                <a:cs typeface="Times New Roman" pitchFamily="18" charset="0"/>
              </a:rPr>
              <a:t> IDE : </a:t>
            </a:r>
            <a:r>
              <a:rPr lang="en-US" dirty="0" err="1">
                <a:solidFill>
                  <a:schemeClr val="tx2"/>
                </a:solidFill>
                <a:latin typeface="Times New Roman" pitchFamily="18" charset="0"/>
                <a:cs typeface="Times New Roman" pitchFamily="18" charset="0"/>
              </a:rPr>
              <a:t>Jupyter</a:t>
            </a:r>
            <a:r>
              <a:rPr lang="en-US" dirty="0">
                <a:solidFill>
                  <a:schemeClr val="tx2"/>
                </a:solidFill>
                <a:latin typeface="Times New Roman" pitchFamily="18" charset="0"/>
                <a:cs typeface="Times New Roman" pitchFamily="18" charset="0"/>
              </a:rPr>
              <a:t> Notebook / Google </a:t>
            </a:r>
            <a:r>
              <a:rPr lang="en-US" dirty="0" err="1">
                <a:solidFill>
                  <a:schemeClr val="tx2"/>
                </a:solidFill>
                <a:latin typeface="Times New Roman" pitchFamily="18" charset="0"/>
                <a:cs typeface="Times New Roman" pitchFamily="18" charset="0"/>
              </a:rPr>
              <a:t>Colab</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7555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40C5DAF-C0C2-4A2C-975C-ADF76D605935}"/>
              </a:ext>
            </a:extLst>
          </p:cNvPr>
          <p:cNvSpPr>
            <a:spLocks noGrp="1"/>
          </p:cNvSpPr>
          <p:nvPr>
            <p:ph type="title"/>
          </p:nvPr>
        </p:nvSpPr>
        <p:spPr>
          <a:xfrm>
            <a:off x="1179226" y="1594707"/>
            <a:ext cx="9833548" cy="1325563"/>
          </a:xfrm>
        </p:spPr>
        <p:txBody>
          <a:bodyPr anchor="b">
            <a:normAutofit/>
          </a:bodyPr>
          <a:lstStyle/>
          <a:p>
            <a:pPr algn="ctr"/>
            <a:r>
              <a:rPr lang="en-GB" b="1" dirty="0">
                <a:solidFill>
                  <a:schemeClr val="tx2"/>
                </a:solidFill>
                <a:latin typeface="Times New Roman"/>
                <a:cs typeface="Times New Roman"/>
              </a:rPr>
              <a:t>Literature survey </a:t>
            </a:r>
            <a:endParaRPr lang="en-US"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464BA72-45B4-4DD3-9646-9434638CB3D4}"/>
              </a:ext>
            </a:extLst>
          </p:cNvPr>
          <p:cNvSpPr>
            <a:spLocks noGrp="1"/>
          </p:cNvSpPr>
          <p:nvPr>
            <p:ph idx="1"/>
          </p:nvPr>
        </p:nvSpPr>
        <p:spPr>
          <a:xfrm>
            <a:off x="1179226" y="3329677"/>
            <a:ext cx="9833548" cy="2457269"/>
          </a:xfrm>
        </p:spPr>
        <p:txBody>
          <a:bodyPr vert="horz" lIns="91440" tIns="45720" rIns="91440" bIns="45720" rtlCol="0" anchor="t">
            <a:normAutofit/>
          </a:bodyPr>
          <a:lstStyle/>
          <a:p>
            <a:pPr>
              <a:spcBef>
                <a:spcPct val="20000"/>
              </a:spcBef>
              <a:spcAft>
                <a:spcPts val="600"/>
              </a:spcAft>
            </a:pPr>
            <a:r>
              <a:rPr lang="en-US" dirty="0">
                <a:solidFill>
                  <a:schemeClr val="tx2"/>
                </a:solidFill>
                <a:latin typeface="Times New Roman"/>
                <a:ea typeface="Tahoma"/>
                <a:cs typeface="Times New Roman"/>
              </a:rPr>
              <a:t>“Predicting Breast Cancer using Logistic Regression and Multi-Class Classifiers”, </a:t>
            </a:r>
            <a:r>
              <a:rPr lang="en-US" dirty="0" err="1">
                <a:solidFill>
                  <a:schemeClr val="tx2"/>
                </a:solidFill>
                <a:latin typeface="Times New Roman"/>
                <a:ea typeface="Tahoma"/>
                <a:cs typeface="Times New Roman"/>
              </a:rPr>
              <a:t>J.sultan</a:t>
            </a:r>
            <a:r>
              <a:rPr lang="en-US" dirty="0">
                <a:solidFill>
                  <a:schemeClr val="tx2"/>
                </a:solidFill>
                <a:latin typeface="Times New Roman"/>
                <a:ea typeface="Tahoma"/>
                <a:cs typeface="Times New Roman"/>
              </a:rPr>
              <a:t> November 2018.</a:t>
            </a:r>
            <a:endParaRPr lang="en-US">
              <a:solidFill>
                <a:schemeClr val="tx2"/>
              </a:solidFill>
              <a:latin typeface="Times New Roman"/>
              <a:ea typeface="Tahoma"/>
              <a:cs typeface="Calibri"/>
            </a:endParaRPr>
          </a:p>
          <a:p>
            <a:pPr>
              <a:spcBef>
                <a:spcPct val="20000"/>
              </a:spcBef>
              <a:spcAft>
                <a:spcPts val="600"/>
              </a:spcAft>
            </a:pPr>
            <a:r>
              <a:rPr lang="en-US" dirty="0">
                <a:solidFill>
                  <a:schemeClr val="tx2"/>
                </a:solidFill>
                <a:latin typeface="Times New Roman"/>
                <a:ea typeface="Tahoma"/>
                <a:cs typeface="Times New Roman"/>
              </a:rPr>
              <a:t> </a:t>
            </a:r>
            <a:r>
              <a:rPr lang="en-IN" dirty="0">
                <a:solidFill>
                  <a:schemeClr val="tx2"/>
                </a:solidFill>
                <a:latin typeface="Times New Roman"/>
                <a:ea typeface="Tahoma"/>
                <a:cs typeface="Calibri"/>
              </a:rPr>
              <a:t>“Breast cancer analysis using Logistic Regression”, H. Yusuff.</a:t>
            </a:r>
            <a:endParaRPr lang="en-GB">
              <a:solidFill>
                <a:schemeClr val="tx2"/>
              </a:solidFill>
              <a:latin typeface="Times New Roman"/>
              <a:ea typeface="Tahoma"/>
              <a:cs typeface="Calibri" panose="020F0502020204030204"/>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2603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568</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Arial,Sans-Serif</vt:lpstr>
      <vt:lpstr>Calibri</vt:lpstr>
      <vt:lpstr>Calibri Light</vt:lpstr>
      <vt:lpstr>Times New Roman</vt:lpstr>
      <vt:lpstr>Wingdings</vt:lpstr>
      <vt:lpstr>office theme</vt:lpstr>
      <vt:lpstr>CARCINO (BREAST CANCER PREDICTION) </vt:lpstr>
      <vt:lpstr>AGENDA</vt:lpstr>
      <vt:lpstr>Introduction </vt:lpstr>
      <vt:lpstr>PowerPoint Presentation</vt:lpstr>
      <vt:lpstr>Abstract</vt:lpstr>
      <vt:lpstr>Problem solving </vt:lpstr>
      <vt:lpstr>PowerPoint Presentation</vt:lpstr>
      <vt:lpstr>System  Requirements </vt:lpstr>
      <vt:lpstr>Literature survey </vt:lpstr>
      <vt:lpstr>Design</vt:lpstr>
      <vt:lpstr>Flow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Nishitha</dc:creator>
  <cp:lastModifiedBy>H ANKITHA CHOWDARY</cp:lastModifiedBy>
  <cp:revision>247</cp:revision>
  <dcterms:created xsi:type="dcterms:W3CDTF">2020-11-04T03:57:27Z</dcterms:created>
  <dcterms:modified xsi:type="dcterms:W3CDTF">2022-01-03T15:12:28Z</dcterms:modified>
</cp:coreProperties>
</file>